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7" r:id="rId2"/>
    <p:sldId id="337" r:id="rId3"/>
    <p:sldId id="302" r:id="rId4"/>
    <p:sldId id="314" r:id="rId5"/>
    <p:sldId id="304" r:id="rId6"/>
    <p:sldId id="355" r:id="rId7"/>
    <p:sldId id="376" r:id="rId8"/>
    <p:sldId id="382" r:id="rId9"/>
    <p:sldId id="375" r:id="rId10"/>
    <p:sldId id="380" r:id="rId11"/>
    <p:sldId id="379" r:id="rId12"/>
    <p:sldId id="377" r:id="rId13"/>
    <p:sldId id="362" r:id="rId14"/>
  </p:sldIdLst>
  <p:sldSz cx="9144000" cy="6858000" type="screen4x3"/>
  <p:notesSz cx="6950075" cy="92360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">
          <p15:clr>
            <a:srgbClr val="A4A3A4"/>
          </p15:clr>
        </p15:guide>
        <p15:guide id="2" pos="2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BAF"/>
    <a:srgbClr val="E2002B"/>
    <a:srgbClr val="3A65BC"/>
    <a:srgbClr val="6A7FB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4"/>
    <p:restoredTop sz="94654"/>
  </p:normalViewPr>
  <p:slideViewPr>
    <p:cSldViewPr snapToGrid="0">
      <p:cViewPr varScale="1">
        <p:scale>
          <a:sx n="104" d="100"/>
          <a:sy n="104" d="100"/>
        </p:scale>
        <p:origin x="2024" y="200"/>
      </p:cViewPr>
      <p:guideLst>
        <p:guide orient="horz" pos="506"/>
        <p:guide pos="2848"/>
      </p:guideLst>
    </p:cSldViewPr>
  </p:slideViewPr>
  <p:outlineViewPr>
    <p:cViewPr>
      <p:scale>
        <a:sx n="33" d="100"/>
        <a:sy n="33" d="100"/>
      </p:scale>
      <p:origin x="0" y="6834"/>
    </p:cViewPr>
  </p:outlineViewPr>
  <p:notesTextViewPr>
    <p:cViewPr>
      <p:scale>
        <a:sx n="100" d="100"/>
        <a:sy n="100" d="100"/>
      </p:scale>
      <p:origin x="0" y="-304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fld id="{102677DC-8194-854F-8B16-149FCAD02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1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fld id="{290F0F78-30B7-D54D-85E9-5A712D93034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356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宋体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宋体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宋体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宋体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宋体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3164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\theta^{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}_{k+1} \gets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r_w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 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theta_k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\theta^{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}_{k+1} \gets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r_w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cdot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theta_k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},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r_w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 = 1.2^{-1}\\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\theta^{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}_{k+1} \gets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r_f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cdot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theta_k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},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r_f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 = 1.2^{2}\\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\theta^{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}_{k+1} \gets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r_n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cdot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\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theta_k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^{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bt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},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r_n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宋体" charset="-122"/>
                <a:cs typeface="宋体" charset="-122"/>
              </a:rPr>
              <a:t> = 1.2^{3}\\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794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By running/executing a consistency algorithm.  GAC is one such standard consistency property.</a:t>
            </a:r>
          </a:p>
          <a:p>
            <a:r>
              <a:rPr lang="en-US" baseline="0" dirty="0"/>
              <a:t>Constraint programming solvers enforce GAC or weaker properties, whereas in CSP research we enforce GAC or stronger properties.  … Higher-level consistencies are strictly stronger than GAC.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3835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HLC = operates on</a:t>
            </a:r>
            <a:r>
              <a:rPr lang="en-US" baseline="0" dirty="0"/>
              <a:t> more than one constraint at a time.  GAC does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4785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320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956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757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5905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558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0F0F78-30B7-D54D-85E9-5A712D930348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686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762000" y="5943600"/>
            <a:ext cx="7615238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>
            <a:lvl1pPr>
              <a:defRPr>
                <a:solidFill>
                  <a:srgbClr val="4F81B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  <a:endParaRPr lang="en-US" altLang="zh-CN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A440B-B9F8-2941-8EB7-E896E8CFBD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372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FAEBE-2A1E-9B4F-90C1-0E3B5780E9A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77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8F9B-009D-694C-8461-90279ABA95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82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F81B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72004-5CED-694E-8453-C5C1C330C6E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969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1733E-D162-9C42-BA51-749C95E7229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608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65237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65237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8502-53B4-8C4D-A1EA-6462D6F9D6D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095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86D76-1170-1745-A63D-87BDCCC0A04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19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22F1A-E863-9A44-A9B5-C4DC85EC45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18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474E1-73C1-6142-8286-C7A0D2AF73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543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3F9D8-AC03-5C42-A7DD-C0B1400CFD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954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F04D0-8058-A64A-ADB7-22D7A70924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462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8">
            <a:extLst>
              <a:ext uri="{FF2B5EF4-FFF2-40B4-BE49-F238E27FC236}">
                <a16:creationId xmlns:a16="http://schemas.microsoft.com/office/drawing/2014/main" id="{95DCE061-C7D8-5E42-8FCE-C4DDF589819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62000" y="5943600"/>
            <a:ext cx="7615238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65238"/>
            <a:ext cx="8153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July 18, 2018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IJCAI 2018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E03E491-DC34-394E-AB13-5E89E6CB92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09600" y="1066800"/>
            <a:ext cx="7696200" cy="0"/>
          </a:xfrm>
          <a:prstGeom prst="line">
            <a:avLst/>
          </a:prstGeom>
          <a:noFill/>
          <a:ln w="50800">
            <a:solidFill>
              <a:srgbClr val="3A65B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chemeClr val="accent1"/>
                </a:solidFill>
              </a:ln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7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  <p:sldLayoutId id="2147484423" r:id="rId8"/>
    <p:sldLayoutId id="2147484424" r:id="rId9"/>
    <p:sldLayoutId id="2147484425" r:id="rId10"/>
    <p:sldLayoutId id="214748442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+mj-lt"/>
          <a:ea typeface="+mj-ea"/>
          <a:cs typeface="宋体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Helvetica" pitchFamily="34" charset="0"/>
          <a:ea typeface="宋体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Helvetica" pitchFamily="34" charset="0"/>
          <a:ea typeface="宋体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Helvetica" pitchFamily="34" charset="0"/>
          <a:ea typeface="宋体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Helvetica" pitchFamily="34" charset="0"/>
          <a:ea typeface="宋体" charset="-122"/>
          <a:cs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3A65BC"/>
          </a:solidFill>
          <a:latin typeface="Helvetica" pitchFamily="34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3A65BC"/>
          </a:solidFill>
          <a:latin typeface="Helvetica" pitchFamily="34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3A65BC"/>
          </a:solidFill>
          <a:latin typeface="Helvetica" pitchFamily="34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3A65BC"/>
          </a:solidFill>
          <a:latin typeface="Helvetica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Char char="•"/>
        <a:defRPr sz="2800">
          <a:solidFill>
            <a:schemeClr val="tx1"/>
          </a:solidFill>
          <a:latin typeface="+mn-lt"/>
          <a:ea typeface="+mn-ea"/>
          <a:cs typeface="宋体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Char char="–"/>
        <a:defRPr sz="2400">
          <a:solidFill>
            <a:schemeClr val="tx1"/>
          </a:solidFill>
          <a:latin typeface="+mn-lt"/>
          <a:ea typeface="+mn-ea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Char char="•"/>
        <a:defRPr sz="2000">
          <a:solidFill>
            <a:schemeClr val="tx1"/>
          </a:solidFill>
          <a:latin typeface="+mn-lt"/>
          <a:ea typeface="+mn-ea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Char char="–"/>
        <a:defRPr>
          <a:solidFill>
            <a:schemeClr val="tx1"/>
          </a:solidFill>
          <a:latin typeface="+mn-lt"/>
          <a:ea typeface="+mn-ea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Char char="»"/>
        <a:defRPr>
          <a:solidFill>
            <a:schemeClr val="tx1"/>
          </a:solidFill>
          <a:latin typeface="+mn-lt"/>
          <a:ea typeface="+mn-ea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65BC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65BC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65BC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65BC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-12700" y="2454754"/>
            <a:ext cx="9156700" cy="127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u="sng" dirty="0">
                <a:cs typeface="+mn-cs"/>
              </a:rPr>
              <a:t>R.J. Woodward</a:t>
            </a:r>
            <a:r>
              <a:rPr lang="en-US" sz="2000" baseline="30000" dirty="0">
                <a:cs typeface="+mn-cs"/>
              </a:rPr>
              <a:t>1,2</a:t>
            </a:r>
            <a:r>
              <a:rPr lang="en-US" dirty="0">
                <a:cs typeface="+mn-cs"/>
              </a:rPr>
              <a:t>   B.Y. Choueiry</a:t>
            </a:r>
            <a:r>
              <a:rPr lang="en-US" sz="2000" baseline="30000" dirty="0">
                <a:cs typeface="+mn-cs"/>
              </a:rPr>
              <a:t>1</a:t>
            </a:r>
            <a:r>
              <a:rPr lang="en-US" dirty="0">
                <a:cs typeface="+mn-cs"/>
              </a:rPr>
              <a:t>    Christian Bessiere</a:t>
            </a:r>
            <a:r>
              <a:rPr lang="en-US" sz="2000" baseline="30000" dirty="0">
                <a:cs typeface="+mn-cs"/>
              </a:rPr>
              <a:t>2</a:t>
            </a:r>
            <a:endParaRPr lang="en-US" baseline="300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aseline="30000" dirty="0">
                <a:cs typeface="+mn-cs"/>
              </a:rPr>
              <a:t>1</a:t>
            </a:r>
            <a:r>
              <a:rPr lang="en-US" sz="2000" dirty="0">
                <a:cs typeface="+mn-cs"/>
              </a:rPr>
              <a:t>Constraint Systems Laboratory, University of Nebraska-Lincoln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aseline="30000" dirty="0">
                <a:cs typeface="+mn-cs"/>
              </a:rPr>
              <a:t>2</a:t>
            </a:r>
            <a:r>
              <a:rPr lang="en-US" sz="2000" dirty="0">
                <a:cs typeface="+mn-cs"/>
              </a:rPr>
              <a:t>CNRS, University of Montpellier</a:t>
            </a:r>
          </a:p>
        </p:txBody>
      </p:sp>
      <p:sp>
        <p:nvSpPr>
          <p:cNvPr id="15362" name="Rectangle 2"/>
          <p:cNvSpPr txBox="1">
            <a:spLocks noChangeArrowheads="1"/>
          </p:cNvSpPr>
          <p:nvPr/>
        </p:nvSpPr>
        <p:spPr bwMode="auto">
          <a:xfrm>
            <a:off x="793750" y="4497410"/>
            <a:ext cx="8350250" cy="1224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</a:pPr>
            <a:r>
              <a:rPr lang="en-US" sz="1600" dirty="0">
                <a:latin typeface="Helvetica" charset="0"/>
              </a:rPr>
              <a:t>Acknowledgements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  <a:buFontTx/>
              <a:buChar char="•"/>
            </a:pPr>
            <a:r>
              <a:rPr lang="en-US" sz="1600" dirty="0">
                <a:latin typeface="Helvetica" charset="0"/>
              </a:rPr>
              <a:t>Experiments conducted at UNL’s Holland Computing Center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  <a:buFontTx/>
              <a:buChar char="•"/>
            </a:pPr>
            <a:r>
              <a:rPr lang="en-US" sz="1600" dirty="0">
                <a:latin typeface="Helvetica" charset="0"/>
              </a:rPr>
              <a:t>NSF Grant RI-111795, RI-1619344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  <a:buFontTx/>
              <a:buChar char="•"/>
            </a:pPr>
            <a:r>
              <a:rPr lang="en-US" sz="1600" dirty="0">
                <a:latin typeface="Helvetica" charset="0"/>
              </a:rPr>
              <a:t>NSF GRF and Chateaubriand Fellowship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  <a:buFontTx/>
              <a:buChar char="•"/>
            </a:pPr>
            <a:r>
              <a:rPr lang="en-US" sz="1600" dirty="0">
                <a:latin typeface="Helvetica" charset="0"/>
              </a:rPr>
              <a:t>ANR </a:t>
            </a:r>
            <a:r>
              <a:rPr lang="en-US" sz="1600" dirty="0" err="1">
                <a:latin typeface="Helvetica" charset="0"/>
              </a:rPr>
              <a:t>Demograph</a:t>
            </a:r>
            <a:r>
              <a:rPr lang="en-US" sz="1600" dirty="0">
                <a:latin typeface="Helvetica" charset="0"/>
              </a:rPr>
              <a:t> (ANR-16-CE40-0028) and </a:t>
            </a:r>
            <a:r>
              <a:rPr lang="en-US" sz="1600" dirty="0" err="1">
                <a:latin typeface="Helvetica" charset="0"/>
              </a:rPr>
              <a:t>Contredo</a:t>
            </a:r>
            <a:r>
              <a:rPr lang="en-US" sz="1600" dirty="0">
                <a:latin typeface="Helvetica" charset="0"/>
              </a:rPr>
              <a:t> (ANR-16-CE33-024)</a:t>
            </a:r>
          </a:p>
        </p:txBody>
      </p:sp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altLang="zh-CN" sz="1400"/>
              <a:t>July 18, 2018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altLang="zh-CN" sz="1400"/>
              <a:t>IJCAI 2018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E888AB95-DAC1-424A-92A2-25DD2F1D3142}" type="slidenum">
              <a:rPr lang="en-US" altLang="zh-CN" sz="1400"/>
              <a:pPr eaLnBrk="1" hangingPunct="1"/>
              <a:t>1</a:t>
            </a:fld>
            <a:endParaRPr lang="en-US" altLang="zh-CN" sz="1400"/>
          </a:p>
        </p:txBody>
      </p:sp>
      <p:sp>
        <p:nvSpPr>
          <p:cNvPr id="15366" name="Rectangle 2"/>
          <p:cNvSpPr txBox="1">
            <a:spLocks noChangeArrowheads="1"/>
          </p:cNvSpPr>
          <p:nvPr/>
        </p:nvSpPr>
        <p:spPr bwMode="auto">
          <a:xfrm>
            <a:off x="-12700" y="834135"/>
            <a:ext cx="914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</a:pPr>
            <a:r>
              <a:rPr lang="en-US" sz="3200" b="1" dirty="0">
                <a:solidFill>
                  <a:schemeClr val="accent1"/>
                </a:solidFill>
                <a:latin typeface="Helvetica" charset="0"/>
              </a:rPr>
              <a:t>A Reactive Strategy for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3A65BC"/>
              </a:buClr>
            </a:pPr>
            <a:r>
              <a:rPr lang="en-US" sz="3200" b="1" dirty="0">
                <a:solidFill>
                  <a:schemeClr val="accent1"/>
                </a:solidFill>
                <a:latin typeface="Helvetica" charset="0"/>
              </a:rPr>
              <a:t>High-Level Consistency During Search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953B-4813-8444-9A3D-F4CEC9BE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of Benefit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EDD7C-0F59-AC44-B952-5CB91851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2B568-5E5E-B54A-9ECA-D4A0BD97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75179-7789-5E46-B52C-90187C01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2004-5CED-694E-8453-C5C1C330C6EE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046639-6E92-1C4B-86BD-91DB528D2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65" y="2043342"/>
            <a:ext cx="4370295" cy="2971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67C987-E678-AF42-B58C-85DAECC55176}"/>
              </a:ext>
            </a:extLst>
          </p:cNvPr>
          <p:cNvSpPr txBox="1"/>
          <p:nvPr/>
        </p:nvSpPr>
        <p:spPr>
          <a:xfrm>
            <a:off x="2742012" y="5445517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pseudo-aim-200-1-6-4, </a:t>
            </a:r>
            <a:r>
              <a:rPr lang="en-US" dirty="0" err="1">
                <a:latin typeface="Arial"/>
                <a:cs typeface="Arial"/>
              </a:rPr>
              <a:t>dom</a:t>
            </a:r>
            <a:r>
              <a:rPr lang="en-US" dirty="0">
                <a:latin typeface="Arial"/>
                <a:cs typeface="Arial"/>
              </a:rPr>
              <a:t>/</a:t>
            </a:r>
            <a:r>
              <a:rPr lang="en-US" dirty="0" err="1">
                <a:latin typeface="Arial"/>
                <a:cs typeface="Arial"/>
              </a:rPr>
              <a:t>wdeg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522CF-E054-FD48-9578-ECB890673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058" y="2037572"/>
            <a:ext cx="4370294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6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953B-4813-8444-9A3D-F4CEC9BE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of Benefit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5DB703A-8EE6-654F-8163-DDD7D1BBC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058" y="2043342"/>
            <a:ext cx="4367253" cy="29718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EDD7C-0F59-AC44-B952-5CB91851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2B568-5E5E-B54A-9ECA-D4A0BD97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75179-7789-5E46-B52C-90187C01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2004-5CED-694E-8453-C5C1C330C6EE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046639-6E92-1C4B-86BD-91DB528D2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65" y="2043342"/>
            <a:ext cx="4370295" cy="2971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19A00B-5B2A-5B4C-81B7-B7A6B9EA5E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781" y="2043342"/>
            <a:ext cx="4367253" cy="2971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67C987-E678-AF42-B58C-85DAECC55176}"/>
              </a:ext>
            </a:extLst>
          </p:cNvPr>
          <p:cNvSpPr txBox="1"/>
          <p:nvPr/>
        </p:nvSpPr>
        <p:spPr>
          <a:xfrm>
            <a:off x="2742012" y="5445517"/>
            <a:ext cx="3659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pseudo-aim-200-1-6-4, </a:t>
            </a:r>
            <a:r>
              <a:rPr lang="en-US" dirty="0" err="1">
                <a:latin typeface="Arial"/>
                <a:cs typeface="Arial"/>
              </a:rPr>
              <a:t>dom</a:t>
            </a:r>
            <a:r>
              <a:rPr lang="en-US" dirty="0">
                <a:latin typeface="Arial"/>
                <a:cs typeface="Arial"/>
              </a:rPr>
              <a:t>/</a:t>
            </a:r>
            <a:r>
              <a:rPr lang="en-US" dirty="0" err="1">
                <a:latin typeface="Arial"/>
                <a:cs typeface="Arial"/>
              </a:rPr>
              <a:t>wdeg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216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-0.49844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31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162 L -0.49548 -2.96296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9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-0.00324 L -0.5059 -0.00324 " pathEditMode="relative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953B-4813-8444-9A3D-F4CEC9BE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of Benefit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5DB703A-8EE6-654F-8163-DDD7D1BBC8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934" y="2468065"/>
            <a:ext cx="2956294" cy="201168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EDD7C-0F59-AC44-B952-5CB91851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2B568-5E5E-B54A-9ECA-D4A0BD97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75179-7789-5E46-B52C-90187C010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2004-5CED-694E-8453-C5C1C330C6EE}" type="slidenum">
              <a:rPr lang="en-US" altLang="zh-CN" smtClean="0"/>
              <a:pPr>
                <a:defRPr/>
              </a:pPr>
              <a:t>12</a:t>
            </a:fld>
            <a:endParaRPr lang="en-US" altLang="zh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046639-6E92-1C4B-86BD-91DB528D2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01" y="2468065"/>
            <a:ext cx="2958354" cy="20116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7FB50F-07A1-574F-B2C2-131D57F7DA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706" y="2468065"/>
            <a:ext cx="2956294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788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365453" y="4353982"/>
            <a:ext cx="811633" cy="224459"/>
          </a:xfrm>
          <a:prstGeom prst="rect">
            <a:avLst/>
          </a:prstGeom>
          <a:solidFill>
            <a:srgbClr val="008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65453" y="4659526"/>
            <a:ext cx="811633" cy="2244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65453" y="4955521"/>
            <a:ext cx="1021703" cy="22445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40228" y="2635678"/>
            <a:ext cx="1726130" cy="297611"/>
          </a:xfrm>
          <a:prstGeom prst="rect">
            <a:avLst/>
          </a:prstGeom>
          <a:solidFill>
            <a:srgbClr val="008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0933" y="2979041"/>
            <a:ext cx="2599461" cy="2976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0698" y="3313228"/>
            <a:ext cx="2520088" cy="29761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small" dirty="0" err="1"/>
              <a:t>PrePeak</a:t>
            </a:r>
            <a:r>
              <a:rPr lang="en-US" sz="3200" dirty="0"/>
              <a:t> A Reactive Strategy for HLC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65238"/>
            <a:ext cx="8375822" cy="4525962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2000" dirty="0"/>
              <a:t>Keep track of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btcount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[⋅]</a:t>
            </a:r>
            <a:r>
              <a:rPr lang="en-US" sz="2000" dirty="0"/>
              <a:t>, number of backtrack during search</a:t>
            </a:r>
          </a:p>
          <a:p>
            <a:pPr>
              <a:buClr>
                <a:schemeClr val="tx1"/>
              </a:buClr>
            </a:pPr>
            <a:r>
              <a:rPr lang="en-US" sz="2000" dirty="0"/>
              <a:t>When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btcount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[⋅]</a:t>
            </a:r>
            <a:r>
              <a:rPr lang="en-US" sz="2000" i="1" dirty="0">
                <a:latin typeface="Garamond"/>
                <a:cs typeface="Garamond"/>
              </a:rPr>
              <a:t> </a:t>
            </a:r>
            <a:r>
              <a:rPr lang="en-US" sz="2000" dirty="0"/>
              <a:t>reaches a given threshold </a:t>
            </a:r>
            <a:r>
              <a:rPr lang="el-GR" sz="2000" i="1" dirty="0"/>
              <a:t>θ</a:t>
            </a:r>
            <a:endParaRPr lang="en-US" sz="2000" i="1" baseline="30000" dirty="0"/>
          </a:p>
          <a:p>
            <a:pPr lvl="1">
              <a:buClr>
                <a:schemeClr val="tx1"/>
              </a:buClr>
            </a:pPr>
            <a:r>
              <a:rPr lang="en-US" sz="1800" dirty="0"/>
              <a:t>Enforce GAC then HLC as long as HLC yields </a:t>
            </a:r>
            <a:br>
              <a:rPr lang="en-US" sz="1800" dirty="0"/>
            </a:br>
            <a:r>
              <a:rPr lang="en-US" sz="1800" dirty="0"/>
              <a:t>domain wipeout for all values in domain of current variable</a:t>
            </a:r>
            <a:endParaRPr lang="en-US" sz="1400" dirty="0"/>
          </a:p>
          <a:p>
            <a:pPr lvl="1">
              <a:buClr>
                <a:schemeClr val="tx1"/>
              </a:buClr>
            </a:pPr>
            <a:r>
              <a:rPr lang="en-US" sz="1800" dirty="0"/>
              <a:t>If backtrack, reduce threshold and keep enforcing HLC</a:t>
            </a:r>
            <a:endParaRPr lang="en-US" sz="1800" i="1" baseline="30000" dirty="0"/>
          </a:p>
          <a:p>
            <a:pPr lvl="1">
              <a:buClr>
                <a:schemeClr val="tx1"/>
              </a:buClr>
            </a:pPr>
            <a:r>
              <a:rPr lang="en-US" sz="1800" dirty="0"/>
              <a:t>If HLC finds a consistent value, reset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btcount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[⋅]</a:t>
            </a:r>
            <a:r>
              <a:rPr lang="en-US" sz="1800" i="1" dirty="0"/>
              <a:t>, </a:t>
            </a:r>
            <a:r>
              <a:rPr lang="en-US" sz="1800" dirty="0"/>
              <a:t>increase threshold a little</a:t>
            </a:r>
          </a:p>
          <a:p>
            <a:pPr lvl="1">
              <a:buClr>
                <a:schemeClr val="tx1"/>
              </a:buClr>
            </a:pPr>
            <a:r>
              <a:rPr lang="en-US" sz="1800" dirty="0"/>
              <a:t>If GAC finds a consistent value, reset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btcount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[⋅]</a:t>
            </a:r>
            <a:r>
              <a:rPr lang="en-US" sz="1800" i="1" dirty="0"/>
              <a:t>, </a:t>
            </a:r>
            <a:r>
              <a:rPr lang="en-US" sz="1800" dirty="0"/>
              <a:t>increase threshold</a:t>
            </a:r>
            <a:r>
              <a:rPr lang="en-US" sz="1800" i="1" baseline="30000" dirty="0"/>
              <a:t> </a:t>
            </a:r>
            <a:r>
              <a:rPr lang="en-US" sz="1800" dirty="0"/>
              <a:t>a lot</a:t>
            </a:r>
          </a:p>
          <a:p>
            <a:pPr lvl="1">
              <a:buClr>
                <a:schemeClr val="tx1"/>
              </a:buClr>
            </a:pPr>
            <a:endParaRPr lang="en-US" sz="2000" dirty="0"/>
          </a:p>
          <a:p>
            <a:pPr>
              <a:buClr>
                <a:schemeClr val="tx1"/>
              </a:buClr>
            </a:pPr>
            <a:r>
              <a:rPr lang="en-US" sz="2000" dirty="0"/>
              <a:t>Geometric laws to update threshold</a:t>
            </a:r>
            <a:endParaRPr lang="en-US" sz="2000" i="1" baseline="30000" dirty="0"/>
          </a:p>
          <a:p>
            <a:pPr lvl="1">
              <a:buClr>
                <a:schemeClr val="tx1"/>
              </a:buClr>
            </a:pPr>
            <a:r>
              <a:rPr lang="en-US" sz="1600" dirty="0"/>
              <a:t>Wipeout:</a:t>
            </a:r>
            <a:endParaRPr lang="en-US" sz="1600" baseline="30000" dirty="0"/>
          </a:p>
          <a:p>
            <a:pPr lvl="1">
              <a:buClr>
                <a:schemeClr val="tx1"/>
              </a:buClr>
            </a:pPr>
            <a:r>
              <a:rPr lang="en-US" sz="1600" dirty="0"/>
              <a:t>Filtering:</a:t>
            </a:r>
            <a:endParaRPr lang="en-US" sz="1600" baseline="30000" dirty="0"/>
          </a:p>
          <a:p>
            <a:pPr lvl="1">
              <a:buClr>
                <a:schemeClr val="tx1"/>
              </a:buClr>
            </a:pPr>
            <a:r>
              <a:rPr lang="en-US" sz="1600" dirty="0"/>
              <a:t>No filtering:</a:t>
            </a:r>
            <a:endParaRPr lang="en-US" sz="1600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2004-5CED-694E-8453-C5C1C330C6EE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  <p:grpSp>
        <p:nvGrpSpPr>
          <p:cNvPr id="22" name="Group 21"/>
          <p:cNvGrpSpPr/>
          <p:nvPr/>
        </p:nvGrpSpPr>
        <p:grpSpPr>
          <a:xfrm>
            <a:off x="7695969" y="1313257"/>
            <a:ext cx="1082885" cy="1465914"/>
            <a:chOff x="6413500" y="1380691"/>
            <a:chExt cx="2423583" cy="3280833"/>
          </a:xfrm>
        </p:grpSpPr>
        <p:sp>
          <p:nvSpPr>
            <p:cNvPr id="23" name="Isosceles Triangle 22"/>
            <p:cNvSpPr/>
            <p:nvPr/>
          </p:nvSpPr>
          <p:spPr>
            <a:xfrm>
              <a:off x="6413500" y="1380691"/>
              <a:ext cx="2423583" cy="3280833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7471833" y="1391274"/>
              <a:ext cx="158750" cy="1439333"/>
            </a:xfrm>
            <a:custGeom>
              <a:avLst/>
              <a:gdLst>
                <a:gd name="connsiteX0" fmla="*/ 285750 w 285750"/>
                <a:gd name="connsiteY0" fmla="*/ 0 h 1428750"/>
                <a:gd name="connsiteX1" fmla="*/ 275167 w 285750"/>
                <a:gd name="connsiteY1" fmla="*/ 169333 h 1428750"/>
                <a:gd name="connsiteX2" fmla="*/ 254000 w 285750"/>
                <a:gd name="connsiteY2" fmla="*/ 254000 h 1428750"/>
                <a:gd name="connsiteX3" fmla="*/ 243417 w 285750"/>
                <a:gd name="connsiteY3" fmla="*/ 349250 h 1428750"/>
                <a:gd name="connsiteX4" fmla="*/ 222250 w 285750"/>
                <a:gd name="connsiteY4" fmla="*/ 497417 h 1428750"/>
                <a:gd name="connsiteX5" fmla="*/ 211667 w 285750"/>
                <a:gd name="connsiteY5" fmla="*/ 635000 h 1428750"/>
                <a:gd name="connsiteX6" fmla="*/ 190500 w 285750"/>
                <a:gd name="connsiteY6" fmla="*/ 730250 h 1428750"/>
                <a:gd name="connsiteX7" fmla="*/ 169334 w 285750"/>
                <a:gd name="connsiteY7" fmla="*/ 793750 h 1428750"/>
                <a:gd name="connsiteX8" fmla="*/ 169334 w 285750"/>
                <a:gd name="connsiteY8" fmla="*/ 1121833 h 1428750"/>
                <a:gd name="connsiteX9" fmla="*/ 148167 w 285750"/>
                <a:gd name="connsiteY9" fmla="*/ 1153583 h 1428750"/>
                <a:gd name="connsiteX10" fmla="*/ 116417 w 285750"/>
                <a:gd name="connsiteY10" fmla="*/ 1217083 h 1428750"/>
                <a:gd name="connsiteX11" fmla="*/ 84667 w 285750"/>
                <a:gd name="connsiteY11" fmla="*/ 1280583 h 1428750"/>
                <a:gd name="connsiteX12" fmla="*/ 52917 w 285750"/>
                <a:gd name="connsiteY12" fmla="*/ 1301750 h 1428750"/>
                <a:gd name="connsiteX13" fmla="*/ 42334 w 285750"/>
                <a:gd name="connsiteY13" fmla="*/ 1333500 h 1428750"/>
                <a:gd name="connsiteX14" fmla="*/ 21167 w 285750"/>
                <a:gd name="connsiteY14" fmla="*/ 1365250 h 1428750"/>
                <a:gd name="connsiteX15" fmla="*/ 0 w 285750"/>
                <a:gd name="connsiteY15" fmla="*/ 1428750 h 142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85750" h="1428750">
                  <a:moveTo>
                    <a:pt x="285750" y="0"/>
                  </a:moveTo>
                  <a:cubicBezTo>
                    <a:pt x="282222" y="56444"/>
                    <a:pt x="282182" y="113215"/>
                    <a:pt x="275167" y="169333"/>
                  </a:cubicBezTo>
                  <a:cubicBezTo>
                    <a:pt x="271559" y="198199"/>
                    <a:pt x="254000" y="254000"/>
                    <a:pt x="254000" y="254000"/>
                  </a:cubicBezTo>
                  <a:cubicBezTo>
                    <a:pt x="250472" y="285750"/>
                    <a:pt x="247935" y="317626"/>
                    <a:pt x="243417" y="349250"/>
                  </a:cubicBezTo>
                  <a:cubicBezTo>
                    <a:pt x="221684" y="501383"/>
                    <a:pt x="243495" y="263722"/>
                    <a:pt x="222250" y="497417"/>
                  </a:cubicBezTo>
                  <a:cubicBezTo>
                    <a:pt x="218086" y="543225"/>
                    <a:pt x="216746" y="589285"/>
                    <a:pt x="211667" y="635000"/>
                  </a:cubicBezTo>
                  <a:cubicBezTo>
                    <a:pt x="209889" y="651004"/>
                    <a:pt x="196021" y="711847"/>
                    <a:pt x="190500" y="730250"/>
                  </a:cubicBezTo>
                  <a:cubicBezTo>
                    <a:pt x="184089" y="751621"/>
                    <a:pt x="169334" y="793750"/>
                    <a:pt x="169334" y="793750"/>
                  </a:cubicBezTo>
                  <a:cubicBezTo>
                    <a:pt x="175444" y="903739"/>
                    <a:pt x="189875" y="1012283"/>
                    <a:pt x="169334" y="1121833"/>
                  </a:cubicBezTo>
                  <a:cubicBezTo>
                    <a:pt x="166990" y="1134335"/>
                    <a:pt x="155223" y="1143000"/>
                    <a:pt x="148167" y="1153583"/>
                  </a:cubicBezTo>
                  <a:cubicBezTo>
                    <a:pt x="121566" y="1233387"/>
                    <a:pt x="157449" y="1135019"/>
                    <a:pt x="116417" y="1217083"/>
                  </a:cubicBezTo>
                  <a:cubicBezTo>
                    <a:pt x="99201" y="1251516"/>
                    <a:pt x="114999" y="1250251"/>
                    <a:pt x="84667" y="1280583"/>
                  </a:cubicBezTo>
                  <a:cubicBezTo>
                    <a:pt x="75673" y="1289577"/>
                    <a:pt x="63500" y="1294694"/>
                    <a:pt x="52917" y="1301750"/>
                  </a:cubicBezTo>
                  <a:cubicBezTo>
                    <a:pt x="49389" y="1312333"/>
                    <a:pt x="47323" y="1323522"/>
                    <a:pt x="42334" y="1333500"/>
                  </a:cubicBezTo>
                  <a:cubicBezTo>
                    <a:pt x="36646" y="1344877"/>
                    <a:pt x="26333" y="1353627"/>
                    <a:pt x="21167" y="1365250"/>
                  </a:cubicBezTo>
                  <a:cubicBezTo>
                    <a:pt x="12105" y="1385639"/>
                    <a:pt x="0" y="1428750"/>
                    <a:pt x="0" y="14287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8141219" y="1937399"/>
            <a:ext cx="72515" cy="7251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04597" y="1318857"/>
            <a:ext cx="2417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04559" y="2642482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275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8173617" y="143699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691017" y="274509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710067" y="2686124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729117" y="262716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754517" y="2568196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773567" y="2509232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798967" y="2450268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818017" y="2391304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843417" y="233234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151392" y="149287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22817" y="154875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106942" y="160463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084717" y="166051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062492" y="1716390"/>
            <a:ext cx="44996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6092204" y="4217367"/>
            <a:ext cx="70931" cy="643111"/>
          </a:xfrm>
          <a:custGeom>
            <a:avLst/>
            <a:gdLst>
              <a:gd name="connsiteX0" fmla="*/ 285750 w 285750"/>
              <a:gd name="connsiteY0" fmla="*/ 0 h 1428750"/>
              <a:gd name="connsiteX1" fmla="*/ 275167 w 285750"/>
              <a:gd name="connsiteY1" fmla="*/ 169333 h 1428750"/>
              <a:gd name="connsiteX2" fmla="*/ 254000 w 285750"/>
              <a:gd name="connsiteY2" fmla="*/ 254000 h 1428750"/>
              <a:gd name="connsiteX3" fmla="*/ 243417 w 285750"/>
              <a:gd name="connsiteY3" fmla="*/ 349250 h 1428750"/>
              <a:gd name="connsiteX4" fmla="*/ 222250 w 285750"/>
              <a:gd name="connsiteY4" fmla="*/ 497417 h 1428750"/>
              <a:gd name="connsiteX5" fmla="*/ 211667 w 285750"/>
              <a:gd name="connsiteY5" fmla="*/ 635000 h 1428750"/>
              <a:gd name="connsiteX6" fmla="*/ 190500 w 285750"/>
              <a:gd name="connsiteY6" fmla="*/ 730250 h 1428750"/>
              <a:gd name="connsiteX7" fmla="*/ 169334 w 285750"/>
              <a:gd name="connsiteY7" fmla="*/ 793750 h 1428750"/>
              <a:gd name="connsiteX8" fmla="*/ 169334 w 285750"/>
              <a:gd name="connsiteY8" fmla="*/ 1121833 h 1428750"/>
              <a:gd name="connsiteX9" fmla="*/ 148167 w 285750"/>
              <a:gd name="connsiteY9" fmla="*/ 1153583 h 1428750"/>
              <a:gd name="connsiteX10" fmla="*/ 116417 w 285750"/>
              <a:gd name="connsiteY10" fmla="*/ 1217083 h 1428750"/>
              <a:gd name="connsiteX11" fmla="*/ 84667 w 285750"/>
              <a:gd name="connsiteY11" fmla="*/ 1280583 h 1428750"/>
              <a:gd name="connsiteX12" fmla="*/ 52917 w 285750"/>
              <a:gd name="connsiteY12" fmla="*/ 1301750 h 1428750"/>
              <a:gd name="connsiteX13" fmla="*/ 42334 w 285750"/>
              <a:gd name="connsiteY13" fmla="*/ 1333500 h 1428750"/>
              <a:gd name="connsiteX14" fmla="*/ 21167 w 285750"/>
              <a:gd name="connsiteY14" fmla="*/ 1365250 h 1428750"/>
              <a:gd name="connsiteX15" fmla="*/ 0 w 285750"/>
              <a:gd name="connsiteY15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5750" h="1428750">
                <a:moveTo>
                  <a:pt x="285750" y="0"/>
                </a:moveTo>
                <a:cubicBezTo>
                  <a:pt x="282222" y="56444"/>
                  <a:pt x="282182" y="113215"/>
                  <a:pt x="275167" y="169333"/>
                </a:cubicBezTo>
                <a:cubicBezTo>
                  <a:pt x="271559" y="198199"/>
                  <a:pt x="254000" y="254000"/>
                  <a:pt x="254000" y="254000"/>
                </a:cubicBezTo>
                <a:cubicBezTo>
                  <a:pt x="250472" y="285750"/>
                  <a:pt x="247935" y="317626"/>
                  <a:pt x="243417" y="349250"/>
                </a:cubicBezTo>
                <a:cubicBezTo>
                  <a:pt x="221684" y="501383"/>
                  <a:pt x="243495" y="263722"/>
                  <a:pt x="222250" y="497417"/>
                </a:cubicBezTo>
                <a:cubicBezTo>
                  <a:pt x="218086" y="543225"/>
                  <a:pt x="216746" y="589285"/>
                  <a:pt x="211667" y="635000"/>
                </a:cubicBezTo>
                <a:cubicBezTo>
                  <a:pt x="209889" y="651004"/>
                  <a:pt x="196021" y="711847"/>
                  <a:pt x="190500" y="730250"/>
                </a:cubicBezTo>
                <a:cubicBezTo>
                  <a:pt x="184089" y="751621"/>
                  <a:pt x="169334" y="793750"/>
                  <a:pt x="169334" y="793750"/>
                </a:cubicBezTo>
                <a:cubicBezTo>
                  <a:pt x="175444" y="903739"/>
                  <a:pt x="189875" y="1012283"/>
                  <a:pt x="169334" y="1121833"/>
                </a:cubicBezTo>
                <a:cubicBezTo>
                  <a:pt x="166990" y="1134335"/>
                  <a:pt x="155223" y="1143000"/>
                  <a:pt x="148167" y="1153583"/>
                </a:cubicBezTo>
                <a:cubicBezTo>
                  <a:pt x="121566" y="1233387"/>
                  <a:pt x="157449" y="1135019"/>
                  <a:pt x="116417" y="1217083"/>
                </a:cubicBezTo>
                <a:cubicBezTo>
                  <a:pt x="99201" y="1251516"/>
                  <a:pt x="114999" y="1250251"/>
                  <a:pt x="84667" y="1280583"/>
                </a:cubicBezTo>
                <a:cubicBezTo>
                  <a:pt x="75673" y="1289577"/>
                  <a:pt x="63500" y="1294694"/>
                  <a:pt x="52917" y="1301750"/>
                </a:cubicBezTo>
                <a:cubicBezTo>
                  <a:pt x="49389" y="1312333"/>
                  <a:pt x="47323" y="1323522"/>
                  <a:pt x="42334" y="1333500"/>
                </a:cubicBezTo>
                <a:cubicBezTo>
                  <a:pt x="36646" y="1344877"/>
                  <a:pt x="26333" y="1353627"/>
                  <a:pt x="21167" y="1365250"/>
                </a:cubicBezTo>
                <a:cubicBezTo>
                  <a:pt x="12105" y="1385639"/>
                  <a:pt x="0" y="1428750"/>
                  <a:pt x="0" y="142875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6064579" y="4836780"/>
            <a:ext cx="72515" cy="7251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5994464" y="4803689"/>
            <a:ext cx="589671" cy="134361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5999995" y="4995972"/>
            <a:ext cx="72515" cy="7251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>
            <a:stCxn id="45" idx="4"/>
            <a:endCxn id="47" idx="7"/>
          </p:cNvCxnSpPr>
          <p:nvPr/>
        </p:nvCxnSpPr>
        <p:spPr>
          <a:xfrm flipH="1">
            <a:off x="6061890" y="4909295"/>
            <a:ext cx="38947" cy="9729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Oval 52"/>
          <p:cNvSpPr>
            <a:spLocks noChangeAspect="1"/>
          </p:cNvSpPr>
          <p:nvPr/>
        </p:nvSpPr>
        <p:spPr>
          <a:xfrm>
            <a:off x="6159959" y="4838853"/>
            <a:ext cx="72515" cy="7251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6255338" y="4835742"/>
            <a:ext cx="72515" cy="7251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6350718" y="4832631"/>
            <a:ext cx="72515" cy="7251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6440914" y="4829521"/>
            <a:ext cx="72515" cy="7251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6102938" y="4652241"/>
            <a:ext cx="72515" cy="7251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6198318" y="4654314"/>
            <a:ext cx="72515" cy="7251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6293697" y="4651203"/>
            <a:ext cx="72515" cy="7251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6389077" y="4648092"/>
            <a:ext cx="72515" cy="7251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6022457" y="4619150"/>
            <a:ext cx="525393" cy="134361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6644844" y="4832168"/>
            <a:ext cx="72515" cy="7251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0" name="Straight Connector 69"/>
          <p:cNvCxnSpPr>
            <a:stCxn id="60" idx="6"/>
            <a:endCxn id="69" idx="1"/>
          </p:cNvCxnSpPr>
          <p:nvPr/>
        </p:nvCxnSpPr>
        <p:spPr>
          <a:xfrm>
            <a:off x="6461592" y="4684350"/>
            <a:ext cx="193872" cy="15843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Isosceles Triangle 73"/>
          <p:cNvSpPr/>
          <p:nvPr/>
        </p:nvSpPr>
        <p:spPr>
          <a:xfrm>
            <a:off x="5288215" y="4211428"/>
            <a:ext cx="1803919" cy="955120"/>
          </a:xfrm>
          <a:prstGeom prst="triangle">
            <a:avLst>
              <a:gd name="adj" fmla="val 49042"/>
            </a:avLst>
          </a:prstGeom>
          <a:solidFill>
            <a:schemeClr val="accent1">
              <a:lumMod val="40000"/>
              <a:lumOff val="60000"/>
              <a:alpha val="2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6" name="Picture 7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147" y="4672081"/>
            <a:ext cx="2209800" cy="596900"/>
          </a:xfrm>
          <a:prstGeom prst="rect">
            <a:avLst/>
          </a:prstGeom>
        </p:spPr>
      </p:pic>
      <p:pic>
        <p:nvPicPr>
          <p:cNvPr id="77" name="Picture 7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469" y="4319744"/>
            <a:ext cx="23622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2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Helvetica" charset="0"/>
                <a:ea typeface="宋体" charset="0"/>
                <a:cs typeface="宋体" charset="0"/>
              </a:rPr>
              <a:t>Context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33400" y="1265238"/>
            <a:ext cx="8610600" cy="4525962"/>
          </a:xfrm>
          <a:ln>
            <a:noFill/>
          </a:ln>
        </p:spPr>
        <p:txBody>
          <a:bodyPr/>
          <a:lstStyle/>
          <a:p>
            <a:r>
              <a:rPr lang="en-US" dirty="0">
                <a:latin typeface="Helvetica" charset="0"/>
                <a:ea typeface="宋体" charset="0"/>
                <a:cs typeface="宋体" charset="0"/>
              </a:rPr>
              <a:t>Solving a Constraint Satisfaction Problem (CSP)</a:t>
            </a:r>
          </a:p>
          <a:p>
            <a:pPr lvl="1"/>
            <a:r>
              <a:rPr lang="en-US" dirty="0">
                <a:latin typeface="Helvetica" charset="0"/>
                <a:ea typeface="宋体" charset="0"/>
                <a:cs typeface="宋体" charset="0"/>
              </a:rPr>
              <a:t>Conditioning: Backtrack search</a:t>
            </a:r>
          </a:p>
          <a:p>
            <a:pPr lvl="1"/>
            <a:r>
              <a:rPr lang="en-US" dirty="0">
                <a:latin typeface="Helvetica" charset="0"/>
                <a:ea typeface="宋体" charset="0"/>
                <a:cs typeface="宋体" charset="0"/>
              </a:rPr>
              <a:t>Inference: Enforcing consistency</a:t>
            </a:r>
          </a:p>
          <a:p>
            <a:pPr lvl="2"/>
            <a:r>
              <a:rPr lang="en-US" dirty="0">
                <a:latin typeface="Helvetica" charset="0"/>
                <a:ea typeface="宋体" charset="0"/>
                <a:cs typeface="宋体" charset="0"/>
              </a:rPr>
              <a:t>Consistency </a:t>
            </a:r>
            <a:r>
              <a:rPr lang="en-US" b="1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properties</a:t>
            </a:r>
            <a:r>
              <a:rPr lang="en-US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 </a:t>
            </a:r>
            <a:r>
              <a:rPr lang="en-US" dirty="0">
                <a:latin typeface="Helvetica" charset="0"/>
                <a:ea typeface="宋体" charset="0"/>
                <a:cs typeface="宋体" charset="0"/>
              </a:rPr>
              <a:t>(e.g., GAC)</a:t>
            </a:r>
          </a:p>
          <a:p>
            <a:pPr lvl="2"/>
            <a:r>
              <a:rPr lang="en-US" dirty="0">
                <a:latin typeface="Helvetica" charset="0"/>
                <a:ea typeface="宋体" charset="0"/>
                <a:cs typeface="宋体" charset="0"/>
              </a:rPr>
              <a:t>Constraint propagation </a:t>
            </a:r>
            <a:r>
              <a:rPr lang="en-US" b="1" dirty="0">
                <a:solidFill>
                  <a:schemeClr val="accent1"/>
                </a:solidFill>
                <a:latin typeface="Helvetica" charset="0"/>
                <a:ea typeface="宋体" charset="0"/>
                <a:cs typeface="宋体" charset="0"/>
              </a:rPr>
              <a:t>algorithms</a:t>
            </a:r>
            <a:endParaRPr lang="en-US" dirty="0">
              <a:latin typeface="Helvetica" charset="0"/>
              <a:ea typeface="宋体" charset="0"/>
              <a:cs typeface="宋体" charset="0"/>
            </a:endParaRPr>
          </a:p>
          <a:p>
            <a:r>
              <a:rPr lang="en-US" dirty="0">
                <a:latin typeface="Helvetica" charset="0"/>
                <a:ea typeface="宋体" charset="0"/>
                <a:cs typeface="宋体" charset="0"/>
              </a:rPr>
              <a:t>Consistency during search</a:t>
            </a:r>
          </a:p>
          <a:p>
            <a:pPr lvl="1"/>
            <a:r>
              <a:rPr lang="en-US" dirty="0">
                <a:latin typeface="Helvetica" charset="0"/>
                <a:ea typeface="宋体" charset="0"/>
                <a:cs typeface="宋体" charset="0"/>
              </a:rPr>
              <a:t>Constraint Programming solvers: GAC or weaker</a:t>
            </a:r>
          </a:p>
          <a:p>
            <a:pPr lvl="1"/>
            <a:r>
              <a:rPr lang="en-US" dirty="0">
                <a:latin typeface="Helvetica" charset="0"/>
                <a:ea typeface="宋体" charset="0"/>
                <a:cs typeface="宋体" charset="0"/>
              </a:rPr>
              <a:t>CSP research: GAC or stronger</a:t>
            </a:r>
          </a:p>
          <a:p>
            <a:r>
              <a:rPr lang="en-US" dirty="0">
                <a:latin typeface="Helvetica" charset="0"/>
                <a:ea typeface="宋体" charset="0"/>
                <a:cs typeface="宋体" charset="0"/>
              </a:rPr>
              <a:t>Our focus: Higher-level consistency (HLC)</a:t>
            </a:r>
          </a:p>
          <a:p>
            <a:pPr lvl="1"/>
            <a:endParaRPr lang="en-US" sz="1600" dirty="0">
              <a:latin typeface="Helvetica" charset="0"/>
              <a:ea typeface="宋体" charset="0"/>
              <a:cs typeface="宋体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4C134E72-8420-1647-9564-903CAF97CF66}" type="slidenum">
              <a:rPr lang="en-US" altLang="zh-CN" sz="1400"/>
              <a:pPr eaLnBrk="1" hangingPunct="1"/>
              <a:t>2</a:t>
            </a:fld>
            <a:endParaRPr lang="en-US" altLang="zh-CN" sz="1400"/>
          </a:p>
        </p:txBody>
      </p:sp>
    </p:spTree>
    <p:extLst>
      <p:ext uri="{BB962C8B-B14F-4D97-AF65-F5344CB8AC3E}">
        <p14:creationId xmlns:p14="http://schemas.microsoft.com/office/powerpoint/2010/main" val="370389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Helvetica" charset="0"/>
                <a:ea typeface="宋体" charset="0"/>
                <a:cs typeface="宋体" charset="0"/>
              </a:rPr>
              <a:t>Lesson and Problem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33400" y="1265238"/>
            <a:ext cx="6909906" cy="3297237"/>
          </a:xfrm>
          <a:ln>
            <a:noFill/>
          </a:ln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Maintaining consistency during search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Enforced at each variable instantiation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Prunes subtrees, reduces search space</a:t>
            </a:r>
          </a:p>
          <a:p>
            <a:pPr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Stronger consistency</a:t>
            </a:r>
          </a:p>
          <a:p>
            <a:pPr lvl="1">
              <a:buClr>
                <a:schemeClr val="tx1"/>
              </a:buClr>
            </a:pPr>
            <a:r>
              <a:rPr lang="is-IS" dirty="0">
                <a:latin typeface="Helvetica" charset="0"/>
                <a:ea typeface="宋体" charset="0"/>
                <a:cs typeface="宋体" charset="0"/>
              </a:rPr>
              <a:t>Filters more subtrees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But is costlier to enforce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4C134E72-8420-1647-9564-903CAF97CF66}" type="slidenum">
              <a:rPr lang="en-US" altLang="zh-CN" sz="1400"/>
              <a:pPr eaLnBrk="1" hangingPunct="1"/>
              <a:t>3</a:t>
            </a:fld>
            <a:endParaRPr lang="en-US" altLang="zh-CN" sz="1400"/>
          </a:p>
        </p:txBody>
      </p:sp>
      <p:sp>
        <p:nvSpPr>
          <p:cNvPr id="8" name="Isosceles Triangle 7"/>
          <p:cNvSpPr/>
          <p:nvPr/>
        </p:nvSpPr>
        <p:spPr>
          <a:xfrm>
            <a:off x="6413500" y="1380691"/>
            <a:ext cx="2423583" cy="3280833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6889753" y="2812024"/>
            <a:ext cx="1195916" cy="1860083"/>
          </a:xfrm>
          <a:prstGeom prst="triangle">
            <a:avLst>
              <a:gd name="adj" fmla="val 49437"/>
            </a:avLst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471833" y="1391274"/>
            <a:ext cx="158750" cy="1439333"/>
          </a:xfrm>
          <a:custGeom>
            <a:avLst/>
            <a:gdLst>
              <a:gd name="connsiteX0" fmla="*/ 285750 w 285750"/>
              <a:gd name="connsiteY0" fmla="*/ 0 h 1428750"/>
              <a:gd name="connsiteX1" fmla="*/ 275167 w 285750"/>
              <a:gd name="connsiteY1" fmla="*/ 169333 h 1428750"/>
              <a:gd name="connsiteX2" fmla="*/ 254000 w 285750"/>
              <a:gd name="connsiteY2" fmla="*/ 254000 h 1428750"/>
              <a:gd name="connsiteX3" fmla="*/ 243417 w 285750"/>
              <a:gd name="connsiteY3" fmla="*/ 349250 h 1428750"/>
              <a:gd name="connsiteX4" fmla="*/ 222250 w 285750"/>
              <a:gd name="connsiteY4" fmla="*/ 497417 h 1428750"/>
              <a:gd name="connsiteX5" fmla="*/ 211667 w 285750"/>
              <a:gd name="connsiteY5" fmla="*/ 635000 h 1428750"/>
              <a:gd name="connsiteX6" fmla="*/ 190500 w 285750"/>
              <a:gd name="connsiteY6" fmla="*/ 730250 h 1428750"/>
              <a:gd name="connsiteX7" fmla="*/ 169334 w 285750"/>
              <a:gd name="connsiteY7" fmla="*/ 793750 h 1428750"/>
              <a:gd name="connsiteX8" fmla="*/ 169334 w 285750"/>
              <a:gd name="connsiteY8" fmla="*/ 1121833 h 1428750"/>
              <a:gd name="connsiteX9" fmla="*/ 148167 w 285750"/>
              <a:gd name="connsiteY9" fmla="*/ 1153583 h 1428750"/>
              <a:gd name="connsiteX10" fmla="*/ 116417 w 285750"/>
              <a:gd name="connsiteY10" fmla="*/ 1217083 h 1428750"/>
              <a:gd name="connsiteX11" fmla="*/ 84667 w 285750"/>
              <a:gd name="connsiteY11" fmla="*/ 1280583 h 1428750"/>
              <a:gd name="connsiteX12" fmla="*/ 52917 w 285750"/>
              <a:gd name="connsiteY12" fmla="*/ 1301750 h 1428750"/>
              <a:gd name="connsiteX13" fmla="*/ 42334 w 285750"/>
              <a:gd name="connsiteY13" fmla="*/ 1333500 h 1428750"/>
              <a:gd name="connsiteX14" fmla="*/ 21167 w 285750"/>
              <a:gd name="connsiteY14" fmla="*/ 1365250 h 1428750"/>
              <a:gd name="connsiteX15" fmla="*/ 0 w 285750"/>
              <a:gd name="connsiteY15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5750" h="1428750">
                <a:moveTo>
                  <a:pt x="285750" y="0"/>
                </a:moveTo>
                <a:cubicBezTo>
                  <a:pt x="282222" y="56444"/>
                  <a:pt x="282182" y="113215"/>
                  <a:pt x="275167" y="169333"/>
                </a:cubicBezTo>
                <a:cubicBezTo>
                  <a:pt x="271559" y="198199"/>
                  <a:pt x="254000" y="254000"/>
                  <a:pt x="254000" y="254000"/>
                </a:cubicBezTo>
                <a:cubicBezTo>
                  <a:pt x="250472" y="285750"/>
                  <a:pt x="247935" y="317626"/>
                  <a:pt x="243417" y="349250"/>
                </a:cubicBezTo>
                <a:cubicBezTo>
                  <a:pt x="221684" y="501383"/>
                  <a:pt x="243495" y="263722"/>
                  <a:pt x="222250" y="497417"/>
                </a:cubicBezTo>
                <a:cubicBezTo>
                  <a:pt x="218086" y="543225"/>
                  <a:pt x="216746" y="589285"/>
                  <a:pt x="211667" y="635000"/>
                </a:cubicBezTo>
                <a:cubicBezTo>
                  <a:pt x="209889" y="651004"/>
                  <a:pt x="196021" y="711847"/>
                  <a:pt x="190500" y="730250"/>
                </a:cubicBezTo>
                <a:cubicBezTo>
                  <a:pt x="184089" y="751621"/>
                  <a:pt x="169334" y="793750"/>
                  <a:pt x="169334" y="793750"/>
                </a:cubicBezTo>
                <a:cubicBezTo>
                  <a:pt x="175444" y="903739"/>
                  <a:pt x="189875" y="1012283"/>
                  <a:pt x="169334" y="1121833"/>
                </a:cubicBezTo>
                <a:cubicBezTo>
                  <a:pt x="166990" y="1134335"/>
                  <a:pt x="155223" y="1143000"/>
                  <a:pt x="148167" y="1153583"/>
                </a:cubicBezTo>
                <a:cubicBezTo>
                  <a:pt x="121566" y="1233387"/>
                  <a:pt x="157449" y="1135019"/>
                  <a:pt x="116417" y="1217083"/>
                </a:cubicBezTo>
                <a:cubicBezTo>
                  <a:pt x="99201" y="1251516"/>
                  <a:pt x="114999" y="1250251"/>
                  <a:pt x="84667" y="1280583"/>
                </a:cubicBezTo>
                <a:cubicBezTo>
                  <a:pt x="75673" y="1289577"/>
                  <a:pt x="63500" y="1294694"/>
                  <a:pt x="52917" y="1301750"/>
                </a:cubicBezTo>
                <a:cubicBezTo>
                  <a:pt x="49389" y="1312333"/>
                  <a:pt x="47323" y="1323522"/>
                  <a:pt x="42334" y="1333500"/>
                </a:cubicBezTo>
                <a:cubicBezTo>
                  <a:pt x="36646" y="1344877"/>
                  <a:pt x="26333" y="1353627"/>
                  <a:pt x="21167" y="1365250"/>
                </a:cubicBezTo>
                <a:cubicBezTo>
                  <a:pt x="12105" y="1385639"/>
                  <a:pt x="0" y="1428750"/>
                  <a:pt x="0" y="142875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03396" y="4992146"/>
            <a:ext cx="1505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sz="1800" dirty="0"/>
              <a:t>GAC vs HLC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D5FFD3-780E-6C4A-99D7-0830BF78B0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26316" b="79960" l="0" r="9937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74263" y="4200807"/>
            <a:ext cx="4016404" cy="2126313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804BC341-00B6-AB4A-849D-8A95B663BCAB}"/>
              </a:ext>
            </a:extLst>
          </p:cNvPr>
          <p:cNvSpPr txBox="1">
            <a:spLocks/>
          </p:cNvSpPr>
          <p:nvPr/>
        </p:nvSpPr>
        <p:spPr bwMode="auto">
          <a:xfrm>
            <a:off x="1866912" y="4431998"/>
            <a:ext cx="1581125" cy="60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000" kern="0" dirty="0">
                <a:latin typeface="Helvetica" charset="0"/>
                <a:ea typeface="宋体" charset="0"/>
                <a:cs typeface="宋体" charset="0"/>
              </a:rPr>
              <a:t>Cost of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000" kern="0" dirty="0">
                <a:latin typeface="Helvetica" charset="0"/>
                <a:ea typeface="宋体" charset="0"/>
                <a:cs typeface="宋体" charset="0"/>
              </a:rPr>
              <a:t>Consistency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CBE237B-5D0D-4E46-B049-1991ADF41C99}"/>
              </a:ext>
            </a:extLst>
          </p:cNvPr>
          <p:cNvSpPr txBox="1">
            <a:spLocks/>
          </p:cNvSpPr>
          <p:nvPr/>
        </p:nvSpPr>
        <p:spPr bwMode="auto">
          <a:xfrm>
            <a:off x="3855497" y="4431998"/>
            <a:ext cx="1581125" cy="60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000" kern="0" dirty="0">
                <a:latin typeface="Helvetica" charset="0"/>
                <a:ea typeface="宋体" charset="0"/>
                <a:cs typeface="宋体" charset="0"/>
              </a:rPr>
              <a:t>Cost of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000" kern="0" dirty="0">
                <a:latin typeface="Helvetica" charset="0"/>
                <a:ea typeface="宋体" charset="0"/>
                <a:cs typeface="宋体" charset="0"/>
              </a:rPr>
              <a:t>Search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550E666-EE8C-7849-B77B-E451D9FBBB4D}"/>
              </a:ext>
            </a:extLst>
          </p:cNvPr>
          <p:cNvGrpSpPr/>
          <p:nvPr/>
        </p:nvGrpSpPr>
        <p:grpSpPr>
          <a:xfrm>
            <a:off x="6062104" y="1323974"/>
            <a:ext cx="1522131" cy="3483695"/>
            <a:chOff x="7770001" y="3312123"/>
            <a:chExt cx="599478" cy="140022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3D569BE-A294-7B4A-B5CB-30708DD26819}"/>
                </a:ext>
              </a:extLst>
            </p:cNvPr>
            <p:cNvSpPr txBox="1"/>
            <p:nvPr/>
          </p:nvSpPr>
          <p:spPr>
            <a:xfrm>
              <a:off x="8246244" y="3312123"/>
              <a:ext cx="123235" cy="160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A5B79AC-7479-AA42-849B-EB9B718392F5}"/>
                </a:ext>
              </a:extLst>
            </p:cNvPr>
            <p:cNvSpPr txBox="1"/>
            <p:nvPr/>
          </p:nvSpPr>
          <p:spPr>
            <a:xfrm>
              <a:off x="7770001" y="4551525"/>
              <a:ext cx="123235" cy="1608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E8D9B43-3A4C-584C-9A4F-03304DA5DF6F}"/>
                </a:ext>
              </a:extLst>
            </p:cNvPr>
            <p:cNvCxnSpPr/>
            <p:nvPr/>
          </p:nvCxnSpPr>
          <p:spPr>
            <a:xfrm>
              <a:off x="7861390" y="465030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8D8FC19-2F91-EC4C-9ACE-E72E46E4840A}"/>
                </a:ext>
              </a:extLst>
            </p:cNvPr>
            <p:cNvCxnSpPr/>
            <p:nvPr/>
          </p:nvCxnSpPr>
          <p:spPr>
            <a:xfrm>
              <a:off x="7880440" y="4591338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F4B9488-DA3C-6A4F-9A8F-5596B99AF86F}"/>
                </a:ext>
              </a:extLst>
            </p:cNvPr>
            <p:cNvCxnSpPr/>
            <p:nvPr/>
          </p:nvCxnSpPr>
          <p:spPr>
            <a:xfrm>
              <a:off x="7899490" y="453237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DACA8E8-7059-294A-A31B-70D8C57646DF}"/>
                </a:ext>
              </a:extLst>
            </p:cNvPr>
            <p:cNvCxnSpPr/>
            <p:nvPr/>
          </p:nvCxnSpPr>
          <p:spPr>
            <a:xfrm>
              <a:off x="7924890" y="4473410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98CA6B7-850B-3545-A077-570561F0206D}"/>
                </a:ext>
              </a:extLst>
            </p:cNvPr>
            <p:cNvCxnSpPr/>
            <p:nvPr/>
          </p:nvCxnSpPr>
          <p:spPr>
            <a:xfrm>
              <a:off x="7943940" y="4414446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86EB309-2CBE-9D48-9CDB-0099571676CD}"/>
                </a:ext>
              </a:extLst>
            </p:cNvPr>
            <p:cNvCxnSpPr/>
            <p:nvPr/>
          </p:nvCxnSpPr>
          <p:spPr>
            <a:xfrm>
              <a:off x="7969340" y="4355482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38D05B-C5B2-6444-B54D-F8A221B5AE55}"/>
                </a:ext>
              </a:extLst>
            </p:cNvPr>
            <p:cNvCxnSpPr/>
            <p:nvPr/>
          </p:nvCxnSpPr>
          <p:spPr>
            <a:xfrm>
              <a:off x="7988390" y="4296518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B1589C6-45B8-204B-83DC-3C68BE6964C3}"/>
                </a:ext>
              </a:extLst>
            </p:cNvPr>
            <p:cNvCxnSpPr/>
            <p:nvPr/>
          </p:nvCxnSpPr>
          <p:spPr>
            <a:xfrm>
              <a:off x="8013790" y="423755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7F392D4-67D0-7A4F-A019-4732E0865F8A}"/>
                </a:ext>
              </a:extLst>
            </p:cNvPr>
            <p:cNvCxnSpPr/>
            <p:nvPr/>
          </p:nvCxnSpPr>
          <p:spPr>
            <a:xfrm>
              <a:off x="8321765" y="339808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E07F968-F206-1D45-92DA-4BB2404EC4BF}"/>
                </a:ext>
              </a:extLst>
            </p:cNvPr>
            <p:cNvCxnSpPr/>
            <p:nvPr/>
          </p:nvCxnSpPr>
          <p:spPr>
            <a:xfrm>
              <a:off x="8293190" y="345396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2F0E29F-1677-3743-B777-72D35AB3FAB9}"/>
                </a:ext>
              </a:extLst>
            </p:cNvPr>
            <p:cNvCxnSpPr/>
            <p:nvPr/>
          </p:nvCxnSpPr>
          <p:spPr>
            <a:xfrm>
              <a:off x="8277315" y="350984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2B617EB-5FFA-5D42-A936-CDAD14FD74D9}"/>
                </a:ext>
              </a:extLst>
            </p:cNvPr>
            <p:cNvCxnSpPr/>
            <p:nvPr/>
          </p:nvCxnSpPr>
          <p:spPr>
            <a:xfrm>
              <a:off x="8255090" y="356572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E0E74A0C-74AF-D64A-B9F7-4E53552E47F6}"/>
                </a:ext>
              </a:extLst>
            </p:cNvPr>
            <p:cNvCxnSpPr/>
            <p:nvPr/>
          </p:nvCxnSpPr>
          <p:spPr>
            <a:xfrm>
              <a:off x="8232865" y="3621604"/>
              <a:ext cx="44996" cy="0"/>
            </a:xfrm>
            <a:prstGeom prst="line">
              <a:avLst/>
            </a:prstGeom>
            <a:ln w="6350" cmpd="sng">
              <a:solidFill>
                <a:schemeClr val="accent1"/>
              </a:solidFill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Freeform 2">
            <a:extLst>
              <a:ext uri="{FF2B5EF4-FFF2-40B4-BE49-F238E27FC236}">
                <a16:creationId xmlns:a16="http://schemas.microsoft.com/office/drawing/2014/main" id="{DFC93DE7-69C2-8548-83FE-3E6BF9EEC7A3}"/>
              </a:ext>
            </a:extLst>
          </p:cNvPr>
          <p:cNvSpPr/>
          <p:nvPr/>
        </p:nvSpPr>
        <p:spPr>
          <a:xfrm>
            <a:off x="6900013" y="2842053"/>
            <a:ext cx="568409" cy="1828799"/>
          </a:xfrm>
          <a:custGeom>
            <a:avLst/>
            <a:gdLst>
              <a:gd name="connsiteX0" fmla="*/ 0 w 598067"/>
              <a:gd name="connsiteY0" fmla="*/ 0 h 1838685"/>
              <a:gd name="connsiteX1" fmla="*/ 598067 w 598067"/>
              <a:gd name="connsiteY1" fmla="*/ 1838685 h 1838685"/>
              <a:gd name="connsiteX2" fmla="*/ 350932 w 598067"/>
              <a:gd name="connsiteY2" fmla="*/ 1838685 h 1838685"/>
              <a:gd name="connsiteX3" fmla="*/ 0 w 598067"/>
              <a:gd name="connsiteY3" fmla="*/ 0 h 1838685"/>
              <a:gd name="connsiteX0" fmla="*/ 583238 w 1181305"/>
              <a:gd name="connsiteY0" fmla="*/ 0 h 1838685"/>
              <a:gd name="connsiteX1" fmla="*/ 1181305 w 1181305"/>
              <a:gd name="connsiteY1" fmla="*/ 1838685 h 1838685"/>
              <a:gd name="connsiteX2" fmla="*/ 0 w 1181305"/>
              <a:gd name="connsiteY2" fmla="*/ 1828799 h 1838685"/>
              <a:gd name="connsiteX3" fmla="*/ 583238 w 1181305"/>
              <a:gd name="connsiteY3" fmla="*/ 0 h 1838685"/>
              <a:gd name="connsiteX0" fmla="*/ 583238 w 583238"/>
              <a:gd name="connsiteY0" fmla="*/ 0 h 1833742"/>
              <a:gd name="connsiteX1" fmla="*/ 261963 w 583238"/>
              <a:gd name="connsiteY1" fmla="*/ 1833742 h 1833742"/>
              <a:gd name="connsiteX2" fmla="*/ 0 w 583238"/>
              <a:gd name="connsiteY2" fmla="*/ 1828799 h 1833742"/>
              <a:gd name="connsiteX3" fmla="*/ 583238 w 583238"/>
              <a:gd name="connsiteY3" fmla="*/ 0 h 1833742"/>
              <a:gd name="connsiteX0" fmla="*/ 568409 w 568409"/>
              <a:gd name="connsiteY0" fmla="*/ 0 h 1833742"/>
              <a:gd name="connsiteX1" fmla="*/ 26196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568409 w 568409"/>
              <a:gd name="connsiteY0" fmla="*/ 0 h 1833742"/>
              <a:gd name="connsiteX1" fmla="*/ 31633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568409 w 568409"/>
              <a:gd name="connsiteY0" fmla="*/ 0 h 1843470"/>
              <a:gd name="connsiteX1" fmla="*/ 423337 w 568409"/>
              <a:gd name="connsiteY1" fmla="*/ 1843470 h 1843470"/>
              <a:gd name="connsiteX2" fmla="*/ 0 w 568409"/>
              <a:gd name="connsiteY2" fmla="*/ 1828799 h 1843470"/>
              <a:gd name="connsiteX3" fmla="*/ 568409 w 568409"/>
              <a:gd name="connsiteY3" fmla="*/ 0 h 1843470"/>
              <a:gd name="connsiteX0" fmla="*/ 568409 w 568409"/>
              <a:gd name="connsiteY0" fmla="*/ 0 h 1828799"/>
              <a:gd name="connsiteX1" fmla="*/ 414751 w 568409"/>
              <a:gd name="connsiteY1" fmla="*/ 1826298 h 1828799"/>
              <a:gd name="connsiteX2" fmla="*/ 0 w 568409"/>
              <a:gd name="connsiteY2" fmla="*/ 1828799 h 1828799"/>
              <a:gd name="connsiteX3" fmla="*/ 568409 w 568409"/>
              <a:gd name="connsiteY3" fmla="*/ 0 h 1828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409" h="1828799">
                <a:moveTo>
                  <a:pt x="568409" y="0"/>
                </a:moveTo>
                <a:lnTo>
                  <a:pt x="414751" y="1826298"/>
                </a:lnTo>
                <a:lnTo>
                  <a:pt x="0" y="1828799"/>
                </a:lnTo>
                <a:lnTo>
                  <a:pt x="568409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7100000">
            <a:off x="6751443" y="4041682"/>
            <a:ext cx="963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GAC</a:t>
            </a:r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9BC7DD72-183C-544E-8783-CB422C70828F}"/>
              </a:ext>
            </a:extLst>
          </p:cNvPr>
          <p:cNvSpPr/>
          <p:nvPr/>
        </p:nvSpPr>
        <p:spPr>
          <a:xfrm>
            <a:off x="7303378" y="2829811"/>
            <a:ext cx="483438" cy="1845496"/>
          </a:xfrm>
          <a:custGeom>
            <a:avLst/>
            <a:gdLst>
              <a:gd name="connsiteX0" fmla="*/ 0 w 598067"/>
              <a:gd name="connsiteY0" fmla="*/ 0 h 1838685"/>
              <a:gd name="connsiteX1" fmla="*/ 598067 w 598067"/>
              <a:gd name="connsiteY1" fmla="*/ 1838685 h 1838685"/>
              <a:gd name="connsiteX2" fmla="*/ 350932 w 598067"/>
              <a:gd name="connsiteY2" fmla="*/ 1838685 h 1838685"/>
              <a:gd name="connsiteX3" fmla="*/ 0 w 598067"/>
              <a:gd name="connsiteY3" fmla="*/ 0 h 1838685"/>
              <a:gd name="connsiteX0" fmla="*/ 583238 w 1181305"/>
              <a:gd name="connsiteY0" fmla="*/ 0 h 1838685"/>
              <a:gd name="connsiteX1" fmla="*/ 1181305 w 1181305"/>
              <a:gd name="connsiteY1" fmla="*/ 1838685 h 1838685"/>
              <a:gd name="connsiteX2" fmla="*/ 0 w 1181305"/>
              <a:gd name="connsiteY2" fmla="*/ 1828799 h 1838685"/>
              <a:gd name="connsiteX3" fmla="*/ 583238 w 1181305"/>
              <a:gd name="connsiteY3" fmla="*/ 0 h 1838685"/>
              <a:gd name="connsiteX0" fmla="*/ 583238 w 583238"/>
              <a:gd name="connsiteY0" fmla="*/ 0 h 1833742"/>
              <a:gd name="connsiteX1" fmla="*/ 261963 w 583238"/>
              <a:gd name="connsiteY1" fmla="*/ 1833742 h 1833742"/>
              <a:gd name="connsiteX2" fmla="*/ 0 w 583238"/>
              <a:gd name="connsiteY2" fmla="*/ 1828799 h 1833742"/>
              <a:gd name="connsiteX3" fmla="*/ 583238 w 583238"/>
              <a:gd name="connsiteY3" fmla="*/ 0 h 1833742"/>
              <a:gd name="connsiteX0" fmla="*/ 568409 w 568409"/>
              <a:gd name="connsiteY0" fmla="*/ 0 h 1833742"/>
              <a:gd name="connsiteX1" fmla="*/ 26196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568409 w 568409"/>
              <a:gd name="connsiteY0" fmla="*/ 0 h 1833742"/>
              <a:gd name="connsiteX1" fmla="*/ 31633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252076 w 405302"/>
              <a:gd name="connsiteY0" fmla="*/ 0 h 1833742"/>
              <a:gd name="connsiteX1" fmla="*/ 0 w 405302"/>
              <a:gd name="connsiteY1" fmla="*/ 1833742 h 1833742"/>
              <a:gd name="connsiteX2" fmla="*/ 405302 w 405302"/>
              <a:gd name="connsiteY2" fmla="*/ 1833741 h 1833742"/>
              <a:gd name="connsiteX3" fmla="*/ 252076 w 405302"/>
              <a:gd name="connsiteY3" fmla="*/ 0 h 1833742"/>
              <a:gd name="connsiteX0" fmla="*/ 261961 w 415187"/>
              <a:gd name="connsiteY0" fmla="*/ 0 h 1843628"/>
              <a:gd name="connsiteX1" fmla="*/ 0 w 415187"/>
              <a:gd name="connsiteY1" fmla="*/ 1843628 h 1843628"/>
              <a:gd name="connsiteX2" fmla="*/ 415187 w 415187"/>
              <a:gd name="connsiteY2" fmla="*/ 1833741 h 1843628"/>
              <a:gd name="connsiteX3" fmla="*/ 261961 w 415187"/>
              <a:gd name="connsiteY3" fmla="*/ 0 h 1843628"/>
              <a:gd name="connsiteX0" fmla="*/ 261961 w 425072"/>
              <a:gd name="connsiteY0" fmla="*/ 0 h 1853511"/>
              <a:gd name="connsiteX1" fmla="*/ 0 w 425072"/>
              <a:gd name="connsiteY1" fmla="*/ 1843628 h 1853511"/>
              <a:gd name="connsiteX2" fmla="*/ 425072 w 425072"/>
              <a:gd name="connsiteY2" fmla="*/ 1853511 h 1853511"/>
              <a:gd name="connsiteX3" fmla="*/ 261961 w 425072"/>
              <a:gd name="connsiteY3" fmla="*/ 0 h 1853511"/>
              <a:gd name="connsiteX0" fmla="*/ 261961 w 580715"/>
              <a:gd name="connsiteY0" fmla="*/ 0 h 1858375"/>
              <a:gd name="connsiteX1" fmla="*/ 0 w 580715"/>
              <a:gd name="connsiteY1" fmla="*/ 1843628 h 1858375"/>
              <a:gd name="connsiteX2" fmla="*/ 580715 w 580715"/>
              <a:gd name="connsiteY2" fmla="*/ 1858375 h 1858375"/>
              <a:gd name="connsiteX3" fmla="*/ 261961 w 580715"/>
              <a:gd name="connsiteY3" fmla="*/ 0 h 1858375"/>
              <a:gd name="connsiteX0" fmla="*/ 164684 w 483438"/>
              <a:gd name="connsiteY0" fmla="*/ 0 h 1858375"/>
              <a:gd name="connsiteX1" fmla="*/ 0 w 483438"/>
              <a:gd name="connsiteY1" fmla="*/ 1858220 h 1858375"/>
              <a:gd name="connsiteX2" fmla="*/ 483438 w 483438"/>
              <a:gd name="connsiteY2" fmla="*/ 1858375 h 1858375"/>
              <a:gd name="connsiteX3" fmla="*/ 164684 w 483438"/>
              <a:gd name="connsiteY3" fmla="*/ 0 h 1858375"/>
              <a:gd name="connsiteX0" fmla="*/ 164684 w 479145"/>
              <a:gd name="connsiteY0" fmla="*/ 0 h 1858220"/>
              <a:gd name="connsiteX1" fmla="*/ 0 w 479145"/>
              <a:gd name="connsiteY1" fmla="*/ 1858220 h 1858220"/>
              <a:gd name="connsiteX2" fmla="*/ 479145 w 479145"/>
              <a:gd name="connsiteY2" fmla="*/ 1845496 h 1858220"/>
              <a:gd name="connsiteX3" fmla="*/ 164684 w 479145"/>
              <a:gd name="connsiteY3" fmla="*/ 0 h 1858220"/>
              <a:gd name="connsiteX0" fmla="*/ 168977 w 483438"/>
              <a:gd name="connsiteY0" fmla="*/ 0 h 1845496"/>
              <a:gd name="connsiteX1" fmla="*/ 0 w 483438"/>
              <a:gd name="connsiteY1" fmla="*/ 1845341 h 1845496"/>
              <a:gd name="connsiteX2" fmla="*/ 483438 w 483438"/>
              <a:gd name="connsiteY2" fmla="*/ 1845496 h 1845496"/>
              <a:gd name="connsiteX3" fmla="*/ 168977 w 483438"/>
              <a:gd name="connsiteY3" fmla="*/ 0 h 184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438" h="1845496">
                <a:moveTo>
                  <a:pt x="168977" y="0"/>
                </a:moveTo>
                <a:lnTo>
                  <a:pt x="0" y="1845341"/>
                </a:lnTo>
                <a:lnTo>
                  <a:pt x="483438" y="1845496"/>
                </a:lnTo>
                <a:lnTo>
                  <a:pt x="1689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7100000">
            <a:off x="7049013" y="4026765"/>
            <a:ext cx="963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HLC</a:t>
            </a:r>
          </a:p>
        </p:txBody>
      </p:sp>
      <p:sp>
        <p:nvSpPr>
          <p:cNvPr id="2" name="Oval 1"/>
          <p:cNvSpPr>
            <a:spLocks noChangeAspect="1"/>
          </p:cNvSpPr>
          <p:nvPr/>
        </p:nvSpPr>
        <p:spPr>
          <a:xfrm>
            <a:off x="7443306" y="2797256"/>
            <a:ext cx="72515" cy="7251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37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宋体" charset="0"/>
                <a:cs typeface="宋体" charset="0"/>
              </a:rPr>
              <a:t>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85080821-9CAC-7643-ADA2-BD5825022697}" type="slidenum">
              <a:rPr lang="en-US" altLang="zh-CN" sz="1400"/>
              <a:pPr eaLnBrk="1" hangingPunct="1"/>
              <a:t>4</a:t>
            </a:fld>
            <a:endParaRPr lang="en-US" altLang="zh-CN" sz="1400"/>
          </a:p>
        </p:txBody>
      </p:sp>
      <p:sp>
        <p:nvSpPr>
          <p:cNvPr id="7" name="Rectangle 6"/>
          <p:cNvSpPr/>
          <p:nvPr/>
        </p:nvSpPr>
        <p:spPr>
          <a:xfrm>
            <a:off x="1012341" y="1270000"/>
            <a:ext cx="7119318" cy="1703917"/>
          </a:xfrm>
          <a:prstGeom prst="rect">
            <a:avLst/>
          </a:prstGeom>
          <a:solidFill>
            <a:schemeClr val="accent1">
              <a:alpha val="1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Decide </a:t>
            </a:r>
            <a:r>
              <a:rPr lang="en-US" sz="3200" b="1" dirty="0">
                <a:solidFill>
                  <a:schemeClr val="tx1"/>
                </a:solidFill>
              </a:rPr>
              <a:t>when, where, </a:t>
            </a:r>
            <a:r>
              <a:rPr lang="en-US" sz="3200" dirty="0">
                <a:solidFill>
                  <a:schemeClr val="tx1"/>
                </a:solidFill>
              </a:rPr>
              <a:t>and</a:t>
            </a:r>
            <a:r>
              <a:rPr lang="en-US" sz="3200" b="1" dirty="0">
                <a:solidFill>
                  <a:schemeClr val="tx1"/>
                </a:solidFill>
              </a:rPr>
              <a:t> how much </a:t>
            </a:r>
            <a:r>
              <a:rPr lang="en-US" sz="3200" dirty="0">
                <a:solidFill>
                  <a:schemeClr val="tx1"/>
                </a:solidFill>
              </a:rPr>
              <a:t>HLC to enforce during search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DDA312B-E473-7D44-A236-4FBB2B7206C3}"/>
              </a:ext>
            </a:extLst>
          </p:cNvPr>
          <p:cNvGrpSpPr/>
          <p:nvPr/>
        </p:nvGrpSpPr>
        <p:grpSpPr>
          <a:xfrm>
            <a:off x="6093011" y="3174228"/>
            <a:ext cx="3111541" cy="2347466"/>
            <a:chOff x="5258889" y="1233649"/>
            <a:chExt cx="3111541" cy="2347466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BBA71F8-2082-6645-8B89-F775D61FE38C}"/>
                </a:ext>
              </a:extLst>
            </p:cNvPr>
            <p:cNvCxnSpPr/>
            <p:nvPr/>
          </p:nvCxnSpPr>
          <p:spPr>
            <a:xfrm flipV="1">
              <a:off x="6030631" y="3359213"/>
              <a:ext cx="1139251" cy="116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011DF66-1A24-304E-9E29-0E6EA07AF6AD}"/>
                </a:ext>
              </a:extLst>
            </p:cNvPr>
            <p:cNvCxnSpPr/>
            <p:nvPr/>
          </p:nvCxnSpPr>
          <p:spPr>
            <a:xfrm flipV="1">
              <a:off x="6036933" y="1756869"/>
              <a:ext cx="1" cy="160234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A52A8180-252C-7D49-9939-2B6E419E0B35}"/>
                </a:ext>
              </a:extLst>
            </p:cNvPr>
            <p:cNvCxnSpPr/>
            <p:nvPr/>
          </p:nvCxnSpPr>
          <p:spPr>
            <a:xfrm flipV="1">
              <a:off x="6036934" y="2495045"/>
              <a:ext cx="864168" cy="86416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D5C2BB4-A3BC-3443-AB2C-AB4FE07F11EB}"/>
                </a:ext>
              </a:extLst>
            </p:cNvPr>
            <p:cNvSpPr txBox="1"/>
            <p:nvPr/>
          </p:nvSpPr>
          <p:spPr>
            <a:xfrm>
              <a:off x="6284539" y="2007887"/>
              <a:ext cx="13946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Times New Roman"/>
                  <a:cs typeface="Times New Roman"/>
                </a:rPr>
                <a:t>Where?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75C95FF-E5CB-A64D-B3B9-4AD7B9AB4F83}"/>
                </a:ext>
              </a:extLst>
            </p:cNvPr>
            <p:cNvSpPr txBox="1"/>
            <p:nvPr/>
          </p:nvSpPr>
          <p:spPr>
            <a:xfrm>
              <a:off x="7088383" y="3057895"/>
              <a:ext cx="12820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Times New Roman"/>
                  <a:cs typeface="Times New Roman"/>
                </a:rPr>
                <a:t>When?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680556C-44D9-6D41-93B1-D14044C66206}"/>
                </a:ext>
              </a:extLst>
            </p:cNvPr>
            <p:cNvSpPr txBox="1"/>
            <p:nvPr/>
          </p:nvSpPr>
          <p:spPr>
            <a:xfrm>
              <a:off x="5351458" y="1233649"/>
              <a:ext cx="2029998" cy="523220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800" b="1" dirty="0">
                  <a:latin typeface="Times New Roman"/>
                  <a:cs typeface="Times New Roman"/>
                </a:rPr>
                <a:t>How much?</a:t>
              </a:r>
            </a:p>
          </p:txBody>
        </p:sp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34F8739E-157A-E541-BA0D-A08A79695729}"/>
                </a:ext>
              </a:extLst>
            </p:cNvPr>
            <p:cNvSpPr/>
            <p:nvPr/>
          </p:nvSpPr>
          <p:spPr>
            <a:xfrm>
              <a:off x="5258889" y="3156575"/>
              <a:ext cx="1361702" cy="389015"/>
            </a:xfrm>
            <a:prstGeom prst="parallelogram">
              <a:avLst>
                <a:gd name="adj" fmla="val 10598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HLC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6BCEF47-94EC-924B-B169-D38D36C678EB}"/>
              </a:ext>
            </a:extLst>
          </p:cNvPr>
          <p:cNvGrpSpPr/>
          <p:nvPr/>
        </p:nvGrpSpPr>
        <p:grpSpPr>
          <a:xfrm>
            <a:off x="277619" y="4077926"/>
            <a:ext cx="5686007" cy="731551"/>
            <a:chOff x="364118" y="3174228"/>
            <a:chExt cx="5686007" cy="73155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A9DFE47-5066-184D-AC3D-5D1E9C8AF6E8}"/>
                </a:ext>
              </a:extLst>
            </p:cNvPr>
            <p:cNvSpPr txBox="1"/>
            <p:nvPr/>
          </p:nvSpPr>
          <p:spPr>
            <a:xfrm>
              <a:off x="2444675" y="3174228"/>
              <a:ext cx="13946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Times New Roman"/>
                  <a:cs typeface="Times New Roman"/>
                </a:rPr>
                <a:t>Where?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788C302-3920-DC46-853B-EEF30D3D60F1}"/>
                </a:ext>
              </a:extLst>
            </p:cNvPr>
            <p:cNvSpPr txBox="1"/>
            <p:nvPr/>
          </p:nvSpPr>
          <p:spPr>
            <a:xfrm>
              <a:off x="4138424" y="3444114"/>
              <a:ext cx="19117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>
                  <a:latin typeface="Times New Roman"/>
                  <a:cs typeface="Times New Roman"/>
                </a:rPr>
                <a:t>One variable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6B5D806-4798-AC47-9FE1-8B44873B2B1A}"/>
                </a:ext>
              </a:extLst>
            </p:cNvPr>
            <p:cNvSpPr txBox="1"/>
            <p:nvPr/>
          </p:nvSpPr>
          <p:spPr>
            <a:xfrm>
              <a:off x="364118" y="3422563"/>
              <a:ext cx="15568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/>
                  <a:cs typeface="Times New Roman"/>
                </a:rPr>
                <a:t>Entire CSP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04A0B25-E423-9748-B88E-F6F470C6B61C}"/>
                </a:ext>
              </a:extLst>
            </p:cNvPr>
            <p:cNvCxnSpPr>
              <a:endCxn id="43" idx="1"/>
            </p:cNvCxnSpPr>
            <p:nvPr/>
          </p:nvCxnSpPr>
          <p:spPr>
            <a:xfrm flipV="1">
              <a:off x="692710" y="3435838"/>
              <a:ext cx="1751965" cy="8276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oval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2F58DE1D-0787-F043-B95A-9595A73CB08C}"/>
                </a:ext>
              </a:extLst>
            </p:cNvPr>
            <p:cNvCxnSpPr>
              <a:stCxn id="43" idx="3"/>
            </p:cNvCxnSpPr>
            <p:nvPr/>
          </p:nvCxnSpPr>
          <p:spPr>
            <a:xfrm>
              <a:off x="3839283" y="3435838"/>
              <a:ext cx="1844495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5B70ADB-A187-CE4E-8D25-E84094275B79}"/>
              </a:ext>
            </a:extLst>
          </p:cNvPr>
          <p:cNvGrpSpPr/>
          <p:nvPr/>
        </p:nvGrpSpPr>
        <p:grpSpPr>
          <a:xfrm>
            <a:off x="277619" y="3356532"/>
            <a:ext cx="5686007" cy="735141"/>
            <a:chOff x="364118" y="3983184"/>
            <a:chExt cx="5686007" cy="73514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21EC49C-0F9C-8045-9684-05C26E6BCD7C}"/>
                </a:ext>
              </a:extLst>
            </p:cNvPr>
            <p:cNvSpPr txBox="1"/>
            <p:nvPr/>
          </p:nvSpPr>
          <p:spPr>
            <a:xfrm>
              <a:off x="4138424" y="4251430"/>
              <a:ext cx="19117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400" dirty="0">
                  <a:latin typeface="Times New Roman"/>
                  <a:cs typeface="Times New Roman"/>
                </a:rPr>
                <a:t> Always GAC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17EAC2A-5805-934F-8C4F-EBF177275AE1}"/>
                </a:ext>
              </a:extLst>
            </p:cNvPr>
            <p:cNvSpPr txBox="1"/>
            <p:nvPr/>
          </p:nvSpPr>
          <p:spPr>
            <a:xfrm>
              <a:off x="364118" y="4256660"/>
              <a:ext cx="18302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/>
                  <a:cs typeface="Times New Roman"/>
                </a:rPr>
                <a:t>Always HLC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EE6E3EE-B5A6-C945-A87D-87A50D4D6918}"/>
                </a:ext>
              </a:extLst>
            </p:cNvPr>
            <p:cNvSpPr txBox="1"/>
            <p:nvPr/>
          </p:nvSpPr>
          <p:spPr>
            <a:xfrm>
              <a:off x="2444675" y="3983184"/>
              <a:ext cx="12820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Times New Roman"/>
                  <a:cs typeface="Times New Roman"/>
                </a:rPr>
                <a:t>When?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0FE13CA0-C5D9-BB46-8D5A-40DCAEDCA415}"/>
                </a:ext>
              </a:extLst>
            </p:cNvPr>
            <p:cNvCxnSpPr>
              <a:endCxn id="48" idx="1"/>
            </p:cNvCxnSpPr>
            <p:nvPr/>
          </p:nvCxnSpPr>
          <p:spPr>
            <a:xfrm>
              <a:off x="692710" y="4244794"/>
              <a:ext cx="1751965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oval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A5566377-6504-D941-BF70-DD2CFC90BE7C}"/>
                </a:ext>
              </a:extLst>
            </p:cNvPr>
            <p:cNvCxnSpPr>
              <a:stCxn id="48" idx="3"/>
            </p:cNvCxnSpPr>
            <p:nvPr/>
          </p:nvCxnSpPr>
          <p:spPr>
            <a:xfrm>
              <a:off x="3726722" y="4244794"/>
              <a:ext cx="1957056" cy="11866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85BFF4F-11B8-7C46-A630-D8F1F1CACFA4}"/>
              </a:ext>
            </a:extLst>
          </p:cNvPr>
          <p:cNvGrpSpPr/>
          <p:nvPr/>
        </p:nvGrpSpPr>
        <p:grpSpPr>
          <a:xfrm>
            <a:off x="277619" y="4795731"/>
            <a:ext cx="5686007" cy="725963"/>
            <a:chOff x="364118" y="4795731"/>
            <a:chExt cx="5686007" cy="725963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15E7BD5-A405-BA4B-984F-76E5B4369A6B}"/>
                </a:ext>
              </a:extLst>
            </p:cNvPr>
            <p:cNvSpPr txBox="1"/>
            <p:nvPr/>
          </p:nvSpPr>
          <p:spPr>
            <a:xfrm>
              <a:off x="2444675" y="4795731"/>
              <a:ext cx="2029998" cy="523220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sz="2800" b="1" dirty="0">
                  <a:latin typeface="Times New Roman"/>
                  <a:cs typeface="Times New Roman"/>
                </a:rPr>
                <a:t>How much?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A6480B5-A747-2F49-8F60-5961BF1502BC}"/>
                </a:ext>
              </a:extLst>
            </p:cNvPr>
            <p:cNvSpPr txBox="1"/>
            <p:nvPr/>
          </p:nvSpPr>
          <p:spPr>
            <a:xfrm>
              <a:off x="4474673" y="5060029"/>
              <a:ext cx="15754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>
                  <a:latin typeface="Times New Roman"/>
                  <a:cs typeface="Times New Roman"/>
                </a:rPr>
                <a:t>Stop early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F3C23EA-C603-8744-9F3A-FBCEE8FE7702}"/>
                </a:ext>
              </a:extLst>
            </p:cNvPr>
            <p:cNvSpPr txBox="1"/>
            <p:nvPr/>
          </p:nvSpPr>
          <p:spPr>
            <a:xfrm>
              <a:off x="364118" y="5060029"/>
              <a:ext cx="20248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/>
                  <a:cs typeface="Times New Roman"/>
                </a:rPr>
                <a:t>Until </a:t>
              </a:r>
              <a:r>
                <a:rPr lang="en-US" sz="2400" dirty="0" err="1">
                  <a:latin typeface="Times New Roman"/>
                  <a:cs typeface="Times New Roman"/>
                </a:rPr>
                <a:t>fixpoint</a:t>
              </a:r>
              <a:endParaRPr lang="en-US" sz="2400" dirty="0">
                <a:latin typeface="Times New Roman"/>
                <a:cs typeface="Times New Roman"/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E749AF9-14D4-F441-AA71-528E9AA28CC8}"/>
                </a:ext>
              </a:extLst>
            </p:cNvPr>
            <p:cNvCxnSpPr>
              <a:endCxn id="49" idx="1"/>
            </p:cNvCxnSpPr>
            <p:nvPr/>
          </p:nvCxnSpPr>
          <p:spPr>
            <a:xfrm>
              <a:off x="692710" y="5057341"/>
              <a:ext cx="1751965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oval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F7CA9FF-8991-BA4E-8294-7D793BD07595}"/>
                </a:ext>
              </a:extLst>
            </p:cNvPr>
            <p:cNvCxnSpPr>
              <a:stCxn id="49" idx="3"/>
            </p:cNvCxnSpPr>
            <p:nvPr/>
          </p:nvCxnSpPr>
          <p:spPr>
            <a:xfrm>
              <a:off x="4474673" y="5057341"/>
              <a:ext cx="1209105" cy="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headEnd type="none"/>
              <a:tailEnd type="triangl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8713DF5-C278-0840-9CA3-B644FA775EDD}"/>
              </a:ext>
            </a:extLst>
          </p:cNvPr>
          <p:cNvSpPr txBox="1"/>
          <p:nvPr/>
        </p:nvSpPr>
        <p:spPr>
          <a:xfrm>
            <a:off x="1062679" y="36946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solution</a:t>
            </a:r>
            <a:endParaRPr lang="en-US" dirty="0">
              <a:latin typeface="Helvetica" charset="0"/>
              <a:ea typeface="宋体" charset="0"/>
              <a:cs typeface="宋体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533400" y="1265238"/>
            <a:ext cx="8153400" cy="3244978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Helvetica" charset="0"/>
              <a:buAutoNum type="arabicPeriod"/>
            </a:pPr>
            <a:r>
              <a:rPr lang="en-US" b="1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When: </a:t>
            </a:r>
            <a:r>
              <a:rPr lang="en-US" b="1" cap="small" dirty="0" err="1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PrePeak</a:t>
            </a:r>
            <a:endParaRPr lang="en-US" cap="small" dirty="0">
              <a:solidFill>
                <a:srgbClr val="4F81BD"/>
              </a:solidFill>
              <a:latin typeface="Helvetica" charset="0"/>
              <a:ea typeface="宋体" charset="0"/>
              <a:cs typeface="宋体" charset="0"/>
            </a:endParaRPr>
          </a:p>
          <a:p>
            <a:pPr marL="914400" lvl="1" indent="-514350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Monitors search performance</a:t>
            </a:r>
          </a:p>
          <a:p>
            <a:pPr marL="914400" lvl="1" indent="-514350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When search starts thrashing, triggers an HLC</a:t>
            </a:r>
          </a:p>
          <a:p>
            <a:pPr marL="914400" lvl="1" indent="-514350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Then, conservatively reverts to GAC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b="1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How much</a:t>
            </a:r>
          </a:p>
          <a:p>
            <a:pPr marL="914400" lvl="1" indent="-514350">
              <a:buClr>
                <a:schemeClr val="tx1"/>
              </a:buClr>
            </a:pPr>
            <a:r>
              <a:rPr lang="en-US" dirty="0">
                <a:latin typeface="Helvetica" charset="0"/>
                <a:ea typeface="宋体" charset="0"/>
                <a:cs typeface="宋体" charset="0"/>
              </a:rPr>
              <a:t>Monitor propagation and interrupt before fixpoint</a:t>
            </a:r>
          </a:p>
          <a:p>
            <a:pPr marL="914400" lvl="1" indent="-514350">
              <a:buClr>
                <a:schemeClr val="tx1"/>
              </a:buClr>
            </a:pPr>
            <a:endParaRPr lang="en-US" dirty="0">
              <a:latin typeface="Helvetica" charset="0"/>
              <a:ea typeface="宋体" charset="0"/>
              <a:cs typeface="宋体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51886BAA-0305-034E-9495-0EBE807A3BE2}" type="slidenum">
              <a:rPr lang="en-US" altLang="zh-CN" sz="1400"/>
              <a:pPr eaLnBrk="1" hangingPunct="1"/>
              <a:t>5</a:t>
            </a:fld>
            <a:endParaRPr lang="en-US" altLang="zh-CN" sz="1400"/>
          </a:p>
        </p:txBody>
      </p:sp>
      <p:grpSp>
        <p:nvGrpSpPr>
          <p:cNvPr id="29" name="Group 18">
            <a:extLst>
              <a:ext uri="{FF2B5EF4-FFF2-40B4-BE49-F238E27FC236}">
                <a16:creationId xmlns:a16="http://schemas.microsoft.com/office/drawing/2014/main" id="{CD4B35F7-DD33-624F-8787-7BB51EEC219F}"/>
              </a:ext>
            </a:extLst>
          </p:cNvPr>
          <p:cNvGrpSpPr>
            <a:grpSpLocks/>
          </p:cNvGrpSpPr>
          <p:nvPr/>
        </p:nvGrpSpPr>
        <p:grpSpPr bwMode="auto">
          <a:xfrm>
            <a:off x="7805738" y="1265238"/>
            <a:ext cx="1379537" cy="793750"/>
            <a:chOff x="5376422" y="3117122"/>
            <a:chExt cx="2412921" cy="1387128"/>
          </a:xfrm>
        </p:grpSpPr>
        <p:grpSp>
          <p:nvGrpSpPr>
            <p:cNvPr id="30" name="Group 19">
              <a:extLst>
                <a:ext uri="{FF2B5EF4-FFF2-40B4-BE49-F238E27FC236}">
                  <a16:creationId xmlns:a16="http://schemas.microsoft.com/office/drawing/2014/main" id="{A2EA147E-FBCE-1C4C-B26D-205E2CA093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6422" y="3117122"/>
              <a:ext cx="2412921" cy="1387128"/>
              <a:chOff x="5376422" y="2674885"/>
              <a:chExt cx="2412921" cy="1387128"/>
            </a:xfrm>
          </p:grpSpPr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00D03533-787B-D84F-8253-C6FE4F4F10C9}"/>
                  </a:ext>
                </a:extLst>
              </p:cNvPr>
              <p:cNvCxnSpPr/>
              <p:nvPr/>
            </p:nvCxnSpPr>
            <p:spPr>
              <a:xfrm>
                <a:off x="6031715" y="3892783"/>
                <a:ext cx="874649" cy="0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headEnd type="none"/>
                <a:tailEnd type="triangl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EFC60E78-FB13-FF4B-87E1-C7A35D33941D}"/>
                  </a:ext>
                </a:extLst>
              </p:cNvPr>
              <p:cNvCxnSpPr/>
              <p:nvPr/>
            </p:nvCxnSpPr>
            <p:spPr>
              <a:xfrm flipV="1">
                <a:off x="6037268" y="3013344"/>
                <a:ext cx="0" cy="879438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headEnd type="none"/>
                <a:tailEnd type="triangl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D76A0A6-9DF1-864F-8C22-03CF37D68F59}"/>
                  </a:ext>
                </a:extLst>
              </p:cNvPr>
              <p:cNvCxnSpPr/>
              <p:nvPr/>
            </p:nvCxnSpPr>
            <p:spPr>
              <a:xfrm flipV="1">
                <a:off x="6037268" y="3016118"/>
                <a:ext cx="877426" cy="876665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headEnd type="none"/>
                <a:tailEnd type="triangl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24">
                <a:extLst>
                  <a:ext uri="{FF2B5EF4-FFF2-40B4-BE49-F238E27FC236}">
                    <a16:creationId xmlns:a16="http://schemas.microsoft.com/office/drawing/2014/main" id="{5FAA731B-356D-C141-A680-A990F0F0A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36" y="2821815"/>
                <a:ext cx="1063407" cy="403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9pPr>
              </a:lstStyle>
              <a:p>
                <a:pPr eaLnBrk="1" hangingPunct="1"/>
                <a:r>
                  <a:rPr lang="en-US" sz="900" b="1">
                    <a:solidFill>
                      <a:srgbClr val="7F7F7F"/>
                    </a:solidFill>
                    <a:latin typeface="Times New Roman" charset="0"/>
                    <a:cs typeface="Times New Roman" charset="0"/>
                  </a:rPr>
                  <a:t>Where?</a:t>
                </a:r>
              </a:p>
            </p:txBody>
          </p:sp>
          <p:sp>
            <p:nvSpPr>
              <p:cNvPr id="39" name="TextBox 25">
                <a:extLst>
                  <a:ext uri="{FF2B5EF4-FFF2-40B4-BE49-F238E27FC236}">
                    <a16:creationId xmlns:a16="http://schemas.microsoft.com/office/drawing/2014/main" id="{591FAC1B-EA97-784C-ACB4-76CE290666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54627" y="3658281"/>
                <a:ext cx="996103" cy="403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9pPr>
              </a:lstStyle>
              <a:p>
                <a:pPr eaLnBrk="1" hangingPunct="1"/>
                <a:r>
                  <a:rPr lang="en-US" sz="900" b="1">
                    <a:solidFill>
                      <a:srgbClr val="4F81BD"/>
                    </a:solidFill>
                    <a:latin typeface="Times New Roman" charset="0"/>
                    <a:cs typeface="Times New Roman" charset="0"/>
                  </a:rPr>
                  <a:t>When?</a:t>
                </a:r>
              </a:p>
            </p:txBody>
          </p:sp>
          <p:sp>
            <p:nvSpPr>
              <p:cNvPr id="40" name="TextBox 26">
                <a:extLst>
                  <a:ext uri="{FF2B5EF4-FFF2-40B4-BE49-F238E27FC236}">
                    <a16:creationId xmlns:a16="http://schemas.microsoft.com/office/drawing/2014/main" id="{85DA9957-0CDE-D44B-8E80-2B52A2F7E8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6422" y="2674885"/>
                <a:ext cx="1377492" cy="403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宋体" charset="0"/>
                    <a:cs typeface="宋体" charset="0"/>
                  </a:defRPr>
                </a:lvl9pPr>
              </a:lstStyle>
              <a:p>
                <a:pPr eaLnBrk="1" hangingPunct="1"/>
                <a:r>
                  <a:rPr lang="en-US" sz="900" b="1">
                    <a:solidFill>
                      <a:schemeClr val="accent1"/>
                    </a:solidFill>
                    <a:latin typeface="Times New Roman" charset="0"/>
                    <a:cs typeface="Times New Roman" charset="0"/>
                  </a:rPr>
                  <a:t>How much?</a:t>
                </a:r>
              </a:p>
            </p:txBody>
          </p:sp>
        </p:grpSp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805F67EE-6820-2448-900A-46AB1877795D}"/>
                </a:ext>
              </a:extLst>
            </p:cNvPr>
            <p:cNvSpPr/>
            <p:nvPr/>
          </p:nvSpPr>
          <p:spPr>
            <a:xfrm>
              <a:off x="5590224" y="4168564"/>
              <a:ext cx="916299" cy="302395"/>
            </a:xfrm>
            <a:prstGeom prst="parallelogram">
              <a:avLst>
                <a:gd name="adj" fmla="val 10598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anchor="ctr"/>
            <a:lstStyle/>
            <a:p>
              <a:pPr algn="ctr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HLC</a:t>
              </a:r>
            </a:p>
          </p:txBody>
        </p:sp>
      </p:grp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5A0F2BD4-23C8-BF4E-A2A2-6C6291293BB9}"/>
              </a:ext>
            </a:extLst>
          </p:cNvPr>
          <p:cNvSpPr txBox="1">
            <a:spLocks/>
          </p:cNvSpPr>
          <p:nvPr/>
        </p:nvSpPr>
        <p:spPr bwMode="auto">
          <a:xfrm>
            <a:off x="1298961" y="4510216"/>
            <a:ext cx="6393678" cy="543211"/>
          </a:xfrm>
          <a:prstGeom prst="rect">
            <a:avLst/>
          </a:prstGeom>
          <a:noFill/>
          <a:ln>
            <a:solidFill>
              <a:srgbClr val="3F6BAF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Clr>
                <a:schemeClr val="tx1"/>
              </a:buClr>
              <a:buNone/>
            </a:pPr>
            <a:r>
              <a:rPr lang="en-US" b="1" kern="0" cap="small" dirty="0" err="1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PrePeak</a:t>
            </a:r>
            <a:r>
              <a:rPr lang="en-US" b="1" kern="0" baseline="30000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+</a:t>
            </a:r>
            <a:r>
              <a:rPr lang="en-US" b="1" kern="0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 = </a:t>
            </a:r>
            <a:r>
              <a:rPr lang="en-US" b="1" kern="0" cap="small" dirty="0" err="1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PrePeak</a:t>
            </a:r>
            <a:r>
              <a:rPr lang="en-US" b="1" kern="0" dirty="0">
                <a:solidFill>
                  <a:srgbClr val="4F81BD"/>
                </a:solidFill>
                <a:latin typeface="Helvetica" charset="0"/>
                <a:ea typeface="宋体" charset="0"/>
                <a:cs typeface="宋体" charset="0"/>
              </a:rPr>
              <a:t> + ‘How Much’</a:t>
            </a:r>
            <a:endParaRPr lang="en-US" kern="0" dirty="0">
              <a:latin typeface="Helvetica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/>
          <a:lstStyle/>
          <a:p>
            <a:r>
              <a:rPr lang="en-US" sz="3600" cap="small" dirty="0" err="1">
                <a:latin typeface="Helvetica" charset="0"/>
                <a:ea typeface="宋体" charset="0"/>
                <a:cs typeface="宋体" charset="0"/>
              </a:rPr>
              <a:t>PrePeak</a:t>
            </a:r>
            <a:r>
              <a:rPr lang="en-US" sz="3600" dirty="0">
                <a:latin typeface="Helvetica" charset="0"/>
                <a:ea typeface="宋体" charset="0"/>
                <a:cs typeface="宋体" charset="0"/>
              </a:rPr>
              <a:t> examines #BT per depth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2004-5CED-694E-8453-C5C1C330C6EE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882234-A3E3-1D42-826C-A7CB71193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59" y="1217642"/>
            <a:ext cx="6371852" cy="4615389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8099BFC3-632B-A945-AEAA-F97363BB2B81}"/>
              </a:ext>
            </a:extLst>
          </p:cNvPr>
          <p:cNvSpPr/>
          <p:nvPr/>
        </p:nvSpPr>
        <p:spPr bwMode="auto">
          <a:xfrm>
            <a:off x="1055261" y="1366797"/>
            <a:ext cx="1955135" cy="4216067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  <a:effectLst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</a:rPr>
              <a:t>    HLC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97CC93-0369-D341-ABB5-4886317A6680}"/>
              </a:ext>
            </a:extLst>
          </p:cNvPr>
          <p:cNvCxnSpPr>
            <a:cxnSpLocks/>
          </p:cNvCxnSpPr>
          <p:nvPr/>
        </p:nvCxnSpPr>
        <p:spPr bwMode="auto">
          <a:xfrm>
            <a:off x="3010397" y="1463040"/>
            <a:ext cx="0" cy="411982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AE8655E-2A3A-594E-B645-07A992C5D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0397" y="4979392"/>
            <a:ext cx="421262" cy="247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sz="1800" dirty="0"/>
              <a:t>Peak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A2CDC930-07FD-1144-91B7-68D65FCC2D4B}"/>
              </a:ext>
            </a:extLst>
          </p:cNvPr>
          <p:cNvSpPr txBox="1">
            <a:spLocks/>
          </p:cNvSpPr>
          <p:nvPr/>
        </p:nvSpPr>
        <p:spPr bwMode="auto">
          <a:xfrm>
            <a:off x="4213388" y="1421613"/>
            <a:ext cx="4898344" cy="12317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Clr>
                <a:schemeClr val="tx1"/>
              </a:buClr>
            </a:pPr>
            <a:r>
              <a:rPr lang="en-US" sz="1800" kern="0" dirty="0"/>
              <a:t>If HLC yields</a:t>
            </a:r>
          </a:p>
          <a:p>
            <a:pPr marL="635000" lvl="1" indent="-350838"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/>
              <a:t>Wipeout (highly effective), reduce </a:t>
            </a:r>
            <a:r>
              <a:rPr lang="el-GR" sz="1600" i="1" kern="0" dirty="0"/>
              <a:t>θ</a:t>
            </a:r>
            <a:endParaRPr lang="en-US" sz="1600" kern="0" dirty="0"/>
          </a:p>
          <a:p>
            <a:pPr marL="635000" lvl="1" indent="-350838"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/>
              <a:t>Some filtering, increase </a:t>
            </a:r>
            <a:r>
              <a:rPr lang="el-GR" sz="1600" i="1" kern="0" dirty="0"/>
              <a:t>θ </a:t>
            </a:r>
            <a:r>
              <a:rPr lang="en-US" sz="1600" kern="0" dirty="0"/>
              <a:t>a little</a:t>
            </a:r>
          </a:p>
          <a:p>
            <a:pPr marL="635000" lvl="1" indent="-350838"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/>
              <a:t>No filtering (HLC is wasteful), increase </a:t>
            </a:r>
            <a:r>
              <a:rPr lang="el-GR" sz="1600" i="1" kern="0" dirty="0"/>
              <a:t>θ </a:t>
            </a:r>
            <a:r>
              <a:rPr lang="en-US" sz="1600" kern="0" dirty="0"/>
              <a:t>a lot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158083" y="3147010"/>
            <a:ext cx="1887966" cy="2555761"/>
            <a:chOff x="6413500" y="1380691"/>
            <a:chExt cx="2423583" cy="3280833"/>
          </a:xfrm>
        </p:grpSpPr>
        <p:sp>
          <p:nvSpPr>
            <p:cNvPr id="14" name="Isosceles Triangle 13"/>
            <p:cNvSpPr/>
            <p:nvPr/>
          </p:nvSpPr>
          <p:spPr>
            <a:xfrm>
              <a:off x="6413500" y="1380691"/>
              <a:ext cx="2423583" cy="3280833"/>
            </a:xfrm>
            <a:prstGeom prst="triangl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471833" y="1391274"/>
              <a:ext cx="158750" cy="1439333"/>
            </a:xfrm>
            <a:custGeom>
              <a:avLst/>
              <a:gdLst>
                <a:gd name="connsiteX0" fmla="*/ 285750 w 285750"/>
                <a:gd name="connsiteY0" fmla="*/ 0 h 1428750"/>
                <a:gd name="connsiteX1" fmla="*/ 275167 w 285750"/>
                <a:gd name="connsiteY1" fmla="*/ 169333 h 1428750"/>
                <a:gd name="connsiteX2" fmla="*/ 254000 w 285750"/>
                <a:gd name="connsiteY2" fmla="*/ 254000 h 1428750"/>
                <a:gd name="connsiteX3" fmla="*/ 243417 w 285750"/>
                <a:gd name="connsiteY3" fmla="*/ 349250 h 1428750"/>
                <a:gd name="connsiteX4" fmla="*/ 222250 w 285750"/>
                <a:gd name="connsiteY4" fmla="*/ 497417 h 1428750"/>
                <a:gd name="connsiteX5" fmla="*/ 211667 w 285750"/>
                <a:gd name="connsiteY5" fmla="*/ 635000 h 1428750"/>
                <a:gd name="connsiteX6" fmla="*/ 190500 w 285750"/>
                <a:gd name="connsiteY6" fmla="*/ 730250 h 1428750"/>
                <a:gd name="connsiteX7" fmla="*/ 169334 w 285750"/>
                <a:gd name="connsiteY7" fmla="*/ 793750 h 1428750"/>
                <a:gd name="connsiteX8" fmla="*/ 169334 w 285750"/>
                <a:gd name="connsiteY8" fmla="*/ 1121833 h 1428750"/>
                <a:gd name="connsiteX9" fmla="*/ 148167 w 285750"/>
                <a:gd name="connsiteY9" fmla="*/ 1153583 h 1428750"/>
                <a:gd name="connsiteX10" fmla="*/ 116417 w 285750"/>
                <a:gd name="connsiteY10" fmla="*/ 1217083 h 1428750"/>
                <a:gd name="connsiteX11" fmla="*/ 84667 w 285750"/>
                <a:gd name="connsiteY11" fmla="*/ 1280583 h 1428750"/>
                <a:gd name="connsiteX12" fmla="*/ 52917 w 285750"/>
                <a:gd name="connsiteY12" fmla="*/ 1301750 h 1428750"/>
                <a:gd name="connsiteX13" fmla="*/ 42334 w 285750"/>
                <a:gd name="connsiteY13" fmla="*/ 1333500 h 1428750"/>
                <a:gd name="connsiteX14" fmla="*/ 21167 w 285750"/>
                <a:gd name="connsiteY14" fmla="*/ 1365250 h 1428750"/>
                <a:gd name="connsiteX15" fmla="*/ 0 w 285750"/>
                <a:gd name="connsiteY15" fmla="*/ 1428750 h 142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85750" h="1428750">
                  <a:moveTo>
                    <a:pt x="285750" y="0"/>
                  </a:moveTo>
                  <a:cubicBezTo>
                    <a:pt x="282222" y="56444"/>
                    <a:pt x="282182" y="113215"/>
                    <a:pt x="275167" y="169333"/>
                  </a:cubicBezTo>
                  <a:cubicBezTo>
                    <a:pt x="271559" y="198199"/>
                    <a:pt x="254000" y="254000"/>
                    <a:pt x="254000" y="254000"/>
                  </a:cubicBezTo>
                  <a:cubicBezTo>
                    <a:pt x="250472" y="285750"/>
                    <a:pt x="247935" y="317626"/>
                    <a:pt x="243417" y="349250"/>
                  </a:cubicBezTo>
                  <a:cubicBezTo>
                    <a:pt x="221684" y="501383"/>
                    <a:pt x="243495" y="263722"/>
                    <a:pt x="222250" y="497417"/>
                  </a:cubicBezTo>
                  <a:cubicBezTo>
                    <a:pt x="218086" y="543225"/>
                    <a:pt x="216746" y="589285"/>
                    <a:pt x="211667" y="635000"/>
                  </a:cubicBezTo>
                  <a:cubicBezTo>
                    <a:pt x="209889" y="651004"/>
                    <a:pt x="196021" y="711847"/>
                    <a:pt x="190500" y="730250"/>
                  </a:cubicBezTo>
                  <a:cubicBezTo>
                    <a:pt x="184089" y="751621"/>
                    <a:pt x="169334" y="793750"/>
                    <a:pt x="169334" y="793750"/>
                  </a:cubicBezTo>
                  <a:cubicBezTo>
                    <a:pt x="175444" y="903739"/>
                    <a:pt x="189875" y="1012283"/>
                    <a:pt x="169334" y="1121833"/>
                  </a:cubicBezTo>
                  <a:cubicBezTo>
                    <a:pt x="166990" y="1134335"/>
                    <a:pt x="155223" y="1143000"/>
                    <a:pt x="148167" y="1153583"/>
                  </a:cubicBezTo>
                  <a:cubicBezTo>
                    <a:pt x="121566" y="1233387"/>
                    <a:pt x="157449" y="1135019"/>
                    <a:pt x="116417" y="1217083"/>
                  </a:cubicBezTo>
                  <a:cubicBezTo>
                    <a:pt x="99201" y="1251516"/>
                    <a:pt x="114999" y="1250251"/>
                    <a:pt x="84667" y="1280583"/>
                  </a:cubicBezTo>
                  <a:cubicBezTo>
                    <a:pt x="75673" y="1289577"/>
                    <a:pt x="63500" y="1294694"/>
                    <a:pt x="52917" y="1301750"/>
                  </a:cubicBezTo>
                  <a:cubicBezTo>
                    <a:pt x="49389" y="1312333"/>
                    <a:pt x="47323" y="1323522"/>
                    <a:pt x="42334" y="1333500"/>
                  </a:cubicBezTo>
                  <a:cubicBezTo>
                    <a:pt x="36646" y="1344877"/>
                    <a:pt x="26333" y="1353627"/>
                    <a:pt x="21167" y="1365250"/>
                  </a:cubicBezTo>
                  <a:cubicBezTo>
                    <a:pt x="12105" y="1385639"/>
                    <a:pt x="0" y="1428750"/>
                    <a:pt x="0" y="14287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687020" y="320249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50346" y="551017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275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7935979" y="3395648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094586" y="5689072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127799" y="5586267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61012" y="5483466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205295" y="5380665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238508" y="5277863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282792" y="5175062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16005" y="5072261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360289" y="4969459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897231" y="3495633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847411" y="3595618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819734" y="3695603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87379" y="3795589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742237" y="3895576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494A2B4-FAD4-194B-8510-315E8ED3D18A}"/>
              </a:ext>
            </a:extLst>
          </p:cNvPr>
          <p:cNvCxnSpPr/>
          <p:nvPr/>
        </p:nvCxnSpPr>
        <p:spPr>
          <a:xfrm>
            <a:off x="7972233" y="3295663"/>
            <a:ext cx="78449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70B44B-ED1E-084E-8051-1BF5075308FB}"/>
              </a:ext>
            </a:extLst>
          </p:cNvPr>
          <p:cNvCxnSpPr/>
          <p:nvPr/>
        </p:nvCxnSpPr>
        <p:spPr>
          <a:xfrm>
            <a:off x="2530784" y="1463040"/>
            <a:ext cx="95922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DA4758E-ACB1-524D-9352-5E61E8F23870}"/>
              </a:ext>
            </a:extLst>
          </p:cNvPr>
          <p:cNvSpPr txBox="1"/>
          <p:nvPr/>
        </p:nvSpPr>
        <p:spPr>
          <a:xfrm>
            <a:off x="3442445" y="1269978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i="1" kern="0" dirty="0"/>
              <a:t>θ</a:t>
            </a:r>
            <a:endParaRPr lang="en-US" sz="280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FAA003B7-AE98-1340-8017-42341525A063}"/>
              </a:ext>
            </a:extLst>
          </p:cNvPr>
          <p:cNvSpPr txBox="1">
            <a:spLocks/>
          </p:cNvSpPr>
          <p:nvPr/>
        </p:nvSpPr>
        <p:spPr bwMode="auto">
          <a:xfrm>
            <a:off x="4213388" y="1130567"/>
            <a:ext cx="4898344" cy="2753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Clr>
                <a:schemeClr val="tx1"/>
              </a:buClr>
            </a:pPr>
            <a:r>
              <a:rPr lang="en-US" sz="1800" kern="0" dirty="0"/>
              <a:t>Trigger HLC when #BT reaches a threshold </a:t>
            </a:r>
            <a:r>
              <a:rPr lang="el-GR" sz="1800" i="1" kern="0" dirty="0"/>
              <a:t>θ</a:t>
            </a:r>
            <a:endParaRPr lang="en-US" sz="1800" kern="0" dirty="0"/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51F924B9-3738-6A40-87FE-636ADAAC6FA5}"/>
              </a:ext>
            </a:extLst>
          </p:cNvPr>
          <p:cNvSpPr txBox="1">
            <a:spLocks/>
          </p:cNvSpPr>
          <p:nvPr/>
        </p:nvSpPr>
        <p:spPr bwMode="auto">
          <a:xfrm>
            <a:off x="4213388" y="2620216"/>
            <a:ext cx="4832661" cy="35295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–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Char char="»"/>
              <a:defRPr>
                <a:solidFill>
                  <a:schemeClr val="tx1"/>
                </a:solidFill>
                <a:latin typeface="+mn-lt"/>
                <a:ea typeface="+mn-ea"/>
                <a:cs typeface="宋体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3A65BC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Clr>
                <a:schemeClr val="tx1"/>
              </a:buClr>
            </a:pPr>
            <a:r>
              <a:rPr lang="en-US" sz="1800" kern="0" dirty="0"/>
              <a:t>In the last 2 cases, reset #BT per depth to 0</a:t>
            </a:r>
            <a:br>
              <a:rPr lang="en-US" sz="1800" kern="0" dirty="0"/>
            </a:br>
            <a:r>
              <a:rPr lang="en-US" sz="1800" kern="0" dirty="0"/>
              <a:t>Thus, return to GAC</a:t>
            </a:r>
            <a:endParaRPr lang="en-US" sz="1600" kern="0" dirty="0"/>
          </a:p>
        </p:txBody>
      </p:sp>
      <p:sp>
        <p:nvSpPr>
          <p:cNvPr id="49" name="Isosceles Triangle 8">
            <a:extLst>
              <a:ext uri="{FF2B5EF4-FFF2-40B4-BE49-F238E27FC236}">
                <a16:creationId xmlns:a16="http://schemas.microsoft.com/office/drawing/2014/main" id="{5A29FC73-CB8D-6D45-BD5E-C5BD137B8F7A}"/>
              </a:ext>
            </a:extLst>
          </p:cNvPr>
          <p:cNvSpPr/>
          <p:nvPr/>
        </p:nvSpPr>
        <p:spPr>
          <a:xfrm>
            <a:off x="7535423" y="4276491"/>
            <a:ext cx="924298" cy="1437619"/>
          </a:xfrm>
          <a:prstGeom prst="triangle">
            <a:avLst>
              <a:gd name="adj" fmla="val 49437"/>
            </a:avLst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07A22A94-C4D1-1347-82D7-661F3FE1226B}"/>
              </a:ext>
            </a:extLst>
          </p:cNvPr>
          <p:cNvSpPr/>
          <p:nvPr/>
        </p:nvSpPr>
        <p:spPr>
          <a:xfrm>
            <a:off x="7543353" y="4299701"/>
            <a:ext cx="439311" cy="1417522"/>
          </a:xfrm>
          <a:custGeom>
            <a:avLst/>
            <a:gdLst>
              <a:gd name="connsiteX0" fmla="*/ 0 w 598067"/>
              <a:gd name="connsiteY0" fmla="*/ 0 h 1838685"/>
              <a:gd name="connsiteX1" fmla="*/ 598067 w 598067"/>
              <a:gd name="connsiteY1" fmla="*/ 1838685 h 1838685"/>
              <a:gd name="connsiteX2" fmla="*/ 350932 w 598067"/>
              <a:gd name="connsiteY2" fmla="*/ 1838685 h 1838685"/>
              <a:gd name="connsiteX3" fmla="*/ 0 w 598067"/>
              <a:gd name="connsiteY3" fmla="*/ 0 h 1838685"/>
              <a:gd name="connsiteX0" fmla="*/ 583238 w 1181305"/>
              <a:gd name="connsiteY0" fmla="*/ 0 h 1838685"/>
              <a:gd name="connsiteX1" fmla="*/ 1181305 w 1181305"/>
              <a:gd name="connsiteY1" fmla="*/ 1838685 h 1838685"/>
              <a:gd name="connsiteX2" fmla="*/ 0 w 1181305"/>
              <a:gd name="connsiteY2" fmla="*/ 1828799 h 1838685"/>
              <a:gd name="connsiteX3" fmla="*/ 583238 w 1181305"/>
              <a:gd name="connsiteY3" fmla="*/ 0 h 1838685"/>
              <a:gd name="connsiteX0" fmla="*/ 583238 w 583238"/>
              <a:gd name="connsiteY0" fmla="*/ 0 h 1833742"/>
              <a:gd name="connsiteX1" fmla="*/ 261963 w 583238"/>
              <a:gd name="connsiteY1" fmla="*/ 1833742 h 1833742"/>
              <a:gd name="connsiteX2" fmla="*/ 0 w 583238"/>
              <a:gd name="connsiteY2" fmla="*/ 1828799 h 1833742"/>
              <a:gd name="connsiteX3" fmla="*/ 583238 w 583238"/>
              <a:gd name="connsiteY3" fmla="*/ 0 h 1833742"/>
              <a:gd name="connsiteX0" fmla="*/ 568409 w 568409"/>
              <a:gd name="connsiteY0" fmla="*/ 0 h 1833742"/>
              <a:gd name="connsiteX1" fmla="*/ 26196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568409 w 568409"/>
              <a:gd name="connsiteY0" fmla="*/ 0 h 1833742"/>
              <a:gd name="connsiteX1" fmla="*/ 31633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568409 w 568409"/>
              <a:gd name="connsiteY0" fmla="*/ 0 h 1843470"/>
              <a:gd name="connsiteX1" fmla="*/ 423337 w 568409"/>
              <a:gd name="connsiteY1" fmla="*/ 1843470 h 1843470"/>
              <a:gd name="connsiteX2" fmla="*/ 0 w 568409"/>
              <a:gd name="connsiteY2" fmla="*/ 1828799 h 1843470"/>
              <a:gd name="connsiteX3" fmla="*/ 568409 w 568409"/>
              <a:gd name="connsiteY3" fmla="*/ 0 h 1843470"/>
              <a:gd name="connsiteX0" fmla="*/ 568409 w 568409"/>
              <a:gd name="connsiteY0" fmla="*/ 0 h 1834080"/>
              <a:gd name="connsiteX1" fmla="*/ 432727 w 568409"/>
              <a:gd name="connsiteY1" fmla="*/ 1834080 h 1834080"/>
              <a:gd name="connsiteX2" fmla="*/ 0 w 568409"/>
              <a:gd name="connsiteY2" fmla="*/ 1828799 h 1834080"/>
              <a:gd name="connsiteX3" fmla="*/ 568409 w 568409"/>
              <a:gd name="connsiteY3" fmla="*/ 0 h 1834080"/>
              <a:gd name="connsiteX0" fmla="*/ 568409 w 568409"/>
              <a:gd name="connsiteY0" fmla="*/ 0 h 1834080"/>
              <a:gd name="connsiteX1" fmla="*/ 432727 w 568409"/>
              <a:gd name="connsiteY1" fmla="*/ 1834080 h 1834080"/>
              <a:gd name="connsiteX2" fmla="*/ 0 w 568409"/>
              <a:gd name="connsiteY2" fmla="*/ 1824104 h 1834080"/>
              <a:gd name="connsiteX3" fmla="*/ 568409 w 568409"/>
              <a:gd name="connsiteY3" fmla="*/ 0 h 1834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409" h="1834080">
                <a:moveTo>
                  <a:pt x="568409" y="0"/>
                </a:moveTo>
                <a:lnTo>
                  <a:pt x="432727" y="1834080"/>
                </a:lnTo>
                <a:lnTo>
                  <a:pt x="0" y="1824104"/>
                </a:lnTo>
                <a:lnTo>
                  <a:pt x="568409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574759-C0B2-4847-B2D4-50ED5D580359}"/>
              </a:ext>
            </a:extLst>
          </p:cNvPr>
          <p:cNvSpPr txBox="1"/>
          <p:nvPr/>
        </p:nvSpPr>
        <p:spPr>
          <a:xfrm rot="17100000">
            <a:off x="7403812" y="5215703"/>
            <a:ext cx="744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GAC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7812AD55-3799-6C41-ABFA-F89FA39FE364}"/>
              </a:ext>
            </a:extLst>
          </p:cNvPr>
          <p:cNvSpPr/>
          <p:nvPr/>
        </p:nvSpPr>
        <p:spPr>
          <a:xfrm>
            <a:off x="7849838" y="4290238"/>
            <a:ext cx="366381" cy="1432670"/>
          </a:xfrm>
          <a:custGeom>
            <a:avLst/>
            <a:gdLst>
              <a:gd name="connsiteX0" fmla="*/ 0 w 598067"/>
              <a:gd name="connsiteY0" fmla="*/ 0 h 1838685"/>
              <a:gd name="connsiteX1" fmla="*/ 598067 w 598067"/>
              <a:gd name="connsiteY1" fmla="*/ 1838685 h 1838685"/>
              <a:gd name="connsiteX2" fmla="*/ 350932 w 598067"/>
              <a:gd name="connsiteY2" fmla="*/ 1838685 h 1838685"/>
              <a:gd name="connsiteX3" fmla="*/ 0 w 598067"/>
              <a:gd name="connsiteY3" fmla="*/ 0 h 1838685"/>
              <a:gd name="connsiteX0" fmla="*/ 583238 w 1181305"/>
              <a:gd name="connsiteY0" fmla="*/ 0 h 1838685"/>
              <a:gd name="connsiteX1" fmla="*/ 1181305 w 1181305"/>
              <a:gd name="connsiteY1" fmla="*/ 1838685 h 1838685"/>
              <a:gd name="connsiteX2" fmla="*/ 0 w 1181305"/>
              <a:gd name="connsiteY2" fmla="*/ 1828799 h 1838685"/>
              <a:gd name="connsiteX3" fmla="*/ 583238 w 1181305"/>
              <a:gd name="connsiteY3" fmla="*/ 0 h 1838685"/>
              <a:gd name="connsiteX0" fmla="*/ 583238 w 583238"/>
              <a:gd name="connsiteY0" fmla="*/ 0 h 1833742"/>
              <a:gd name="connsiteX1" fmla="*/ 261963 w 583238"/>
              <a:gd name="connsiteY1" fmla="*/ 1833742 h 1833742"/>
              <a:gd name="connsiteX2" fmla="*/ 0 w 583238"/>
              <a:gd name="connsiteY2" fmla="*/ 1828799 h 1833742"/>
              <a:gd name="connsiteX3" fmla="*/ 583238 w 583238"/>
              <a:gd name="connsiteY3" fmla="*/ 0 h 1833742"/>
              <a:gd name="connsiteX0" fmla="*/ 568409 w 568409"/>
              <a:gd name="connsiteY0" fmla="*/ 0 h 1833742"/>
              <a:gd name="connsiteX1" fmla="*/ 26196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568409 w 568409"/>
              <a:gd name="connsiteY0" fmla="*/ 0 h 1833742"/>
              <a:gd name="connsiteX1" fmla="*/ 316333 w 568409"/>
              <a:gd name="connsiteY1" fmla="*/ 1833742 h 1833742"/>
              <a:gd name="connsiteX2" fmla="*/ 0 w 568409"/>
              <a:gd name="connsiteY2" fmla="*/ 1828799 h 1833742"/>
              <a:gd name="connsiteX3" fmla="*/ 568409 w 568409"/>
              <a:gd name="connsiteY3" fmla="*/ 0 h 1833742"/>
              <a:gd name="connsiteX0" fmla="*/ 252076 w 405302"/>
              <a:gd name="connsiteY0" fmla="*/ 0 h 1833742"/>
              <a:gd name="connsiteX1" fmla="*/ 0 w 405302"/>
              <a:gd name="connsiteY1" fmla="*/ 1833742 h 1833742"/>
              <a:gd name="connsiteX2" fmla="*/ 405302 w 405302"/>
              <a:gd name="connsiteY2" fmla="*/ 1833741 h 1833742"/>
              <a:gd name="connsiteX3" fmla="*/ 252076 w 405302"/>
              <a:gd name="connsiteY3" fmla="*/ 0 h 1833742"/>
              <a:gd name="connsiteX0" fmla="*/ 261961 w 415187"/>
              <a:gd name="connsiteY0" fmla="*/ 0 h 1843628"/>
              <a:gd name="connsiteX1" fmla="*/ 0 w 415187"/>
              <a:gd name="connsiteY1" fmla="*/ 1843628 h 1843628"/>
              <a:gd name="connsiteX2" fmla="*/ 415187 w 415187"/>
              <a:gd name="connsiteY2" fmla="*/ 1833741 h 1843628"/>
              <a:gd name="connsiteX3" fmla="*/ 261961 w 415187"/>
              <a:gd name="connsiteY3" fmla="*/ 0 h 1843628"/>
              <a:gd name="connsiteX0" fmla="*/ 261961 w 425072"/>
              <a:gd name="connsiteY0" fmla="*/ 0 h 1853511"/>
              <a:gd name="connsiteX1" fmla="*/ 0 w 425072"/>
              <a:gd name="connsiteY1" fmla="*/ 1843628 h 1853511"/>
              <a:gd name="connsiteX2" fmla="*/ 425072 w 425072"/>
              <a:gd name="connsiteY2" fmla="*/ 1853511 h 1853511"/>
              <a:gd name="connsiteX3" fmla="*/ 261961 w 425072"/>
              <a:gd name="connsiteY3" fmla="*/ 0 h 1853511"/>
              <a:gd name="connsiteX0" fmla="*/ 261961 w 580715"/>
              <a:gd name="connsiteY0" fmla="*/ 0 h 1858375"/>
              <a:gd name="connsiteX1" fmla="*/ 0 w 580715"/>
              <a:gd name="connsiteY1" fmla="*/ 1843628 h 1858375"/>
              <a:gd name="connsiteX2" fmla="*/ 580715 w 580715"/>
              <a:gd name="connsiteY2" fmla="*/ 1858375 h 1858375"/>
              <a:gd name="connsiteX3" fmla="*/ 261961 w 580715"/>
              <a:gd name="connsiteY3" fmla="*/ 0 h 1858375"/>
              <a:gd name="connsiteX0" fmla="*/ 164684 w 483438"/>
              <a:gd name="connsiteY0" fmla="*/ 0 h 1858375"/>
              <a:gd name="connsiteX1" fmla="*/ 0 w 483438"/>
              <a:gd name="connsiteY1" fmla="*/ 1858220 h 1858375"/>
              <a:gd name="connsiteX2" fmla="*/ 483438 w 483438"/>
              <a:gd name="connsiteY2" fmla="*/ 1858375 h 1858375"/>
              <a:gd name="connsiteX3" fmla="*/ 164684 w 483438"/>
              <a:gd name="connsiteY3" fmla="*/ 0 h 1858375"/>
              <a:gd name="connsiteX0" fmla="*/ 164684 w 483438"/>
              <a:gd name="connsiteY0" fmla="*/ 0 h 1858220"/>
              <a:gd name="connsiteX1" fmla="*/ 0 w 483438"/>
              <a:gd name="connsiteY1" fmla="*/ 1858220 h 1858220"/>
              <a:gd name="connsiteX2" fmla="*/ 483438 w 483438"/>
              <a:gd name="connsiteY2" fmla="*/ 1853680 h 1858220"/>
              <a:gd name="connsiteX3" fmla="*/ 164684 w 483438"/>
              <a:gd name="connsiteY3" fmla="*/ 0 h 1858220"/>
              <a:gd name="connsiteX0" fmla="*/ 155293 w 474047"/>
              <a:gd name="connsiteY0" fmla="*/ 0 h 1858220"/>
              <a:gd name="connsiteX1" fmla="*/ 0 w 474047"/>
              <a:gd name="connsiteY1" fmla="*/ 1858220 h 1858220"/>
              <a:gd name="connsiteX2" fmla="*/ 474047 w 474047"/>
              <a:gd name="connsiteY2" fmla="*/ 1853680 h 1858220"/>
              <a:gd name="connsiteX3" fmla="*/ 155293 w 474047"/>
              <a:gd name="connsiteY3" fmla="*/ 0 h 1858220"/>
              <a:gd name="connsiteX0" fmla="*/ 164683 w 483437"/>
              <a:gd name="connsiteY0" fmla="*/ 0 h 1853680"/>
              <a:gd name="connsiteX1" fmla="*/ 0 w 483437"/>
              <a:gd name="connsiteY1" fmla="*/ 1844135 h 1853680"/>
              <a:gd name="connsiteX2" fmla="*/ 483437 w 483437"/>
              <a:gd name="connsiteY2" fmla="*/ 1853680 h 1853680"/>
              <a:gd name="connsiteX3" fmla="*/ 164683 w 483437"/>
              <a:gd name="connsiteY3" fmla="*/ 0 h 1853680"/>
              <a:gd name="connsiteX0" fmla="*/ 164683 w 474047"/>
              <a:gd name="connsiteY0" fmla="*/ 0 h 1853680"/>
              <a:gd name="connsiteX1" fmla="*/ 0 w 474047"/>
              <a:gd name="connsiteY1" fmla="*/ 1844135 h 1853680"/>
              <a:gd name="connsiteX2" fmla="*/ 474047 w 474047"/>
              <a:gd name="connsiteY2" fmla="*/ 1853680 h 1853680"/>
              <a:gd name="connsiteX3" fmla="*/ 164683 w 474047"/>
              <a:gd name="connsiteY3" fmla="*/ 0 h 185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047" h="1853680">
                <a:moveTo>
                  <a:pt x="164683" y="0"/>
                </a:moveTo>
                <a:lnTo>
                  <a:pt x="0" y="1844135"/>
                </a:lnTo>
                <a:lnTo>
                  <a:pt x="474047" y="1853680"/>
                </a:lnTo>
                <a:lnTo>
                  <a:pt x="16468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FFE26D-BB49-064D-8BC4-441E895DEA2A}"/>
              </a:ext>
            </a:extLst>
          </p:cNvPr>
          <p:cNvSpPr txBox="1"/>
          <p:nvPr/>
        </p:nvSpPr>
        <p:spPr>
          <a:xfrm rot="17100000">
            <a:off x="7649926" y="5204175"/>
            <a:ext cx="744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HLC</a:t>
            </a: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7934359" y="4235176"/>
            <a:ext cx="126427" cy="12642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5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39" grpId="0" animBg="1"/>
      <p:bldP spid="10" grpId="0"/>
      <p:bldP spid="45" grpId="0" animBg="1"/>
      <p:bldP spid="48" grpId="0" animBg="1"/>
      <p:bldP spid="52" grpId="0" animBg="1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27E53E66-9089-BD4B-BB98-26D07C7B3C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643" y="1265238"/>
            <a:ext cx="6244913" cy="45259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0C77FE-5849-F84D-98F1-5BB90752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Evaluations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8A997-3ACB-E949-A850-F99A3741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18,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26A7B-0F7A-6349-B1A0-EBFCA3D0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IJCAI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E0696-B60B-7548-B519-02EF5B6F1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72004-5CED-694E-8453-C5C1C330C6EE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9B0F17-B0D8-FE4C-AC38-824BDE8EAFBE}"/>
              </a:ext>
            </a:extLst>
          </p:cNvPr>
          <p:cNvSpPr txBox="1"/>
          <p:nvPr/>
        </p:nvSpPr>
        <p:spPr>
          <a:xfrm>
            <a:off x="5883627" y="5041557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</a:t>
            </a:r>
            <a:r>
              <a:rPr lang="en-US" dirty="0" err="1"/>
              <a:t>dom</a:t>
            </a:r>
            <a:r>
              <a:rPr lang="en-US" dirty="0"/>
              <a:t>/</a:t>
            </a:r>
            <a:r>
              <a:rPr lang="en-US" dirty="0" err="1"/>
              <a:t>deg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5AF519-0360-9B40-B085-8AAD8D28E1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2253" y="24676034"/>
            <a:ext cx="10219668" cy="74066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F974FC-869A-1E4B-A4C9-AFC534EDD6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653" y="24828434"/>
            <a:ext cx="10219668" cy="740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23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宋体" charset="0"/>
                <a:cs typeface="宋体" charset="0"/>
              </a:rPr>
              <a:t>Thank You</a:t>
            </a:r>
          </a:p>
        </p:txBody>
      </p:sp>
      <p:sp>
        <p:nvSpPr>
          <p:cNvPr id="3789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altLang="zh-CN" sz="1400"/>
              <a:t>July 18, 2018</a:t>
            </a: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altLang="zh-CN" sz="1400"/>
              <a:t>IJCAI 2018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7A31B912-68B0-884B-9FCF-FA25506B8297}" type="slidenum">
              <a:rPr lang="en-US" altLang="zh-CN" sz="1400"/>
              <a:pPr eaLnBrk="1" hangingPunct="1"/>
              <a:t>8</a:t>
            </a:fld>
            <a:endParaRPr lang="en-US" altLang="zh-CN" sz="140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B4F83B-B2F8-9840-A748-627E7A77F2B8}"/>
              </a:ext>
            </a:extLst>
          </p:cNvPr>
          <p:cNvSpPr/>
          <p:nvPr/>
        </p:nvSpPr>
        <p:spPr>
          <a:xfrm>
            <a:off x="3124200" y="5498757"/>
            <a:ext cx="978243" cy="321276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Coffee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7AA854B-FE40-0C4D-A0AC-6DC266602BD5}"/>
              </a:ext>
            </a:extLst>
          </p:cNvPr>
          <p:cNvSpPr/>
          <p:nvPr/>
        </p:nvSpPr>
        <p:spPr>
          <a:xfrm>
            <a:off x="5237205" y="5276335"/>
            <a:ext cx="978243" cy="321276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Coffee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9C6A2AE-0E2C-1B4D-B4E1-A7E93B19159E}"/>
              </a:ext>
            </a:extLst>
          </p:cNvPr>
          <p:cNvSpPr/>
          <p:nvPr/>
        </p:nvSpPr>
        <p:spPr>
          <a:xfrm>
            <a:off x="5274275" y="3855308"/>
            <a:ext cx="978243" cy="321276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Coffee</a:t>
            </a:r>
          </a:p>
        </p:txBody>
      </p:sp>
      <p:sp>
        <p:nvSpPr>
          <p:cNvPr id="4" name="5-Point Star 3">
            <a:extLst>
              <a:ext uri="{FF2B5EF4-FFF2-40B4-BE49-F238E27FC236}">
                <a16:creationId xmlns:a16="http://schemas.microsoft.com/office/drawing/2014/main" id="{0A457CAD-9CFC-F740-95A8-9257600AD665}"/>
              </a:ext>
            </a:extLst>
          </p:cNvPr>
          <p:cNvSpPr/>
          <p:nvPr/>
        </p:nvSpPr>
        <p:spPr>
          <a:xfrm>
            <a:off x="3747064" y="1273404"/>
            <a:ext cx="295903" cy="295903"/>
          </a:xfrm>
          <a:prstGeom prst="star5">
            <a:avLst/>
          </a:prstGeom>
          <a:solidFill>
            <a:srgbClr val="00B050"/>
          </a:solidFill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5D9181-4507-444C-9F40-18CA8966BD8D}"/>
              </a:ext>
            </a:extLst>
          </p:cNvPr>
          <p:cNvSpPr txBox="1"/>
          <p:nvPr/>
        </p:nvSpPr>
        <p:spPr>
          <a:xfrm>
            <a:off x="6586767" y="4359755"/>
            <a:ext cx="21884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Possible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start states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9D1959-42D5-5141-B9E4-A3D7DF755B83}"/>
              </a:ext>
            </a:extLst>
          </p:cNvPr>
          <p:cNvSpPr txBox="1"/>
          <p:nvPr/>
        </p:nvSpPr>
        <p:spPr>
          <a:xfrm>
            <a:off x="6586767" y="1381777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Goal state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7C4763-34D2-5F46-85C2-A90351982F23}"/>
              </a:ext>
            </a:extLst>
          </p:cNvPr>
          <p:cNvSpPr/>
          <p:nvPr/>
        </p:nvSpPr>
        <p:spPr>
          <a:xfrm>
            <a:off x="2590800" y="1223319"/>
            <a:ext cx="3661718" cy="459671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D50433-3EC7-4E49-A017-75EBC8DD1FC9}"/>
              </a:ext>
            </a:extLst>
          </p:cNvPr>
          <p:cNvCxnSpPr/>
          <p:nvPr/>
        </p:nvCxnSpPr>
        <p:spPr>
          <a:xfrm flipV="1">
            <a:off x="3486912" y="1507764"/>
            <a:ext cx="0" cy="16560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985E96-54AC-2A42-A869-6E0F5F8AB87A}"/>
              </a:ext>
            </a:extLst>
          </p:cNvPr>
          <p:cNvCxnSpPr/>
          <p:nvPr/>
        </p:nvCxnSpPr>
        <p:spPr>
          <a:xfrm flipV="1">
            <a:off x="4029456" y="1298448"/>
            <a:ext cx="0" cy="21336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BE5ADB-3C20-DC47-8457-433C80EFFBBD}"/>
              </a:ext>
            </a:extLst>
          </p:cNvPr>
          <p:cNvCxnSpPr/>
          <p:nvPr/>
        </p:nvCxnSpPr>
        <p:spPr>
          <a:xfrm flipV="1">
            <a:off x="4441224" y="1322832"/>
            <a:ext cx="0" cy="210921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172CF5E-CCBE-3743-B452-699000690099}"/>
              </a:ext>
            </a:extLst>
          </p:cNvPr>
          <p:cNvCxnSpPr/>
          <p:nvPr/>
        </p:nvCxnSpPr>
        <p:spPr>
          <a:xfrm flipV="1">
            <a:off x="4913376" y="1463040"/>
            <a:ext cx="0" cy="196900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156CFF-D101-0847-A598-8DEC59AB3735}"/>
              </a:ext>
            </a:extLst>
          </p:cNvPr>
          <p:cNvCxnSpPr/>
          <p:nvPr/>
        </p:nvCxnSpPr>
        <p:spPr>
          <a:xfrm flipV="1">
            <a:off x="5274275" y="1507764"/>
            <a:ext cx="0" cy="192428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40CE20-7506-0A40-8B09-111B821231E8}"/>
              </a:ext>
            </a:extLst>
          </p:cNvPr>
          <p:cNvCxnSpPr/>
          <p:nvPr/>
        </p:nvCxnSpPr>
        <p:spPr>
          <a:xfrm flipV="1">
            <a:off x="5724144" y="2718816"/>
            <a:ext cx="0" cy="71323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9ABA7C11-3E65-464E-AFF8-A826E4B59430}"/>
              </a:ext>
            </a:extLst>
          </p:cNvPr>
          <p:cNvSpPr/>
          <p:nvPr/>
        </p:nvSpPr>
        <p:spPr>
          <a:xfrm>
            <a:off x="2590800" y="2859024"/>
            <a:ext cx="321584" cy="573024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7EA5A72-0B35-C545-814C-A7E47F96A4BF}"/>
              </a:ext>
            </a:extLst>
          </p:cNvPr>
          <p:cNvSpPr/>
          <p:nvPr/>
        </p:nvSpPr>
        <p:spPr>
          <a:xfrm>
            <a:off x="2724956" y="5553455"/>
            <a:ext cx="460084" cy="231813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D7C1924-1AED-3D42-B950-7419F8FB8F1C}"/>
              </a:ext>
            </a:extLst>
          </p:cNvPr>
          <p:cNvSpPr/>
          <p:nvPr/>
        </p:nvSpPr>
        <p:spPr>
          <a:xfrm>
            <a:off x="4175759" y="5553455"/>
            <a:ext cx="460084" cy="231813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758F0D1-5401-6F4E-B0C7-F2C66B76B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930" y="5597611"/>
            <a:ext cx="316992" cy="18288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E99B786-0DAF-754D-A0F5-302EC387DC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105" y="5597611"/>
            <a:ext cx="316992" cy="18288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D9443DD-1AB5-AA41-BBB2-E9ED768FD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538994" y="3054096"/>
            <a:ext cx="316992" cy="18288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D6C0A44-B885-E549-B974-BC78D9DBFD6C}"/>
              </a:ext>
            </a:extLst>
          </p:cNvPr>
          <p:cNvSpPr txBox="1"/>
          <p:nvPr/>
        </p:nvSpPr>
        <p:spPr>
          <a:xfrm>
            <a:off x="3687653" y="2090351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Posters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3EAA23-3727-1A43-BAB2-40F3DDCC6852}"/>
              </a:ext>
            </a:extLst>
          </p:cNvPr>
          <p:cNvSpPr txBox="1"/>
          <p:nvPr/>
        </p:nvSpPr>
        <p:spPr>
          <a:xfrm>
            <a:off x="3585210" y="4273759"/>
            <a:ext cx="1962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Exhibition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F1C25BD-2532-F141-8AC2-678019E365FB}"/>
              </a:ext>
            </a:extLst>
          </p:cNvPr>
          <p:cNvSpPr txBox="1"/>
          <p:nvPr/>
        </p:nvSpPr>
        <p:spPr>
          <a:xfrm>
            <a:off x="2624760" y="3432048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Demo</a:t>
            </a:r>
          </a:p>
          <a:p>
            <a:r>
              <a:rPr lang="en-US" dirty="0"/>
              <a:t>booths</a:t>
            </a:r>
          </a:p>
        </p:txBody>
      </p:sp>
    </p:spTree>
    <p:extLst>
      <p:ext uri="{BB962C8B-B14F-4D97-AF65-F5344CB8AC3E}">
        <p14:creationId xmlns:p14="http://schemas.microsoft.com/office/powerpoint/2010/main" val="1310758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宋体" charset="0"/>
                <a:cs typeface="宋体" charset="0"/>
              </a:rPr>
              <a:t>Thank You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533400" y="1265238"/>
            <a:ext cx="8153400" cy="1047656"/>
          </a:xfrm>
        </p:spPr>
        <p:txBody>
          <a:bodyPr anchor="ctr"/>
          <a:lstStyle/>
          <a:p>
            <a:pPr marL="0" indent="0" algn="ctr">
              <a:buFontTx/>
              <a:buNone/>
            </a:pPr>
            <a:r>
              <a:rPr lang="en-US" sz="4400" dirty="0">
                <a:latin typeface="Helvetica" charset="0"/>
                <a:ea typeface="宋体" charset="0"/>
                <a:cs typeface="宋体" charset="0"/>
              </a:rPr>
              <a:t>Questions &amp; Comments</a:t>
            </a:r>
          </a:p>
        </p:txBody>
      </p:sp>
      <p:sp>
        <p:nvSpPr>
          <p:cNvPr id="3789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altLang="zh-CN" sz="1400"/>
              <a:t>July 18, 2018</a:t>
            </a: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r>
              <a:rPr lang="en-US" altLang="zh-CN" sz="1400"/>
              <a:t>IJCAI 2018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9pPr>
          </a:lstStyle>
          <a:p>
            <a:pPr eaLnBrk="1" hangingPunct="1"/>
            <a:fld id="{7A31B912-68B0-884B-9FCF-FA25506B8297}" type="slidenum">
              <a:rPr lang="en-US" altLang="zh-CN" sz="1400"/>
              <a:pPr eaLnBrk="1" hangingPunct="1"/>
              <a:t>9</a:t>
            </a:fld>
            <a:endParaRPr lang="en-US" altLang="zh-CN" sz="1400"/>
          </a:p>
        </p:txBody>
      </p:sp>
      <p:sp>
        <p:nvSpPr>
          <p:cNvPr id="11" name="16-Point Star 10">
            <a:extLst>
              <a:ext uri="{FF2B5EF4-FFF2-40B4-BE49-F238E27FC236}">
                <a16:creationId xmlns:a16="http://schemas.microsoft.com/office/drawing/2014/main" id="{8CF4A2D4-E3C2-1343-8C23-4EB0CC907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72" y="2043953"/>
            <a:ext cx="8007228" cy="3871315"/>
          </a:xfrm>
          <a:prstGeom prst="star16">
            <a:avLst>
              <a:gd name="adj" fmla="val 37500"/>
            </a:avLst>
          </a:prstGeom>
          <a:solidFill>
            <a:srgbClr val="6A7FBC"/>
          </a:solidFill>
          <a:ln w="9525">
            <a:solidFill>
              <a:srgbClr val="FFFF00"/>
            </a:solidFill>
            <a:miter lim="800000"/>
            <a:headEnd/>
            <a:tailEnd/>
          </a:ln>
          <a:effectLst>
            <a:outerShdw blurRad="40005" dist="22987" dir="5400000" algn="tl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  <a:ea typeface="宋体" charset="-122"/>
              </a:rPr>
              <a:t>Please stop by the poster #51</a:t>
            </a:r>
          </a:p>
        </p:txBody>
      </p:sp>
    </p:spTree>
    <p:extLst>
      <p:ext uri="{BB962C8B-B14F-4D97-AF65-F5344CB8AC3E}">
        <p14:creationId xmlns:p14="http://schemas.microsoft.com/office/powerpoint/2010/main" val="399036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1">
      <a:majorFont>
        <a:latin typeface="Helvetica"/>
        <a:ea typeface="宋体"/>
        <a:cs typeface=""/>
      </a:majorFont>
      <a:minorFont>
        <a:latin typeface="Helvetic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2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\\cse-profile\Redirect\choueiry\Application Data\Microsoft\Templates\Presentation1.pot</Template>
  <TotalTime>7247</TotalTime>
  <Words>673</Words>
  <Application>Microsoft Macintosh PowerPoint</Application>
  <PresentationFormat>On-screen Show (4:3)</PresentationFormat>
  <Paragraphs>169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宋体</vt:lpstr>
      <vt:lpstr>Arial</vt:lpstr>
      <vt:lpstr>Garamond</vt:lpstr>
      <vt:lpstr>Helvetica</vt:lpstr>
      <vt:lpstr>Times New Roman</vt:lpstr>
      <vt:lpstr>Presentation1</vt:lpstr>
      <vt:lpstr>PowerPoint Presentation</vt:lpstr>
      <vt:lpstr>Context</vt:lpstr>
      <vt:lpstr>Lesson and Problem</vt:lpstr>
      <vt:lpstr>Challenge</vt:lpstr>
      <vt:lpstr>Our solution</vt:lpstr>
      <vt:lpstr>PrePeak examines #BT per depth</vt:lpstr>
      <vt:lpstr>Empirical Evaluations</vt:lpstr>
      <vt:lpstr>Thank You</vt:lpstr>
      <vt:lpstr>Thank You</vt:lpstr>
      <vt:lpstr>Visualization of Benefit</vt:lpstr>
      <vt:lpstr>Visualization of Benefit</vt:lpstr>
      <vt:lpstr>Visualization of Benefit</vt:lpstr>
      <vt:lpstr>PrePeak A Reactive Strategy for HLC</vt:lpstr>
    </vt:vector>
  </TitlesOfParts>
  <Company>University of Nebraska - Lincoln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Reformulating the Dual Graphs of CSPs to Improve the Performance of Relational Neighborhood Inverse Consistency</dc:title>
  <dc:creator>Robert Woodward;Shant Karakashian;Berthe Y. Choueiry;Christian Bessiere</dc:creator>
  <cp:keywords>SARA 2011</cp:keywords>
  <cp:lastModifiedBy>robertwoodward@huskers.unl.edu</cp:lastModifiedBy>
  <cp:revision>663</cp:revision>
  <cp:lastPrinted>2017-12-01T19:16:34Z</cp:lastPrinted>
  <dcterms:created xsi:type="dcterms:W3CDTF">2011-11-30T19:55:50Z</dcterms:created>
  <dcterms:modified xsi:type="dcterms:W3CDTF">2018-08-14T02:48:31Z</dcterms:modified>
</cp:coreProperties>
</file>