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82" r:id="rId5"/>
    <p:sldId id="283" r:id="rId6"/>
    <p:sldId id="259" r:id="rId7"/>
    <p:sldId id="284" r:id="rId8"/>
    <p:sldId id="285" r:id="rId9"/>
    <p:sldId id="286" r:id="rId10"/>
    <p:sldId id="287" r:id="rId11"/>
    <p:sldId id="288" r:id="rId12"/>
    <p:sldId id="289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8" autoAdjust="0"/>
  </p:normalViewPr>
  <p:slideViewPr>
    <p:cSldViewPr>
      <p:cViewPr varScale="1">
        <p:scale>
          <a:sx n="82" d="100"/>
          <a:sy n="82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vmware-host\Shared%20Folders\host\treewidth-performance-graph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vmware-host\Shared%20Folders\host\treewidth-performance-graph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457395146167104"/>
          <c:y val="3.197261818713381E-2"/>
          <c:w val="0.84627552239864112"/>
          <c:h val="0.82101030027833999"/>
        </c:manualLayout>
      </c:layout>
      <c:scatterChart>
        <c:scatterStyle val="lineMarker"/>
        <c:varyColors val="0"/>
        <c:ser>
          <c:idx val="0"/>
          <c:order val="0"/>
          <c:tx>
            <c:strRef>
              <c:f>btfsum!$P$2</c:f>
              <c:strCache>
                <c:ptCount val="1"/>
                <c:pt idx="0">
                  <c:v>GAC</c:v>
                </c:pt>
              </c:strCache>
            </c:strRef>
          </c:tx>
          <c:spPr>
            <a:ln>
              <a:solidFill>
                <a:srgbClr val="00B050"/>
              </a:solidFill>
              <a:prstDash val="dashDot"/>
            </a:ln>
          </c:spPr>
          <c:marker>
            <c:symbol val="circle"/>
            <c:size val="7"/>
            <c:spPr>
              <a:solidFill>
                <a:srgbClr val="00B050"/>
              </a:solidFill>
              <a:ln>
                <a:noFill/>
              </a:ln>
            </c:spPr>
          </c:marker>
          <c:xVal>
            <c:numRef>
              <c:f>btfsum!$O$3:$O$69</c:f>
              <c:numCache>
                <c:formatCode>General</c:formatCode>
                <c:ptCount val="67"/>
                <c:pt idx="0">
                  <c:v>4</c:v>
                </c:pt>
                <c:pt idx="1">
                  <c:v>5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29</c:v>
                </c:pt>
                <c:pt idx="21">
                  <c:v>32</c:v>
                </c:pt>
                <c:pt idx="22">
                  <c:v>33</c:v>
                </c:pt>
                <c:pt idx="23">
                  <c:v>34</c:v>
                </c:pt>
                <c:pt idx="24">
                  <c:v>37</c:v>
                </c:pt>
                <c:pt idx="25">
                  <c:v>38</c:v>
                </c:pt>
                <c:pt idx="26">
                  <c:v>39</c:v>
                </c:pt>
                <c:pt idx="27">
                  <c:v>40</c:v>
                </c:pt>
                <c:pt idx="28">
                  <c:v>41</c:v>
                </c:pt>
                <c:pt idx="29">
                  <c:v>46</c:v>
                </c:pt>
                <c:pt idx="30">
                  <c:v>47</c:v>
                </c:pt>
                <c:pt idx="31">
                  <c:v>48</c:v>
                </c:pt>
                <c:pt idx="32">
                  <c:v>49</c:v>
                </c:pt>
                <c:pt idx="33">
                  <c:v>50</c:v>
                </c:pt>
                <c:pt idx="34">
                  <c:v>51</c:v>
                </c:pt>
                <c:pt idx="35">
                  <c:v>52</c:v>
                </c:pt>
                <c:pt idx="36">
                  <c:v>53</c:v>
                </c:pt>
                <c:pt idx="37">
                  <c:v>54</c:v>
                </c:pt>
                <c:pt idx="38">
                  <c:v>55</c:v>
                </c:pt>
                <c:pt idx="39">
                  <c:v>66</c:v>
                </c:pt>
                <c:pt idx="40">
                  <c:v>73</c:v>
                </c:pt>
                <c:pt idx="41">
                  <c:v>78</c:v>
                </c:pt>
                <c:pt idx="42">
                  <c:v>79</c:v>
                </c:pt>
                <c:pt idx="43">
                  <c:v>80</c:v>
                </c:pt>
                <c:pt idx="44">
                  <c:v>83</c:v>
                </c:pt>
                <c:pt idx="45">
                  <c:v>88</c:v>
                </c:pt>
                <c:pt idx="46">
                  <c:v>89</c:v>
                </c:pt>
                <c:pt idx="47">
                  <c:v>92</c:v>
                </c:pt>
                <c:pt idx="48">
                  <c:v>96</c:v>
                </c:pt>
                <c:pt idx="49">
                  <c:v>98</c:v>
                </c:pt>
                <c:pt idx="50">
                  <c:v>105</c:v>
                </c:pt>
                <c:pt idx="51">
                  <c:v>106</c:v>
                </c:pt>
                <c:pt idx="52">
                  <c:v>107</c:v>
                </c:pt>
                <c:pt idx="53">
                  <c:v>109</c:v>
                </c:pt>
                <c:pt idx="54">
                  <c:v>110</c:v>
                </c:pt>
                <c:pt idx="55">
                  <c:v>111</c:v>
                </c:pt>
                <c:pt idx="56">
                  <c:v>112</c:v>
                </c:pt>
                <c:pt idx="57">
                  <c:v>118</c:v>
                </c:pt>
                <c:pt idx="58">
                  <c:v>121</c:v>
                </c:pt>
                <c:pt idx="59">
                  <c:v>122</c:v>
                </c:pt>
                <c:pt idx="60">
                  <c:v>127</c:v>
                </c:pt>
                <c:pt idx="61">
                  <c:v>138</c:v>
                </c:pt>
                <c:pt idx="62">
                  <c:v>161</c:v>
                </c:pt>
                <c:pt idx="63">
                  <c:v>184</c:v>
                </c:pt>
                <c:pt idx="64">
                  <c:v>219</c:v>
                </c:pt>
                <c:pt idx="65">
                  <c:v>230</c:v>
                </c:pt>
                <c:pt idx="66">
                  <c:v>243</c:v>
                </c:pt>
              </c:numCache>
            </c:numRef>
          </c:xVal>
          <c:yVal>
            <c:numRef>
              <c:f>btfsum!$P$3:$P$69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btfsum!$Q$2</c:f>
              <c:strCache>
                <c:ptCount val="1"/>
                <c:pt idx="0">
                  <c:v>cl+proj-wR(∗,2)C</c:v>
                </c:pt>
              </c:strCache>
            </c:strRef>
          </c:tx>
          <c:spPr>
            <a:ln w="19050">
              <a:solidFill>
                <a:srgbClr val="0070C0"/>
              </a:solidFill>
              <a:prstDash val="dash"/>
            </a:ln>
          </c:spPr>
          <c:marker>
            <c:symbol val="star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btfsum!$O$3:$O$69</c:f>
              <c:numCache>
                <c:formatCode>General</c:formatCode>
                <c:ptCount val="67"/>
                <c:pt idx="0">
                  <c:v>4</c:v>
                </c:pt>
                <c:pt idx="1">
                  <c:v>5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29</c:v>
                </c:pt>
                <c:pt idx="21">
                  <c:v>32</c:v>
                </c:pt>
                <c:pt idx="22">
                  <c:v>33</c:v>
                </c:pt>
                <c:pt idx="23">
                  <c:v>34</c:v>
                </c:pt>
                <c:pt idx="24">
                  <c:v>37</c:v>
                </c:pt>
                <c:pt idx="25">
                  <c:v>38</c:v>
                </c:pt>
                <c:pt idx="26">
                  <c:v>39</c:v>
                </c:pt>
                <c:pt idx="27">
                  <c:v>40</c:v>
                </c:pt>
                <c:pt idx="28">
                  <c:v>41</c:v>
                </c:pt>
                <c:pt idx="29">
                  <c:v>46</c:v>
                </c:pt>
                <c:pt idx="30">
                  <c:v>47</c:v>
                </c:pt>
                <c:pt idx="31">
                  <c:v>48</c:v>
                </c:pt>
                <c:pt idx="32">
                  <c:v>49</c:v>
                </c:pt>
                <c:pt idx="33">
                  <c:v>50</c:v>
                </c:pt>
                <c:pt idx="34">
                  <c:v>51</c:v>
                </c:pt>
                <c:pt idx="35">
                  <c:v>52</c:v>
                </c:pt>
                <c:pt idx="36">
                  <c:v>53</c:v>
                </c:pt>
                <c:pt idx="37">
                  <c:v>54</c:v>
                </c:pt>
                <c:pt idx="38">
                  <c:v>55</c:v>
                </c:pt>
                <c:pt idx="39">
                  <c:v>66</c:v>
                </c:pt>
                <c:pt idx="40">
                  <c:v>73</c:v>
                </c:pt>
                <c:pt idx="41">
                  <c:v>78</c:v>
                </c:pt>
                <c:pt idx="42">
                  <c:v>79</c:v>
                </c:pt>
                <c:pt idx="43">
                  <c:v>80</c:v>
                </c:pt>
                <c:pt idx="44">
                  <c:v>83</c:v>
                </c:pt>
                <c:pt idx="45">
                  <c:v>88</c:v>
                </c:pt>
                <c:pt idx="46">
                  <c:v>89</c:v>
                </c:pt>
                <c:pt idx="47">
                  <c:v>92</c:v>
                </c:pt>
                <c:pt idx="48">
                  <c:v>96</c:v>
                </c:pt>
                <c:pt idx="49">
                  <c:v>98</c:v>
                </c:pt>
                <c:pt idx="50">
                  <c:v>105</c:v>
                </c:pt>
                <c:pt idx="51">
                  <c:v>106</c:v>
                </c:pt>
                <c:pt idx="52">
                  <c:v>107</c:v>
                </c:pt>
                <c:pt idx="53">
                  <c:v>109</c:v>
                </c:pt>
                <c:pt idx="54">
                  <c:v>110</c:v>
                </c:pt>
                <c:pt idx="55">
                  <c:v>111</c:v>
                </c:pt>
                <c:pt idx="56">
                  <c:v>112</c:v>
                </c:pt>
                <c:pt idx="57">
                  <c:v>118</c:v>
                </c:pt>
                <c:pt idx="58">
                  <c:v>121</c:v>
                </c:pt>
                <c:pt idx="59">
                  <c:v>122</c:v>
                </c:pt>
                <c:pt idx="60">
                  <c:v>127</c:v>
                </c:pt>
                <c:pt idx="61">
                  <c:v>138</c:v>
                </c:pt>
                <c:pt idx="62">
                  <c:v>161</c:v>
                </c:pt>
                <c:pt idx="63">
                  <c:v>184</c:v>
                </c:pt>
                <c:pt idx="64">
                  <c:v>219</c:v>
                </c:pt>
                <c:pt idx="65">
                  <c:v>230</c:v>
                </c:pt>
                <c:pt idx="66">
                  <c:v>243</c:v>
                </c:pt>
              </c:numCache>
            </c:numRef>
          </c:xVal>
          <c:yVal>
            <c:numRef>
              <c:f>btfsum!$Q$3:$Q$69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12</c:v>
                </c:pt>
                <c:pt idx="6">
                  <c:v>23</c:v>
                </c:pt>
                <c:pt idx="7">
                  <c:v>34</c:v>
                </c:pt>
                <c:pt idx="8">
                  <c:v>41</c:v>
                </c:pt>
                <c:pt idx="9">
                  <c:v>45</c:v>
                </c:pt>
                <c:pt idx="10">
                  <c:v>45</c:v>
                </c:pt>
                <c:pt idx="11">
                  <c:v>45</c:v>
                </c:pt>
                <c:pt idx="12">
                  <c:v>45</c:v>
                </c:pt>
                <c:pt idx="13">
                  <c:v>45</c:v>
                </c:pt>
                <c:pt idx="14">
                  <c:v>48</c:v>
                </c:pt>
                <c:pt idx="15">
                  <c:v>70</c:v>
                </c:pt>
                <c:pt idx="16">
                  <c:v>70</c:v>
                </c:pt>
                <c:pt idx="17">
                  <c:v>70</c:v>
                </c:pt>
                <c:pt idx="18">
                  <c:v>70</c:v>
                </c:pt>
                <c:pt idx="19">
                  <c:v>70</c:v>
                </c:pt>
                <c:pt idx="20">
                  <c:v>70</c:v>
                </c:pt>
                <c:pt idx="21">
                  <c:v>70</c:v>
                </c:pt>
                <c:pt idx="22">
                  <c:v>70</c:v>
                </c:pt>
                <c:pt idx="23">
                  <c:v>70</c:v>
                </c:pt>
                <c:pt idx="24">
                  <c:v>70</c:v>
                </c:pt>
                <c:pt idx="25">
                  <c:v>70</c:v>
                </c:pt>
                <c:pt idx="26">
                  <c:v>70</c:v>
                </c:pt>
                <c:pt idx="27">
                  <c:v>70</c:v>
                </c:pt>
                <c:pt idx="28">
                  <c:v>70</c:v>
                </c:pt>
                <c:pt idx="29">
                  <c:v>70</c:v>
                </c:pt>
                <c:pt idx="30">
                  <c:v>70</c:v>
                </c:pt>
                <c:pt idx="31">
                  <c:v>70</c:v>
                </c:pt>
                <c:pt idx="32">
                  <c:v>70</c:v>
                </c:pt>
                <c:pt idx="33">
                  <c:v>70</c:v>
                </c:pt>
                <c:pt idx="34">
                  <c:v>70</c:v>
                </c:pt>
                <c:pt idx="35">
                  <c:v>70</c:v>
                </c:pt>
                <c:pt idx="36">
                  <c:v>70</c:v>
                </c:pt>
                <c:pt idx="37">
                  <c:v>70</c:v>
                </c:pt>
                <c:pt idx="38">
                  <c:v>70</c:v>
                </c:pt>
                <c:pt idx="39">
                  <c:v>70</c:v>
                </c:pt>
                <c:pt idx="40">
                  <c:v>70</c:v>
                </c:pt>
                <c:pt idx="41">
                  <c:v>70</c:v>
                </c:pt>
                <c:pt idx="42">
                  <c:v>70</c:v>
                </c:pt>
                <c:pt idx="43">
                  <c:v>70</c:v>
                </c:pt>
                <c:pt idx="44">
                  <c:v>70</c:v>
                </c:pt>
                <c:pt idx="45">
                  <c:v>70</c:v>
                </c:pt>
                <c:pt idx="46">
                  <c:v>70</c:v>
                </c:pt>
                <c:pt idx="47">
                  <c:v>70</c:v>
                </c:pt>
                <c:pt idx="48">
                  <c:v>70</c:v>
                </c:pt>
                <c:pt idx="49">
                  <c:v>70</c:v>
                </c:pt>
                <c:pt idx="50">
                  <c:v>70</c:v>
                </c:pt>
                <c:pt idx="51">
                  <c:v>70</c:v>
                </c:pt>
                <c:pt idx="52">
                  <c:v>70</c:v>
                </c:pt>
                <c:pt idx="53">
                  <c:v>70</c:v>
                </c:pt>
                <c:pt idx="54">
                  <c:v>70</c:v>
                </c:pt>
                <c:pt idx="55">
                  <c:v>70</c:v>
                </c:pt>
                <c:pt idx="56">
                  <c:v>70</c:v>
                </c:pt>
                <c:pt idx="57">
                  <c:v>70</c:v>
                </c:pt>
                <c:pt idx="58">
                  <c:v>70</c:v>
                </c:pt>
                <c:pt idx="59">
                  <c:v>70</c:v>
                </c:pt>
                <c:pt idx="60">
                  <c:v>70</c:v>
                </c:pt>
                <c:pt idx="61">
                  <c:v>70</c:v>
                </c:pt>
                <c:pt idx="62">
                  <c:v>70</c:v>
                </c:pt>
                <c:pt idx="63">
                  <c:v>70</c:v>
                </c:pt>
                <c:pt idx="64">
                  <c:v>70</c:v>
                </c:pt>
                <c:pt idx="65">
                  <c:v>70</c:v>
                </c:pt>
                <c:pt idx="66">
                  <c:v>70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btfsum!$R$2</c:f>
              <c:strCache>
                <c:ptCount val="1"/>
                <c:pt idx="0">
                  <c:v>cl+proj-wR(∗,3)C</c:v>
                </c:pt>
              </c:strCache>
            </c:strRef>
          </c:tx>
          <c:spPr>
            <a:ln w="31750">
              <a:solidFill>
                <a:srgbClr val="7030A0"/>
              </a:solidFill>
              <a:prstDash val="sysDot"/>
            </a:ln>
          </c:spPr>
          <c:marker>
            <c:symbol val="triangle"/>
            <c:size val="7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xVal>
            <c:numRef>
              <c:f>btfsum!$O$3:$O$69</c:f>
              <c:numCache>
                <c:formatCode>General</c:formatCode>
                <c:ptCount val="67"/>
                <c:pt idx="0">
                  <c:v>4</c:v>
                </c:pt>
                <c:pt idx="1">
                  <c:v>5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29</c:v>
                </c:pt>
                <c:pt idx="21">
                  <c:v>32</c:v>
                </c:pt>
                <c:pt idx="22">
                  <c:v>33</c:v>
                </c:pt>
                <c:pt idx="23">
                  <c:v>34</c:v>
                </c:pt>
                <c:pt idx="24">
                  <c:v>37</c:v>
                </c:pt>
                <c:pt idx="25">
                  <c:v>38</c:v>
                </c:pt>
                <c:pt idx="26">
                  <c:v>39</c:v>
                </c:pt>
                <c:pt idx="27">
                  <c:v>40</c:v>
                </c:pt>
                <c:pt idx="28">
                  <c:v>41</c:v>
                </c:pt>
                <c:pt idx="29">
                  <c:v>46</c:v>
                </c:pt>
                <c:pt idx="30">
                  <c:v>47</c:v>
                </c:pt>
                <c:pt idx="31">
                  <c:v>48</c:v>
                </c:pt>
                <c:pt idx="32">
                  <c:v>49</c:v>
                </c:pt>
                <c:pt idx="33">
                  <c:v>50</c:v>
                </c:pt>
                <c:pt idx="34">
                  <c:v>51</c:v>
                </c:pt>
                <c:pt idx="35">
                  <c:v>52</c:v>
                </c:pt>
                <c:pt idx="36">
                  <c:v>53</c:v>
                </c:pt>
                <c:pt idx="37">
                  <c:v>54</c:v>
                </c:pt>
                <c:pt idx="38">
                  <c:v>55</c:v>
                </c:pt>
                <c:pt idx="39">
                  <c:v>66</c:v>
                </c:pt>
                <c:pt idx="40">
                  <c:v>73</c:v>
                </c:pt>
                <c:pt idx="41">
                  <c:v>78</c:v>
                </c:pt>
                <c:pt idx="42">
                  <c:v>79</c:v>
                </c:pt>
                <c:pt idx="43">
                  <c:v>80</c:v>
                </c:pt>
                <c:pt idx="44">
                  <c:v>83</c:v>
                </c:pt>
                <c:pt idx="45">
                  <c:v>88</c:v>
                </c:pt>
                <c:pt idx="46">
                  <c:v>89</c:v>
                </c:pt>
                <c:pt idx="47">
                  <c:v>92</c:v>
                </c:pt>
                <c:pt idx="48">
                  <c:v>96</c:v>
                </c:pt>
                <c:pt idx="49">
                  <c:v>98</c:v>
                </c:pt>
                <c:pt idx="50">
                  <c:v>105</c:v>
                </c:pt>
                <c:pt idx="51">
                  <c:v>106</c:v>
                </c:pt>
                <c:pt idx="52">
                  <c:v>107</c:v>
                </c:pt>
                <c:pt idx="53">
                  <c:v>109</c:v>
                </c:pt>
                <c:pt idx="54">
                  <c:v>110</c:v>
                </c:pt>
                <c:pt idx="55">
                  <c:v>111</c:v>
                </c:pt>
                <c:pt idx="56">
                  <c:v>112</c:v>
                </c:pt>
                <c:pt idx="57">
                  <c:v>118</c:v>
                </c:pt>
                <c:pt idx="58">
                  <c:v>121</c:v>
                </c:pt>
                <c:pt idx="59">
                  <c:v>122</c:v>
                </c:pt>
                <c:pt idx="60">
                  <c:v>127</c:v>
                </c:pt>
                <c:pt idx="61">
                  <c:v>138</c:v>
                </c:pt>
                <c:pt idx="62">
                  <c:v>161</c:v>
                </c:pt>
                <c:pt idx="63">
                  <c:v>184</c:v>
                </c:pt>
                <c:pt idx="64">
                  <c:v>219</c:v>
                </c:pt>
                <c:pt idx="65">
                  <c:v>230</c:v>
                </c:pt>
                <c:pt idx="66">
                  <c:v>243</c:v>
                </c:pt>
              </c:numCache>
            </c:numRef>
          </c:xVal>
          <c:yVal>
            <c:numRef>
              <c:f>btfsum!$R$3:$R$69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16</c:v>
                </c:pt>
                <c:pt idx="6">
                  <c:v>28</c:v>
                </c:pt>
                <c:pt idx="7">
                  <c:v>40</c:v>
                </c:pt>
                <c:pt idx="8">
                  <c:v>48</c:v>
                </c:pt>
                <c:pt idx="9">
                  <c:v>52</c:v>
                </c:pt>
                <c:pt idx="10">
                  <c:v>52</c:v>
                </c:pt>
                <c:pt idx="11">
                  <c:v>62</c:v>
                </c:pt>
                <c:pt idx="12">
                  <c:v>71</c:v>
                </c:pt>
                <c:pt idx="13">
                  <c:v>78</c:v>
                </c:pt>
                <c:pt idx="14">
                  <c:v>84</c:v>
                </c:pt>
                <c:pt idx="15">
                  <c:v>85</c:v>
                </c:pt>
                <c:pt idx="16">
                  <c:v>87</c:v>
                </c:pt>
                <c:pt idx="17">
                  <c:v>93</c:v>
                </c:pt>
                <c:pt idx="18">
                  <c:v>94</c:v>
                </c:pt>
                <c:pt idx="19">
                  <c:v>96</c:v>
                </c:pt>
                <c:pt idx="20">
                  <c:v>96</c:v>
                </c:pt>
                <c:pt idx="21">
                  <c:v>96</c:v>
                </c:pt>
                <c:pt idx="22">
                  <c:v>96</c:v>
                </c:pt>
                <c:pt idx="23">
                  <c:v>96</c:v>
                </c:pt>
                <c:pt idx="24">
                  <c:v>97</c:v>
                </c:pt>
                <c:pt idx="25">
                  <c:v>97</c:v>
                </c:pt>
                <c:pt idx="26">
                  <c:v>97</c:v>
                </c:pt>
                <c:pt idx="27">
                  <c:v>97</c:v>
                </c:pt>
                <c:pt idx="28">
                  <c:v>97</c:v>
                </c:pt>
                <c:pt idx="29">
                  <c:v>102</c:v>
                </c:pt>
                <c:pt idx="30">
                  <c:v>107</c:v>
                </c:pt>
                <c:pt idx="31">
                  <c:v>113</c:v>
                </c:pt>
                <c:pt idx="32">
                  <c:v>119</c:v>
                </c:pt>
                <c:pt idx="33">
                  <c:v>124</c:v>
                </c:pt>
                <c:pt idx="34">
                  <c:v>129</c:v>
                </c:pt>
                <c:pt idx="35">
                  <c:v>132</c:v>
                </c:pt>
                <c:pt idx="36">
                  <c:v>135</c:v>
                </c:pt>
                <c:pt idx="37">
                  <c:v>137</c:v>
                </c:pt>
                <c:pt idx="38">
                  <c:v>139</c:v>
                </c:pt>
                <c:pt idx="39">
                  <c:v>139</c:v>
                </c:pt>
                <c:pt idx="40">
                  <c:v>139</c:v>
                </c:pt>
                <c:pt idx="41">
                  <c:v>139</c:v>
                </c:pt>
                <c:pt idx="42">
                  <c:v>139</c:v>
                </c:pt>
                <c:pt idx="43">
                  <c:v>139</c:v>
                </c:pt>
                <c:pt idx="44">
                  <c:v>139</c:v>
                </c:pt>
                <c:pt idx="45">
                  <c:v>139</c:v>
                </c:pt>
                <c:pt idx="46">
                  <c:v>139</c:v>
                </c:pt>
                <c:pt idx="47">
                  <c:v>139</c:v>
                </c:pt>
                <c:pt idx="48">
                  <c:v>139</c:v>
                </c:pt>
                <c:pt idx="49">
                  <c:v>139</c:v>
                </c:pt>
                <c:pt idx="50">
                  <c:v>139</c:v>
                </c:pt>
                <c:pt idx="51">
                  <c:v>139</c:v>
                </c:pt>
                <c:pt idx="52">
                  <c:v>139</c:v>
                </c:pt>
                <c:pt idx="53">
                  <c:v>139</c:v>
                </c:pt>
                <c:pt idx="54">
                  <c:v>139</c:v>
                </c:pt>
                <c:pt idx="55">
                  <c:v>139</c:v>
                </c:pt>
                <c:pt idx="56">
                  <c:v>139</c:v>
                </c:pt>
                <c:pt idx="57">
                  <c:v>139</c:v>
                </c:pt>
                <c:pt idx="58">
                  <c:v>139</c:v>
                </c:pt>
                <c:pt idx="59">
                  <c:v>139</c:v>
                </c:pt>
                <c:pt idx="60">
                  <c:v>139</c:v>
                </c:pt>
                <c:pt idx="61">
                  <c:v>139</c:v>
                </c:pt>
                <c:pt idx="62">
                  <c:v>139</c:v>
                </c:pt>
                <c:pt idx="63">
                  <c:v>139</c:v>
                </c:pt>
                <c:pt idx="64">
                  <c:v>139</c:v>
                </c:pt>
                <c:pt idx="65">
                  <c:v>139</c:v>
                </c:pt>
                <c:pt idx="66">
                  <c:v>139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btfsum!$S$2</c:f>
              <c:strCache>
                <c:ptCount val="1"/>
                <c:pt idx="0">
                  <c:v>cl-R(∗,|ψ(cl)|)C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5"/>
            <c:spPr>
              <a:ln>
                <a:solidFill>
                  <a:prstClr val="black"/>
                </a:solidFill>
              </a:ln>
            </c:spPr>
          </c:marker>
          <c:xVal>
            <c:numRef>
              <c:f>btfsum!$O$3:$O$69</c:f>
              <c:numCache>
                <c:formatCode>General</c:formatCode>
                <c:ptCount val="67"/>
                <c:pt idx="0">
                  <c:v>4</c:v>
                </c:pt>
                <c:pt idx="1">
                  <c:v>5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29</c:v>
                </c:pt>
                <c:pt idx="21">
                  <c:v>32</c:v>
                </c:pt>
                <c:pt idx="22">
                  <c:v>33</c:v>
                </c:pt>
                <c:pt idx="23">
                  <c:v>34</c:v>
                </c:pt>
                <c:pt idx="24">
                  <c:v>37</c:v>
                </c:pt>
                <c:pt idx="25">
                  <c:v>38</c:v>
                </c:pt>
                <c:pt idx="26">
                  <c:v>39</c:v>
                </c:pt>
                <c:pt idx="27">
                  <c:v>40</c:v>
                </c:pt>
                <c:pt idx="28">
                  <c:v>41</c:v>
                </c:pt>
                <c:pt idx="29">
                  <c:v>46</c:v>
                </c:pt>
                <c:pt idx="30">
                  <c:v>47</c:v>
                </c:pt>
                <c:pt idx="31">
                  <c:v>48</c:v>
                </c:pt>
                <c:pt idx="32">
                  <c:v>49</c:v>
                </c:pt>
                <c:pt idx="33">
                  <c:v>50</c:v>
                </c:pt>
                <c:pt idx="34">
                  <c:v>51</c:v>
                </c:pt>
                <c:pt idx="35">
                  <c:v>52</c:v>
                </c:pt>
                <c:pt idx="36">
                  <c:v>53</c:v>
                </c:pt>
                <c:pt idx="37">
                  <c:v>54</c:v>
                </c:pt>
                <c:pt idx="38">
                  <c:v>55</c:v>
                </c:pt>
                <c:pt idx="39">
                  <c:v>66</c:v>
                </c:pt>
                <c:pt idx="40">
                  <c:v>73</c:v>
                </c:pt>
                <c:pt idx="41">
                  <c:v>78</c:v>
                </c:pt>
                <c:pt idx="42">
                  <c:v>79</c:v>
                </c:pt>
                <c:pt idx="43">
                  <c:v>80</c:v>
                </c:pt>
                <c:pt idx="44">
                  <c:v>83</c:v>
                </c:pt>
                <c:pt idx="45">
                  <c:v>88</c:v>
                </c:pt>
                <c:pt idx="46">
                  <c:v>89</c:v>
                </c:pt>
                <c:pt idx="47">
                  <c:v>92</c:v>
                </c:pt>
                <c:pt idx="48">
                  <c:v>96</c:v>
                </c:pt>
                <c:pt idx="49">
                  <c:v>98</c:v>
                </c:pt>
                <c:pt idx="50">
                  <c:v>105</c:v>
                </c:pt>
                <c:pt idx="51">
                  <c:v>106</c:v>
                </c:pt>
                <c:pt idx="52">
                  <c:v>107</c:v>
                </c:pt>
                <c:pt idx="53">
                  <c:v>109</c:v>
                </c:pt>
                <c:pt idx="54">
                  <c:v>110</c:v>
                </c:pt>
                <c:pt idx="55">
                  <c:v>111</c:v>
                </c:pt>
                <c:pt idx="56">
                  <c:v>112</c:v>
                </c:pt>
                <c:pt idx="57">
                  <c:v>118</c:v>
                </c:pt>
                <c:pt idx="58">
                  <c:v>121</c:v>
                </c:pt>
                <c:pt idx="59">
                  <c:v>122</c:v>
                </c:pt>
                <c:pt idx="60">
                  <c:v>127</c:v>
                </c:pt>
                <c:pt idx="61">
                  <c:v>138</c:v>
                </c:pt>
                <c:pt idx="62">
                  <c:v>161</c:v>
                </c:pt>
                <c:pt idx="63">
                  <c:v>184</c:v>
                </c:pt>
                <c:pt idx="64">
                  <c:v>219</c:v>
                </c:pt>
                <c:pt idx="65">
                  <c:v>230</c:v>
                </c:pt>
                <c:pt idx="66">
                  <c:v>243</c:v>
                </c:pt>
              </c:numCache>
            </c:numRef>
          </c:xVal>
          <c:yVal>
            <c:numRef>
              <c:f>btfsum!$S$3:$S$69</c:f>
              <c:numCache>
                <c:formatCode>General</c:formatCode>
                <c:ptCount val="6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12</c:v>
                </c:pt>
                <c:pt idx="5">
                  <c:v>21</c:v>
                </c:pt>
                <c:pt idx="6">
                  <c:v>27</c:v>
                </c:pt>
                <c:pt idx="7">
                  <c:v>33</c:v>
                </c:pt>
                <c:pt idx="8">
                  <c:v>38</c:v>
                </c:pt>
                <c:pt idx="9">
                  <c:v>38</c:v>
                </c:pt>
                <c:pt idx="10">
                  <c:v>38</c:v>
                </c:pt>
                <c:pt idx="11">
                  <c:v>49</c:v>
                </c:pt>
                <c:pt idx="12">
                  <c:v>58</c:v>
                </c:pt>
                <c:pt idx="13">
                  <c:v>65</c:v>
                </c:pt>
                <c:pt idx="14">
                  <c:v>74</c:v>
                </c:pt>
                <c:pt idx="15">
                  <c:v>97</c:v>
                </c:pt>
                <c:pt idx="16">
                  <c:v>102</c:v>
                </c:pt>
                <c:pt idx="17">
                  <c:v>108</c:v>
                </c:pt>
                <c:pt idx="18">
                  <c:v>109</c:v>
                </c:pt>
                <c:pt idx="19">
                  <c:v>109</c:v>
                </c:pt>
                <c:pt idx="20">
                  <c:v>109</c:v>
                </c:pt>
                <c:pt idx="21">
                  <c:v>112</c:v>
                </c:pt>
                <c:pt idx="22">
                  <c:v>121</c:v>
                </c:pt>
                <c:pt idx="23">
                  <c:v>126</c:v>
                </c:pt>
                <c:pt idx="24">
                  <c:v>127</c:v>
                </c:pt>
                <c:pt idx="25">
                  <c:v>128</c:v>
                </c:pt>
                <c:pt idx="26">
                  <c:v>128</c:v>
                </c:pt>
                <c:pt idx="27">
                  <c:v>128</c:v>
                </c:pt>
                <c:pt idx="28">
                  <c:v>133</c:v>
                </c:pt>
                <c:pt idx="29">
                  <c:v>138</c:v>
                </c:pt>
                <c:pt idx="30">
                  <c:v>143</c:v>
                </c:pt>
                <c:pt idx="31">
                  <c:v>149</c:v>
                </c:pt>
                <c:pt idx="32">
                  <c:v>155</c:v>
                </c:pt>
                <c:pt idx="33">
                  <c:v>160</c:v>
                </c:pt>
                <c:pt idx="34">
                  <c:v>166</c:v>
                </c:pt>
                <c:pt idx="35">
                  <c:v>169</c:v>
                </c:pt>
                <c:pt idx="36">
                  <c:v>172</c:v>
                </c:pt>
                <c:pt idx="37">
                  <c:v>174</c:v>
                </c:pt>
                <c:pt idx="38">
                  <c:v>176</c:v>
                </c:pt>
                <c:pt idx="39">
                  <c:v>176</c:v>
                </c:pt>
                <c:pt idx="40">
                  <c:v>178</c:v>
                </c:pt>
                <c:pt idx="41">
                  <c:v>178</c:v>
                </c:pt>
                <c:pt idx="42">
                  <c:v>178</c:v>
                </c:pt>
                <c:pt idx="43">
                  <c:v>178</c:v>
                </c:pt>
                <c:pt idx="44">
                  <c:v>178</c:v>
                </c:pt>
                <c:pt idx="45">
                  <c:v>179</c:v>
                </c:pt>
                <c:pt idx="46">
                  <c:v>179</c:v>
                </c:pt>
                <c:pt idx="47">
                  <c:v>179</c:v>
                </c:pt>
                <c:pt idx="48">
                  <c:v>179</c:v>
                </c:pt>
                <c:pt idx="49">
                  <c:v>179</c:v>
                </c:pt>
                <c:pt idx="50">
                  <c:v>179</c:v>
                </c:pt>
                <c:pt idx="51">
                  <c:v>179</c:v>
                </c:pt>
                <c:pt idx="52">
                  <c:v>179</c:v>
                </c:pt>
                <c:pt idx="53">
                  <c:v>181</c:v>
                </c:pt>
                <c:pt idx="54">
                  <c:v>181</c:v>
                </c:pt>
                <c:pt idx="55">
                  <c:v>183</c:v>
                </c:pt>
                <c:pt idx="56">
                  <c:v>184</c:v>
                </c:pt>
                <c:pt idx="57">
                  <c:v>184</c:v>
                </c:pt>
                <c:pt idx="58">
                  <c:v>184</c:v>
                </c:pt>
                <c:pt idx="59">
                  <c:v>184</c:v>
                </c:pt>
                <c:pt idx="60">
                  <c:v>185</c:v>
                </c:pt>
                <c:pt idx="61">
                  <c:v>185</c:v>
                </c:pt>
                <c:pt idx="62">
                  <c:v>185</c:v>
                </c:pt>
                <c:pt idx="63">
                  <c:v>186</c:v>
                </c:pt>
                <c:pt idx="64">
                  <c:v>186</c:v>
                </c:pt>
                <c:pt idx="65">
                  <c:v>186</c:v>
                </c:pt>
                <c:pt idx="66">
                  <c:v>187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btfsum!$T$2</c:f>
              <c:strCache>
                <c:ptCount val="1"/>
                <c:pt idx="0">
                  <c:v>cl+proj-R(∗,|ψ(cl)|)C</c:v>
                </c:pt>
              </c:strCache>
            </c:strRef>
          </c:tx>
          <c:spPr>
            <a:ln w="19050">
              <a:solidFill>
                <a:srgbClr val="FF0000"/>
              </a:solidFill>
              <a:prstDash val="sysDash"/>
            </a:ln>
          </c:spPr>
          <c:marker>
            <c:symbol val="star"/>
            <c:size val="5"/>
            <c:spPr>
              <a:ln>
                <a:solidFill>
                  <a:srgbClr val="FF0000"/>
                </a:solidFill>
              </a:ln>
            </c:spPr>
          </c:marker>
          <c:xVal>
            <c:numRef>
              <c:f>btfsum!$O$3:$O$69</c:f>
              <c:numCache>
                <c:formatCode>General</c:formatCode>
                <c:ptCount val="67"/>
                <c:pt idx="0">
                  <c:v>4</c:v>
                </c:pt>
                <c:pt idx="1">
                  <c:v>5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29</c:v>
                </c:pt>
                <c:pt idx="21">
                  <c:v>32</c:v>
                </c:pt>
                <c:pt idx="22">
                  <c:v>33</c:v>
                </c:pt>
                <c:pt idx="23">
                  <c:v>34</c:v>
                </c:pt>
                <c:pt idx="24">
                  <c:v>37</c:v>
                </c:pt>
                <c:pt idx="25">
                  <c:v>38</c:v>
                </c:pt>
                <c:pt idx="26">
                  <c:v>39</c:v>
                </c:pt>
                <c:pt idx="27">
                  <c:v>40</c:v>
                </c:pt>
                <c:pt idx="28">
                  <c:v>41</c:v>
                </c:pt>
                <c:pt idx="29">
                  <c:v>46</c:v>
                </c:pt>
                <c:pt idx="30">
                  <c:v>47</c:v>
                </c:pt>
                <c:pt idx="31">
                  <c:v>48</c:v>
                </c:pt>
                <c:pt idx="32">
                  <c:v>49</c:v>
                </c:pt>
                <c:pt idx="33">
                  <c:v>50</c:v>
                </c:pt>
                <c:pt idx="34">
                  <c:v>51</c:v>
                </c:pt>
                <c:pt idx="35">
                  <c:v>52</c:v>
                </c:pt>
                <c:pt idx="36">
                  <c:v>53</c:v>
                </c:pt>
                <c:pt idx="37">
                  <c:v>54</c:v>
                </c:pt>
                <c:pt idx="38">
                  <c:v>55</c:v>
                </c:pt>
                <c:pt idx="39">
                  <c:v>66</c:v>
                </c:pt>
                <c:pt idx="40">
                  <c:v>73</c:v>
                </c:pt>
                <c:pt idx="41">
                  <c:v>78</c:v>
                </c:pt>
                <c:pt idx="42">
                  <c:v>79</c:v>
                </c:pt>
                <c:pt idx="43">
                  <c:v>80</c:v>
                </c:pt>
                <c:pt idx="44">
                  <c:v>83</c:v>
                </c:pt>
                <c:pt idx="45">
                  <c:v>88</c:v>
                </c:pt>
                <c:pt idx="46">
                  <c:v>89</c:v>
                </c:pt>
                <c:pt idx="47">
                  <c:v>92</c:v>
                </c:pt>
                <c:pt idx="48">
                  <c:v>96</c:v>
                </c:pt>
                <c:pt idx="49">
                  <c:v>98</c:v>
                </c:pt>
                <c:pt idx="50">
                  <c:v>105</c:v>
                </c:pt>
                <c:pt idx="51">
                  <c:v>106</c:v>
                </c:pt>
                <c:pt idx="52">
                  <c:v>107</c:v>
                </c:pt>
                <c:pt idx="53">
                  <c:v>109</c:v>
                </c:pt>
                <c:pt idx="54">
                  <c:v>110</c:v>
                </c:pt>
                <c:pt idx="55">
                  <c:v>111</c:v>
                </c:pt>
                <c:pt idx="56">
                  <c:v>112</c:v>
                </c:pt>
                <c:pt idx="57">
                  <c:v>118</c:v>
                </c:pt>
                <c:pt idx="58">
                  <c:v>121</c:v>
                </c:pt>
                <c:pt idx="59">
                  <c:v>122</c:v>
                </c:pt>
                <c:pt idx="60">
                  <c:v>127</c:v>
                </c:pt>
                <c:pt idx="61">
                  <c:v>138</c:v>
                </c:pt>
                <c:pt idx="62">
                  <c:v>161</c:v>
                </c:pt>
                <c:pt idx="63">
                  <c:v>184</c:v>
                </c:pt>
                <c:pt idx="64">
                  <c:v>219</c:v>
                </c:pt>
                <c:pt idx="65">
                  <c:v>230</c:v>
                </c:pt>
                <c:pt idx="66">
                  <c:v>243</c:v>
                </c:pt>
              </c:numCache>
            </c:numRef>
          </c:xVal>
          <c:yVal>
            <c:numRef>
              <c:f>btfsum!$T$3:$T$69</c:f>
              <c:numCache>
                <c:formatCode>General</c:formatCode>
                <c:ptCount val="6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13</c:v>
                </c:pt>
                <c:pt idx="5">
                  <c:v>28</c:v>
                </c:pt>
                <c:pt idx="6">
                  <c:v>40</c:v>
                </c:pt>
                <c:pt idx="7">
                  <c:v>56</c:v>
                </c:pt>
                <c:pt idx="8">
                  <c:v>68</c:v>
                </c:pt>
                <c:pt idx="9">
                  <c:v>72</c:v>
                </c:pt>
                <c:pt idx="10">
                  <c:v>72</c:v>
                </c:pt>
                <c:pt idx="11">
                  <c:v>83</c:v>
                </c:pt>
                <c:pt idx="12">
                  <c:v>92</c:v>
                </c:pt>
                <c:pt idx="13">
                  <c:v>101</c:v>
                </c:pt>
                <c:pt idx="14">
                  <c:v>110</c:v>
                </c:pt>
                <c:pt idx="15">
                  <c:v>133</c:v>
                </c:pt>
                <c:pt idx="16">
                  <c:v>138</c:v>
                </c:pt>
                <c:pt idx="17">
                  <c:v>144</c:v>
                </c:pt>
                <c:pt idx="18">
                  <c:v>145</c:v>
                </c:pt>
                <c:pt idx="19">
                  <c:v>147</c:v>
                </c:pt>
                <c:pt idx="20">
                  <c:v>147</c:v>
                </c:pt>
                <c:pt idx="21">
                  <c:v>150</c:v>
                </c:pt>
                <c:pt idx="22">
                  <c:v>159</c:v>
                </c:pt>
                <c:pt idx="23">
                  <c:v>164</c:v>
                </c:pt>
                <c:pt idx="24">
                  <c:v>165</c:v>
                </c:pt>
                <c:pt idx="25">
                  <c:v>166</c:v>
                </c:pt>
                <c:pt idx="26">
                  <c:v>166</c:v>
                </c:pt>
                <c:pt idx="27">
                  <c:v>166</c:v>
                </c:pt>
                <c:pt idx="28">
                  <c:v>171</c:v>
                </c:pt>
                <c:pt idx="29">
                  <c:v>176</c:v>
                </c:pt>
                <c:pt idx="30">
                  <c:v>181</c:v>
                </c:pt>
                <c:pt idx="31">
                  <c:v>187</c:v>
                </c:pt>
                <c:pt idx="32">
                  <c:v>193</c:v>
                </c:pt>
                <c:pt idx="33">
                  <c:v>198</c:v>
                </c:pt>
                <c:pt idx="34">
                  <c:v>205</c:v>
                </c:pt>
                <c:pt idx="35">
                  <c:v>208</c:v>
                </c:pt>
                <c:pt idx="36">
                  <c:v>210</c:v>
                </c:pt>
                <c:pt idx="37">
                  <c:v>212</c:v>
                </c:pt>
                <c:pt idx="38">
                  <c:v>214</c:v>
                </c:pt>
                <c:pt idx="39">
                  <c:v>214</c:v>
                </c:pt>
                <c:pt idx="40">
                  <c:v>216</c:v>
                </c:pt>
                <c:pt idx="41">
                  <c:v>216</c:v>
                </c:pt>
                <c:pt idx="42">
                  <c:v>216</c:v>
                </c:pt>
                <c:pt idx="43">
                  <c:v>216</c:v>
                </c:pt>
                <c:pt idx="44">
                  <c:v>216</c:v>
                </c:pt>
                <c:pt idx="45">
                  <c:v>217</c:v>
                </c:pt>
                <c:pt idx="46">
                  <c:v>217</c:v>
                </c:pt>
                <c:pt idx="47">
                  <c:v>218</c:v>
                </c:pt>
                <c:pt idx="48">
                  <c:v>218</c:v>
                </c:pt>
                <c:pt idx="49">
                  <c:v>218</c:v>
                </c:pt>
                <c:pt idx="50">
                  <c:v>218</c:v>
                </c:pt>
                <c:pt idx="51">
                  <c:v>218</c:v>
                </c:pt>
                <c:pt idx="52">
                  <c:v>218</c:v>
                </c:pt>
                <c:pt idx="53">
                  <c:v>220</c:v>
                </c:pt>
                <c:pt idx="54">
                  <c:v>220</c:v>
                </c:pt>
                <c:pt idx="55">
                  <c:v>220</c:v>
                </c:pt>
                <c:pt idx="56">
                  <c:v>220</c:v>
                </c:pt>
                <c:pt idx="57">
                  <c:v>220</c:v>
                </c:pt>
                <c:pt idx="58">
                  <c:v>220</c:v>
                </c:pt>
                <c:pt idx="59">
                  <c:v>220</c:v>
                </c:pt>
                <c:pt idx="60">
                  <c:v>221</c:v>
                </c:pt>
                <c:pt idx="61">
                  <c:v>221</c:v>
                </c:pt>
                <c:pt idx="62">
                  <c:v>221</c:v>
                </c:pt>
                <c:pt idx="63">
                  <c:v>222</c:v>
                </c:pt>
                <c:pt idx="64">
                  <c:v>222</c:v>
                </c:pt>
                <c:pt idx="65">
                  <c:v>222</c:v>
                </c:pt>
                <c:pt idx="66">
                  <c:v>223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677248"/>
        <c:axId val="96679808"/>
      </c:scatterChart>
      <c:valAx>
        <c:axId val="96677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Treewidth</a:t>
                </a:r>
              </a:p>
            </c:rich>
          </c:tx>
          <c:layout>
            <c:manualLayout>
              <c:xMode val="edge"/>
              <c:yMode val="edge"/>
              <c:x val="0.48864065949479502"/>
              <c:y val="0.92941544194668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679808"/>
        <c:crosses val="autoZero"/>
        <c:crossBetween val="midCat"/>
      </c:valAx>
      <c:valAx>
        <c:axId val="96679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67724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632852487219301"/>
          <c:y val="3.1972698877003304E-2"/>
          <c:w val="0.84443558263083407"/>
          <c:h val="0.82101030027833999"/>
        </c:manualLayout>
      </c:layout>
      <c:scatterChart>
        <c:scatterStyle val="lineMarker"/>
        <c:varyColors val="0"/>
        <c:ser>
          <c:idx val="0"/>
          <c:order val="0"/>
          <c:tx>
            <c:strRef>
              <c:f>btfsum!$P$72</c:f>
              <c:strCache>
                <c:ptCount val="1"/>
                <c:pt idx="0">
                  <c:v>GAC</c:v>
                </c:pt>
              </c:strCache>
            </c:strRef>
          </c:tx>
          <c:spPr>
            <a:ln>
              <a:solidFill>
                <a:srgbClr val="00B050"/>
              </a:solidFill>
              <a:prstDash val="dashDot"/>
            </a:ln>
          </c:spPr>
          <c:marker>
            <c:symbol val="circle"/>
            <c:size val="7"/>
            <c:spPr>
              <a:solidFill>
                <a:srgbClr val="00B050"/>
              </a:solidFill>
              <a:ln>
                <a:noFill/>
              </a:ln>
            </c:spPr>
          </c:marker>
          <c:xVal>
            <c:numRef>
              <c:f>btfsum!$O$73:$O$136</c:f>
              <c:numCache>
                <c:formatCode>General</c:formatCode>
                <c:ptCount val="64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30</c:v>
                </c:pt>
                <c:pt idx="21">
                  <c:v>31</c:v>
                </c:pt>
                <c:pt idx="22">
                  <c:v>32</c:v>
                </c:pt>
                <c:pt idx="23">
                  <c:v>33</c:v>
                </c:pt>
                <c:pt idx="24">
                  <c:v>34</c:v>
                </c:pt>
                <c:pt idx="25">
                  <c:v>37</c:v>
                </c:pt>
                <c:pt idx="26">
                  <c:v>38</c:v>
                </c:pt>
                <c:pt idx="27">
                  <c:v>41</c:v>
                </c:pt>
                <c:pt idx="28">
                  <c:v>43</c:v>
                </c:pt>
                <c:pt idx="29">
                  <c:v>45</c:v>
                </c:pt>
                <c:pt idx="30">
                  <c:v>46</c:v>
                </c:pt>
                <c:pt idx="31">
                  <c:v>51</c:v>
                </c:pt>
                <c:pt idx="32">
                  <c:v>62</c:v>
                </c:pt>
                <c:pt idx="33">
                  <c:v>63</c:v>
                </c:pt>
                <c:pt idx="34">
                  <c:v>64</c:v>
                </c:pt>
                <c:pt idx="35">
                  <c:v>65</c:v>
                </c:pt>
                <c:pt idx="36">
                  <c:v>66</c:v>
                </c:pt>
                <c:pt idx="37">
                  <c:v>68</c:v>
                </c:pt>
                <c:pt idx="38">
                  <c:v>72</c:v>
                </c:pt>
                <c:pt idx="39">
                  <c:v>73</c:v>
                </c:pt>
                <c:pt idx="40">
                  <c:v>74</c:v>
                </c:pt>
                <c:pt idx="41">
                  <c:v>75</c:v>
                </c:pt>
                <c:pt idx="42">
                  <c:v>77</c:v>
                </c:pt>
                <c:pt idx="43">
                  <c:v>78</c:v>
                </c:pt>
                <c:pt idx="44">
                  <c:v>80</c:v>
                </c:pt>
                <c:pt idx="45">
                  <c:v>88</c:v>
                </c:pt>
                <c:pt idx="46">
                  <c:v>89</c:v>
                </c:pt>
                <c:pt idx="47">
                  <c:v>90</c:v>
                </c:pt>
                <c:pt idx="48">
                  <c:v>92</c:v>
                </c:pt>
                <c:pt idx="49">
                  <c:v>95</c:v>
                </c:pt>
                <c:pt idx="50">
                  <c:v>109</c:v>
                </c:pt>
                <c:pt idx="51">
                  <c:v>110</c:v>
                </c:pt>
                <c:pt idx="52">
                  <c:v>111</c:v>
                </c:pt>
                <c:pt idx="53">
                  <c:v>113</c:v>
                </c:pt>
                <c:pt idx="54">
                  <c:v>121</c:v>
                </c:pt>
                <c:pt idx="55">
                  <c:v>122</c:v>
                </c:pt>
                <c:pt idx="56">
                  <c:v>124</c:v>
                </c:pt>
                <c:pt idx="57">
                  <c:v>125</c:v>
                </c:pt>
                <c:pt idx="58">
                  <c:v>127</c:v>
                </c:pt>
                <c:pt idx="59">
                  <c:v>128</c:v>
                </c:pt>
                <c:pt idx="60">
                  <c:v>130</c:v>
                </c:pt>
                <c:pt idx="61">
                  <c:v>154</c:v>
                </c:pt>
                <c:pt idx="62">
                  <c:v>156</c:v>
                </c:pt>
                <c:pt idx="63">
                  <c:v>158</c:v>
                </c:pt>
              </c:numCache>
            </c:numRef>
          </c:xVal>
          <c:yVal>
            <c:numRef>
              <c:f>btfsum!$P$73:$P$136</c:f>
              <c:numCache>
                <c:formatCode>General</c:formatCode>
                <c:ptCount val="64"/>
                <c:pt idx="0">
                  <c:v>5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12</c:v>
                </c:pt>
                <c:pt idx="6">
                  <c:v>14</c:v>
                </c:pt>
                <c:pt idx="7">
                  <c:v>19</c:v>
                </c:pt>
                <c:pt idx="8">
                  <c:v>21</c:v>
                </c:pt>
                <c:pt idx="9">
                  <c:v>22</c:v>
                </c:pt>
                <c:pt idx="10">
                  <c:v>24</c:v>
                </c:pt>
                <c:pt idx="11">
                  <c:v>24</c:v>
                </c:pt>
                <c:pt idx="12">
                  <c:v>24</c:v>
                </c:pt>
                <c:pt idx="13">
                  <c:v>25</c:v>
                </c:pt>
                <c:pt idx="14">
                  <c:v>25</c:v>
                </c:pt>
                <c:pt idx="15">
                  <c:v>25</c:v>
                </c:pt>
                <c:pt idx="16">
                  <c:v>26</c:v>
                </c:pt>
                <c:pt idx="17">
                  <c:v>26</c:v>
                </c:pt>
                <c:pt idx="18">
                  <c:v>26</c:v>
                </c:pt>
                <c:pt idx="19">
                  <c:v>26</c:v>
                </c:pt>
                <c:pt idx="20">
                  <c:v>26</c:v>
                </c:pt>
                <c:pt idx="21">
                  <c:v>27</c:v>
                </c:pt>
                <c:pt idx="22">
                  <c:v>28</c:v>
                </c:pt>
                <c:pt idx="23">
                  <c:v>32</c:v>
                </c:pt>
                <c:pt idx="24">
                  <c:v>34</c:v>
                </c:pt>
                <c:pt idx="25">
                  <c:v>34</c:v>
                </c:pt>
                <c:pt idx="26">
                  <c:v>34</c:v>
                </c:pt>
                <c:pt idx="27">
                  <c:v>36</c:v>
                </c:pt>
                <c:pt idx="28">
                  <c:v>36</c:v>
                </c:pt>
                <c:pt idx="29">
                  <c:v>36</c:v>
                </c:pt>
                <c:pt idx="30">
                  <c:v>36</c:v>
                </c:pt>
                <c:pt idx="31">
                  <c:v>39</c:v>
                </c:pt>
                <c:pt idx="32">
                  <c:v>39</c:v>
                </c:pt>
                <c:pt idx="33">
                  <c:v>39</c:v>
                </c:pt>
                <c:pt idx="34">
                  <c:v>39</c:v>
                </c:pt>
                <c:pt idx="35">
                  <c:v>39</c:v>
                </c:pt>
                <c:pt idx="36">
                  <c:v>39</c:v>
                </c:pt>
                <c:pt idx="37">
                  <c:v>39</c:v>
                </c:pt>
                <c:pt idx="38">
                  <c:v>39</c:v>
                </c:pt>
                <c:pt idx="39">
                  <c:v>40</c:v>
                </c:pt>
                <c:pt idx="40">
                  <c:v>40</c:v>
                </c:pt>
                <c:pt idx="41">
                  <c:v>40</c:v>
                </c:pt>
                <c:pt idx="42">
                  <c:v>40</c:v>
                </c:pt>
                <c:pt idx="43">
                  <c:v>41</c:v>
                </c:pt>
                <c:pt idx="44">
                  <c:v>41</c:v>
                </c:pt>
                <c:pt idx="45">
                  <c:v>41</c:v>
                </c:pt>
                <c:pt idx="46">
                  <c:v>41</c:v>
                </c:pt>
                <c:pt idx="47">
                  <c:v>41</c:v>
                </c:pt>
                <c:pt idx="48">
                  <c:v>41</c:v>
                </c:pt>
                <c:pt idx="49">
                  <c:v>41</c:v>
                </c:pt>
                <c:pt idx="50">
                  <c:v>42</c:v>
                </c:pt>
                <c:pt idx="51">
                  <c:v>42</c:v>
                </c:pt>
                <c:pt idx="52">
                  <c:v>42</c:v>
                </c:pt>
                <c:pt idx="53">
                  <c:v>42</c:v>
                </c:pt>
                <c:pt idx="54">
                  <c:v>42</c:v>
                </c:pt>
                <c:pt idx="55">
                  <c:v>42</c:v>
                </c:pt>
                <c:pt idx="56">
                  <c:v>42</c:v>
                </c:pt>
                <c:pt idx="57">
                  <c:v>42</c:v>
                </c:pt>
                <c:pt idx="58">
                  <c:v>42</c:v>
                </c:pt>
                <c:pt idx="59">
                  <c:v>42</c:v>
                </c:pt>
                <c:pt idx="60">
                  <c:v>42</c:v>
                </c:pt>
                <c:pt idx="61">
                  <c:v>42</c:v>
                </c:pt>
                <c:pt idx="62">
                  <c:v>42</c:v>
                </c:pt>
                <c:pt idx="63">
                  <c:v>42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btfsum!$Q$72</c:f>
              <c:strCache>
                <c:ptCount val="1"/>
                <c:pt idx="0">
                  <c:v>cl+proj-wR(∗,2)C</c:v>
                </c:pt>
              </c:strCache>
            </c:strRef>
          </c:tx>
          <c:spPr>
            <a:ln w="19050">
              <a:solidFill>
                <a:srgbClr val="0070C0"/>
              </a:solidFill>
              <a:prstDash val="dash"/>
            </a:ln>
          </c:spPr>
          <c:marker>
            <c:symbol val="star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btfsum!$O$73:$O$136</c:f>
              <c:numCache>
                <c:formatCode>General</c:formatCode>
                <c:ptCount val="64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30</c:v>
                </c:pt>
                <c:pt idx="21">
                  <c:v>31</c:v>
                </c:pt>
                <c:pt idx="22">
                  <c:v>32</c:v>
                </c:pt>
                <c:pt idx="23">
                  <c:v>33</c:v>
                </c:pt>
                <c:pt idx="24">
                  <c:v>34</c:v>
                </c:pt>
                <c:pt idx="25">
                  <c:v>37</c:v>
                </c:pt>
                <c:pt idx="26">
                  <c:v>38</c:v>
                </c:pt>
                <c:pt idx="27">
                  <c:v>41</c:v>
                </c:pt>
                <c:pt idx="28">
                  <c:v>43</c:v>
                </c:pt>
                <c:pt idx="29">
                  <c:v>45</c:v>
                </c:pt>
                <c:pt idx="30">
                  <c:v>46</c:v>
                </c:pt>
                <c:pt idx="31">
                  <c:v>51</c:v>
                </c:pt>
                <c:pt idx="32">
                  <c:v>62</c:v>
                </c:pt>
                <c:pt idx="33">
                  <c:v>63</c:v>
                </c:pt>
                <c:pt idx="34">
                  <c:v>64</c:v>
                </c:pt>
                <c:pt idx="35">
                  <c:v>65</c:v>
                </c:pt>
                <c:pt idx="36">
                  <c:v>66</c:v>
                </c:pt>
                <c:pt idx="37">
                  <c:v>68</c:v>
                </c:pt>
                <c:pt idx="38">
                  <c:v>72</c:v>
                </c:pt>
                <c:pt idx="39">
                  <c:v>73</c:v>
                </c:pt>
                <c:pt idx="40">
                  <c:v>74</c:v>
                </c:pt>
                <c:pt idx="41">
                  <c:v>75</c:v>
                </c:pt>
                <c:pt idx="42">
                  <c:v>77</c:v>
                </c:pt>
                <c:pt idx="43">
                  <c:v>78</c:v>
                </c:pt>
                <c:pt idx="44">
                  <c:v>80</c:v>
                </c:pt>
                <c:pt idx="45">
                  <c:v>88</c:v>
                </c:pt>
                <c:pt idx="46">
                  <c:v>89</c:v>
                </c:pt>
                <c:pt idx="47">
                  <c:v>90</c:v>
                </c:pt>
                <c:pt idx="48">
                  <c:v>92</c:v>
                </c:pt>
                <c:pt idx="49">
                  <c:v>95</c:v>
                </c:pt>
                <c:pt idx="50">
                  <c:v>109</c:v>
                </c:pt>
                <c:pt idx="51">
                  <c:v>110</c:v>
                </c:pt>
                <c:pt idx="52">
                  <c:v>111</c:v>
                </c:pt>
                <c:pt idx="53">
                  <c:v>113</c:v>
                </c:pt>
                <c:pt idx="54">
                  <c:v>121</c:v>
                </c:pt>
                <c:pt idx="55">
                  <c:v>122</c:v>
                </c:pt>
                <c:pt idx="56">
                  <c:v>124</c:v>
                </c:pt>
                <c:pt idx="57">
                  <c:v>125</c:v>
                </c:pt>
                <c:pt idx="58">
                  <c:v>127</c:v>
                </c:pt>
                <c:pt idx="59">
                  <c:v>128</c:v>
                </c:pt>
                <c:pt idx="60">
                  <c:v>130</c:v>
                </c:pt>
                <c:pt idx="61">
                  <c:v>154</c:v>
                </c:pt>
                <c:pt idx="62">
                  <c:v>156</c:v>
                </c:pt>
                <c:pt idx="63">
                  <c:v>158</c:v>
                </c:pt>
              </c:numCache>
            </c:numRef>
          </c:xVal>
          <c:yVal>
            <c:numRef>
              <c:f>btfsum!$Q$73:$Q$136</c:f>
              <c:numCache>
                <c:formatCode>General</c:formatCode>
                <c:ptCount val="64"/>
                <c:pt idx="0">
                  <c:v>5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14</c:v>
                </c:pt>
                <c:pt idx="7">
                  <c:v>19</c:v>
                </c:pt>
                <c:pt idx="8">
                  <c:v>21</c:v>
                </c:pt>
                <c:pt idx="9">
                  <c:v>22</c:v>
                </c:pt>
                <c:pt idx="10">
                  <c:v>23</c:v>
                </c:pt>
                <c:pt idx="11">
                  <c:v>23</c:v>
                </c:pt>
                <c:pt idx="12">
                  <c:v>23</c:v>
                </c:pt>
                <c:pt idx="13">
                  <c:v>24</c:v>
                </c:pt>
                <c:pt idx="14">
                  <c:v>25</c:v>
                </c:pt>
                <c:pt idx="15">
                  <c:v>26</c:v>
                </c:pt>
                <c:pt idx="16">
                  <c:v>27</c:v>
                </c:pt>
                <c:pt idx="17">
                  <c:v>27</c:v>
                </c:pt>
                <c:pt idx="18">
                  <c:v>28</c:v>
                </c:pt>
                <c:pt idx="19">
                  <c:v>28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34</c:v>
                </c:pt>
                <c:pt idx="24">
                  <c:v>37</c:v>
                </c:pt>
                <c:pt idx="25">
                  <c:v>38</c:v>
                </c:pt>
                <c:pt idx="26">
                  <c:v>40</c:v>
                </c:pt>
                <c:pt idx="27">
                  <c:v>42</c:v>
                </c:pt>
                <c:pt idx="28">
                  <c:v>42</c:v>
                </c:pt>
                <c:pt idx="29">
                  <c:v>43</c:v>
                </c:pt>
                <c:pt idx="30">
                  <c:v>43</c:v>
                </c:pt>
                <c:pt idx="31">
                  <c:v>44</c:v>
                </c:pt>
                <c:pt idx="32">
                  <c:v>44</c:v>
                </c:pt>
                <c:pt idx="33">
                  <c:v>44</c:v>
                </c:pt>
                <c:pt idx="34">
                  <c:v>44</c:v>
                </c:pt>
                <c:pt idx="35">
                  <c:v>44</c:v>
                </c:pt>
                <c:pt idx="36">
                  <c:v>44</c:v>
                </c:pt>
                <c:pt idx="37">
                  <c:v>45</c:v>
                </c:pt>
                <c:pt idx="38">
                  <c:v>46</c:v>
                </c:pt>
                <c:pt idx="39">
                  <c:v>47</c:v>
                </c:pt>
                <c:pt idx="40">
                  <c:v>47</c:v>
                </c:pt>
                <c:pt idx="41">
                  <c:v>47</c:v>
                </c:pt>
                <c:pt idx="42">
                  <c:v>47</c:v>
                </c:pt>
                <c:pt idx="43">
                  <c:v>47</c:v>
                </c:pt>
                <c:pt idx="44">
                  <c:v>47</c:v>
                </c:pt>
                <c:pt idx="45">
                  <c:v>47</c:v>
                </c:pt>
                <c:pt idx="46">
                  <c:v>47</c:v>
                </c:pt>
                <c:pt idx="47">
                  <c:v>47</c:v>
                </c:pt>
                <c:pt idx="48">
                  <c:v>48</c:v>
                </c:pt>
                <c:pt idx="49">
                  <c:v>48</c:v>
                </c:pt>
                <c:pt idx="50">
                  <c:v>49</c:v>
                </c:pt>
                <c:pt idx="51">
                  <c:v>49</c:v>
                </c:pt>
                <c:pt idx="52">
                  <c:v>49</c:v>
                </c:pt>
                <c:pt idx="53">
                  <c:v>49</c:v>
                </c:pt>
                <c:pt idx="54">
                  <c:v>50</c:v>
                </c:pt>
                <c:pt idx="55">
                  <c:v>50</c:v>
                </c:pt>
                <c:pt idx="56">
                  <c:v>50</c:v>
                </c:pt>
                <c:pt idx="57">
                  <c:v>50</c:v>
                </c:pt>
                <c:pt idx="58">
                  <c:v>50</c:v>
                </c:pt>
                <c:pt idx="59">
                  <c:v>50</c:v>
                </c:pt>
                <c:pt idx="60">
                  <c:v>50</c:v>
                </c:pt>
                <c:pt idx="61">
                  <c:v>51</c:v>
                </c:pt>
                <c:pt idx="62">
                  <c:v>51</c:v>
                </c:pt>
                <c:pt idx="63">
                  <c:v>51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btfsum!$R$72</c:f>
              <c:strCache>
                <c:ptCount val="1"/>
                <c:pt idx="0">
                  <c:v>cl+proj-wR(∗,3)C</c:v>
                </c:pt>
              </c:strCache>
            </c:strRef>
          </c:tx>
          <c:spPr>
            <a:ln w="31750">
              <a:solidFill>
                <a:srgbClr val="7030A0"/>
              </a:solidFill>
              <a:prstDash val="sysDot"/>
            </a:ln>
          </c:spPr>
          <c:marker>
            <c:symbol val="triangle"/>
            <c:size val="7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xVal>
            <c:numRef>
              <c:f>btfsum!$O$73:$O$136</c:f>
              <c:numCache>
                <c:formatCode>General</c:formatCode>
                <c:ptCount val="64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30</c:v>
                </c:pt>
                <c:pt idx="21">
                  <c:v>31</c:v>
                </c:pt>
                <c:pt idx="22">
                  <c:v>32</c:v>
                </c:pt>
                <c:pt idx="23">
                  <c:v>33</c:v>
                </c:pt>
                <c:pt idx="24">
                  <c:v>34</c:v>
                </c:pt>
                <c:pt idx="25">
                  <c:v>37</c:v>
                </c:pt>
                <c:pt idx="26">
                  <c:v>38</c:v>
                </c:pt>
                <c:pt idx="27">
                  <c:v>41</c:v>
                </c:pt>
                <c:pt idx="28">
                  <c:v>43</c:v>
                </c:pt>
                <c:pt idx="29">
                  <c:v>45</c:v>
                </c:pt>
                <c:pt idx="30">
                  <c:v>46</c:v>
                </c:pt>
                <c:pt idx="31">
                  <c:v>51</c:v>
                </c:pt>
                <c:pt idx="32">
                  <c:v>62</c:v>
                </c:pt>
                <c:pt idx="33">
                  <c:v>63</c:v>
                </c:pt>
                <c:pt idx="34">
                  <c:v>64</c:v>
                </c:pt>
                <c:pt idx="35">
                  <c:v>65</c:v>
                </c:pt>
                <c:pt idx="36">
                  <c:v>66</c:v>
                </c:pt>
                <c:pt idx="37">
                  <c:v>68</c:v>
                </c:pt>
                <c:pt idx="38">
                  <c:v>72</c:v>
                </c:pt>
                <c:pt idx="39">
                  <c:v>73</c:v>
                </c:pt>
                <c:pt idx="40">
                  <c:v>74</c:v>
                </c:pt>
                <c:pt idx="41">
                  <c:v>75</c:v>
                </c:pt>
                <c:pt idx="42">
                  <c:v>77</c:v>
                </c:pt>
                <c:pt idx="43">
                  <c:v>78</c:v>
                </c:pt>
                <c:pt idx="44">
                  <c:v>80</c:v>
                </c:pt>
                <c:pt idx="45">
                  <c:v>88</c:v>
                </c:pt>
                <c:pt idx="46">
                  <c:v>89</c:v>
                </c:pt>
                <c:pt idx="47">
                  <c:v>90</c:v>
                </c:pt>
                <c:pt idx="48">
                  <c:v>92</c:v>
                </c:pt>
                <c:pt idx="49">
                  <c:v>95</c:v>
                </c:pt>
                <c:pt idx="50">
                  <c:v>109</c:v>
                </c:pt>
                <c:pt idx="51">
                  <c:v>110</c:v>
                </c:pt>
                <c:pt idx="52">
                  <c:v>111</c:v>
                </c:pt>
                <c:pt idx="53">
                  <c:v>113</c:v>
                </c:pt>
                <c:pt idx="54">
                  <c:v>121</c:v>
                </c:pt>
                <c:pt idx="55">
                  <c:v>122</c:v>
                </c:pt>
                <c:pt idx="56">
                  <c:v>124</c:v>
                </c:pt>
                <c:pt idx="57">
                  <c:v>125</c:v>
                </c:pt>
                <c:pt idx="58">
                  <c:v>127</c:v>
                </c:pt>
                <c:pt idx="59">
                  <c:v>128</c:v>
                </c:pt>
                <c:pt idx="60">
                  <c:v>130</c:v>
                </c:pt>
                <c:pt idx="61">
                  <c:v>154</c:v>
                </c:pt>
                <c:pt idx="62">
                  <c:v>156</c:v>
                </c:pt>
                <c:pt idx="63">
                  <c:v>158</c:v>
                </c:pt>
              </c:numCache>
            </c:numRef>
          </c:xVal>
          <c:yVal>
            <c:numRef>
              <c:f>btfsum!$R$73:$R$136</c:f>
              <c:numCache>
                <c:formatCode>General</c:formatCode>
                <c:ptCount val="64"/>
                <c:pt idx="0">
                  <c:v>5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14</c:v>
                </c:pt>
                <c:pt idx="7">
                  <c:v>22</c:v>
                </c:pt>
                <c:pt idx="8">
                  <c:v>27</c:v>
                </c:pt>
                <c:pt idx="9">
                  <c:v>29</c:v>
                </c:pt>
                <c:pt idx="10">
                  <c:v>31</c:v>
                </c:pt>
                <c:pt idx="11">
                  <c:v>32</c:v>
                </c:pt>
                <c:pt idx="12">
                  <c:v>32</c:v>
                </c:pt>
                <c:pt idx="13">
                  <c:v>34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38</c:v>
                </c:pt>
                <c:pt idx="18">
                  <c:v>39</c:v>
                </c:pt>
                <c:pt idx="19">
                  <c:v>39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41</c:v>
                </c:pt>
                <c:pt idx="24">
                  <c:v>42</c:v>
                </c:pt>
                <c:pt idx="25">
                  <c:v>45</c:v>
                </c:pt>
                <c:pt idx="26">
                  <c:v>47</c:v>
                </c:pt>
                <c:pt idx="27">
                  <c:v>48</c:v>
                </c:pt>
                <c:pt idx="28">
                  <c:v>49</c:v>
                </c:pt>
                <c:pt idx="29">
                  <c:v>50</c:v>
                </c:pt>
                <c:pt idx="30">
                  <c:v>50</c:v>
                </c:pt>
                <c:pt idx="31">
                  <c:v>50</c:v>
                </c:pt>
                <c:pt idx="32">
                  <c:v>51</c:v>
                </c:pt>
                <c:pt idx="33">
                  <c:v>51</c:v>
                </c:pt>
                <c:pt idx="34">
                  <c:v>51</c:v>
                </c:pt>
                <c:pt idx="35">
                  <c:v>51</c:v>
                </c:pt>
                <c:pt idx="36">
                  <c:v>51</c:v>
                </c:pt>
                <c:pt idx="37">
                  <c:v>52</c:v>
                </c:pt>
                <c:pt idx="38">
                  <c:v>54</c:v>
                </c:pt>
                <c:pt idx="39">
                  <c:v>55</c:v>
                </c:pt>
                <c:pt idx="40">
                  <c:v>55</c:v>
                </c:pt>
                <c:pt idx="41">
                  <c:v>56</c:v>
                </c:pt>
                <c:pt idx="42">
                  <c:v>56</c:v>
                </c:pt>
                <c:pt idx="43">
                  <c:v>56</c:v>
                </c:pt>
                <c:pt idx="44">
                  <c:v>56</c:v>
                </c:pt>
                <c:pt idx="45">
                  <c:v>56</c:v>
                </c:pt>
                <c:pt idx="46">
                  <c:v>56</c:v>
                </c:pt>
                <c:pt idx="47">
                  <c:v>57</c:v>
                </c:pt>
                <c:pt idx="48">
                  <c:v>58</c:v>
                </c:pt>
                <c:pt idx="49">
                  <c:v>59</c:v>
                </c:pt>
                <c:pt idx="50">
                  <c:v>60</c:v>
                </c:pt>
                <c:pt idx="51">
                  <c:v>60</c:v>
                </c:pt>
                <c:pt idx="52">
                  <c:v>60</c:v>
                </c:pt>
                <c:pt idx="53">
                  <c:v>60</c:v>
                </c:pt>
                <c:pt idx="54">
                  <c:v>60</c:v>
                </c:pt>
                <c:pt idx="55">
                  <c:v>60</c:v>
                </c:pt>
                <c:pt idx="56">
                  <c:v>60</c:v>
                </c:pt>
                <c:pt idx="57">
                  <c:v>60</c:v>
                </c:pt>
                <c:pt idx="58">
                  <c:v>60</c:v>
                </c:pt>
                <c:pt idx="59">
                  <c:v>60</c:v>
                </c:pt>
                <c:pt idx="60">
                  <c:v>60</c:v>
                </c:pt>
                <c:pt idx="61">
                  <c:v>61</c:v>
                </c:pt>
                <c:pt idx="62">
                  <c:v>63</c:v>
                </c:pt>
                <c:pt idx="63">
                  <c:v>63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btfsum!$S$72</c:f>
              <c:strCache>
                <c:ptCount val="1"/>
                <c:pt idx="0">
                  <c:v>cl-R(∗,|ψ(cl)|)C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5"/>
            <c:spPr>
              <a:ln>
                <a:solidFill>
                  <a:prstClr val="black"/>
                </a:solidFill>
              </a:ln>
            </c:spPr>
          </c:marker>
          <c:xVal>
            <c:numRef>
              <c:f>btfsum!$O$73:$O$136</c:f>
              <c:numCache>
                <c:formatCode>General</c:formatCode>
                <c:ptCount val="64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30</c:v>
                </c:pt>
                <c:pt idx="21">
                  <c:v>31</c:v>
                </c:pt>
                <c:pt idx="22">
                  <c:v>32</c:v>
                </c:pt>
                <c:pt idx="23">
                  <c:v>33</c:v>
                </c:pt>
                <c:pt idx="24">
                  <c:v>34</c:v>
                </c:pt>
                <c:pt idx="25">
                  <c:v>37</c:v>
                </c:pt>
                <c:pt idx="26">
                  <c:v>38</c:v>
                </c:pt>
                <c:pt idx="27">
                  <c:v>41</c:v>
                </c:pt>
                <c:pt idx="28">
                  <c:v>43</c:v>
                </c:pt>
                <c:pt idx="29">
                  <c:v>45</c:v>
                </c:pt>
                <c:pt idx="30">
                  <c:v>46</c:v>
                </c:pt>
                <c:pt idx="31">
                  <c:v>51</c:v>
                </c:pt>
                <c:pt idx="32">
                  <c:v>62</c:v>
                </c:pt>
                <c:pt idx="33">
                  <c:v>63</c:v>
                </c:pt>
                <c:pt idx="34">
                  <c:v>64</c:v>
                </c:pt>
                <c:pt idx="35">
                  <c:v>65</c:v>
                </c:pt>
                <c:pt idx="36">
                  <c:v>66</c:v>
                </c:pt>
                <c:pt idx="37">
                  <c:v>68</c:v>
                </c:pt>
                <c:pt idx="38">
                  <c:v>72</c:v>
                </c:pt>
                <c:pt idx="39">
                  <c:v>73</c:v>
                </c:pt>
                <c:pt idx="40">
                  <c:v>74</c:v>
                </c:pt>
                <c:pt idx="41">
                  <c:v>75</c:v>
                </c:pt>
                <c:pt idx="42">
                  <c:v>77</c:v>
                </c:pt>
                <c:pt idx="43">
                  <c:v>78</c:v>
                </c:pt>
                <c:pt idx="44">
                  <c:v>80</c:v>
                </c:pt>
                <c:pt idx="45">
                  <c:v>88</c:v>
                </c:pt>
                <c:pt idx="46">
                  <c:v>89</c:v>
                </c:pt>
                <c:pt idx="47">
                  <c:v>90</c:v>
                </c:pt>
                <c:pt idx="48">
                  <c:v>92</c:v>
                </c:pt>
                <c:pt idx="49">
                  <c:v>95</c:v>
                </c:pt>
                <c:pt idx="50">
                  <c:v>109</c:v>
                </c:pt>
                <c:pt idx="51">
                  <c:v>110</c:v>
                </c:pt>
                <c:pt idx="52">
                  <c:v>111</c:v>
                </c:pt>
                <c:pt idx="53">
                  <c:v>113</c:v>
                </c:pt>
                <c:pt idx="54">
                  <c:v>121</c:v>
                </c:pt>
                <c:pt idx="55">
                  <c:v>122</c:v>
                </c:pt>
                <c:pt idx="56">
                  <c:v>124</c:v>
                </c:pt>
                <c:pt idx="57">
                  <c:v>125</c:v>
                </c:pt>
                <c:pt idx="58">
                  <c:v>127</c:v>
                </c:pt>
                <c:pt idx="59">
                  <c:v>128</c:v>
                </c:pt>
                <c:pt idx="60">
                  <c:v>130</c:v>
                </c:pt>
                <c:pt idx="61">
                  <c:v>154</c:v>
                </c:pt>
                <c:pt idx="62">
                  <c:v>156</c:v>
                </c:pt>
                <c:pt idx="63">
                  <c:v>158</c:v>
                </c:pt>
              </c:numCache>
            </c:numRef>
          </c:xVal>
          <c:yVal>
            <c:numRef>
              <c:f>btfsum!$S$73:$S$136</c:f>
              <c:numCache>
                <c:formatCode>General</c:formatCode>
                <c:ptCount val="64"/>
                <c:pt idx="0">
                  <c:v>5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13</c:v>
                </c:pt>
                <c:pt idx="7">
                  <c:v>14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16</c:v>
                </c:pt>
                <c:pt idx="12">
                  <c:v>16</c:v>
                </c:pt>
                <c:pt idx="13">
                  <c:v>17</c:v>
                </c:pt>
                <c:pt idx="14">
                  <c:v>17</c:v>
                </c:pt>
                <c:pt idx="15">
                  <c:v>19</c:v>
                </c:pt>
                <c:pt idx="16">
                  <c:v>24</c:v>
                </c:pt>
                <c:pt idx="17">
                  <c:v>24</c:v>
                </c:pt>
                <c:pt idx="18">
                  <c:v>24</c:v>
                </c:pt>
                <c:pt idx="19">
                  <c:v>24</c:v>
                </c:pt>
                <c:pt idx="20">
                  <c:v>24</c:v>
                </c:pt>
                <c:pt idx="21">
                  <c:v>25</c:v>
                </c:pt>
                <c:pt idx="22">
                  <c:v>25</c:v>
                </c:pt>
                <c:pt idx="23">
                  <c:v>25</c:v>
                </c:pt>
                <c:pt idx="24">
                  <c:v>25</c:v>
                </c:pt>
                <c:pt idx="25">
                  <c:v>26</c:v>
                </c:pt>
                <c:pt idx="26">
                  <c:v>30</c:v>
                </c:pt>
                <c:pt idx="27">
                  <c:v>31</c:v>
                </c:pt>
                <c:pt idx="28">
                  <c:v>31</c:v>
                </c:pt>
                <c:pt idx="29">
                  <c:v>32</c:v>
                </c:pt>
                <c:pt idx="30">
                  <c:v>32</c:v>
                </c:pt>
                <c:pt idx="31">
                  <c:v>32</c:v>
                </c:pt>
                <c:pt idx="32">
                  <c:v>32</c:v>
                </c:pt>
                <c:pt idx="33">
                  <c:v>32</c:v>
                </c:pt>
                <c:pt idx="34">
                  <c:v>32</c:v>
                </c:pt>
                <c:pt idx="35">
                  <c:v>32</c:v>
                </c:pt>
                <c:pt idx="36">
                  <c:v>32</c:v>
                </c:pt>
                <c:pt idx="37">
                  <c:v>32</c:v>
                </c:pt>
                <c:pt idx="38">
                  <c:v>32</c:v>
                </c:pt>
                <c:pt idx="39">
                  <c:v>34</c:v>
                </c:pt>
                <c:pt idx="40">
                  <c:v>35</c:v>
                </c:pt>
                <c:pt idx="41">
                  <c:v>35</c:v>
                </c:pt>
                <c:pt idx="42">
                  <c:v>36</c:v>
                </c:pt>
                <c:pt idx="43">
                  <c:v>36</c:v>
                </c:pt>
                <c:pt idx="44">
                  <c:v>36</c:v>
                </c:pt>
                <c:pt idx="45">
                  <c:v>36</c:v>
                </c:pt>
                <c:pt idx="46">
                  <c:v>36</c:v>
                </c:pt>
                <c:pt idx="47">
                  <c:v>36</c:v>
                </c:pt>
                <c:pt idx="48">
                  <c:v>36</c:v>
                </c:pt>
                <c:pt idx="49">
                  <c:v>37</c:v>
                </c:pt>
                <c:pt idx="50">
                  <c:v>37</c:v>
                </c:pt>
                <c:pt idx="51">
                  <c:v>37</c:v>
                </c:pt>
                <c:pt idx="52">
                  <c:v>37</c:v>
                </c:pt>
                <c:pt idx="53">
                  <c:v>37</c:v>
                </c:pt>
                <c:pt idx="54">
                  <c:v>37</c:v>
                </c:pt>
                <c:pt idx="55">
                  <c:v>37</c:v>
                </c:pt>
                <c:pt idx="56">
                  <c:v>37</c:v>
                </c:pt>
                <c:pt idx="57">
                  <c:v>37</c:v>
                </c:pt>
                <c:pt idx="58">
                  <c:v>37</c:v>
                </c:pt>
                <c:pt idx="59">
                  <c:v>37</c:v>
                </c:pt>
                <c:pt idx="60">
                  <c:v>37</c:v>
                </c:pt>
                <c:pt idx="61">
                  <c:v>37</c:v>
                </c:pt>
                <c:pt idx="62">
                  <c:v>37</c:v>
                </c:pt>
                <c:pt idx="63">
                  <c:v>37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btfsum!$T$72</c:f>
              <c:strCache>
                <c:ptCount val="1"/>
                <c:pt idx="0">
                  <c:v>cl+proj-R(∗,|ψ(cl)|)C</c:v>
                </c:pt>
              </c:strCache>
            </c:strRef>
          </c:tx>
          <c:spPr>
            <a:ln w="19050">
              <a:solidFill>
                <a:srgbClr val="FF0000"/>
              </a:solidFill>
              <a:prstDash val="sysDash"/>
            </a:ln>
          </c:spPr>
          <c:marker>
            <c:symbol val="star"/>
            <c:size val="5"/>
            <c:spPr>
              <a:ln>
                <a:solidFill>
                  <a:srgbClr val="FF0000"/>
                </a:solidFill>
              </a:ln>
            </c:spPr>
          </c:marker>
          <c:xVal>
            <c:numRef>
              <c:f>btfsum!$O$73:$O$136</c:f>
              <c:numCache>
                <c:formatCode>General</c:formatCode>
                <c:ptCount val="64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30</c:v>
                </c:pt>
                <c:pt idx="21">
                  <c:v>31</c:v>
                </c:pt>
                <c:pt idx="22">
                  <c:v>32</c:v>
                </c:pt>
                <c:pt idx="23">
                  <c:v>33</c:v>
                </c:pt>
                <c:pt idx="24">
                  <c:v>34</c:v>
                </c:pt>
                <c:pt idx="25">
                  <c:v>37</c:v>
                </c:pt>
                <c:pt idx="26">
                  <c:v>38</c:v>
                </c:pt>
                <c:pt idx="27">
                  <c:v>41</c:v>
                </c:pt>
                <c:pt idx="28">
                  <c:v>43</c:v>
                </c:pt>
                <c:pt idx="29">
                  <c:v>45</c:v>
                </c:pt>
                <c:pt idx="30">
                  <c:v>46</c:v>
                </c:pt>
                <c:pt idx="31">
                  <c:v>51</c:v>
                </c:pt>
                <c:pt idx="32">
                  <c:v>62</c:v>
                </c:pt>
                <c:pt idx="33">
                  <c:v>63</c:v>
                </c:pt>
                <c:pt idx="34">
                  <c:v>64</c:v>
                </c:pt>
                <c:pt idx="35">
                  <c:v>65</c:v>
                </c:pt>
                <c:pt idx="36">
                  <c:v>66</c:v>
                </c:pt>
                <c:pt idx="37">
                  <c:v>68</c:v>
                </c:pt>
                <c:pt idx="38">
                  <c:v>72</c:v>
                </c:pt>
                <c:pt idx="39">
                  <c:v>73</c:v>
                </c:pt>
                <c:pt idx="40">
                  <c:v>74</c:v>
                </c:pt>
                <c:pt idx="41">
                  <c:v>75</c:v>
                </c:pt>
                <c:pt idx="42">
                  <c:v>77</c:v>
                </c:pt>
                <c:pt idx="43">
                  <c:v>78</c:v>
                </c:pt>
                <c:pt idx="44">
                  <c:v>80</c:v>
                </c:pt>
                <c:pt idx="45">
                  <c:v>88</c:v>
                </c:pt>
                <c:pt idx="46">
                  <c:v>89</c:v>
                </c:pt>
                <c:pt idx="47">
                  <c:v>90</c:v>
                </c:pt>
                <c:pt idx="48">
                  <c:v>92</c:v>
                </c:pt>
                <c:pt idx="49">
                  <c:v>95</c:v>
                </c:pt>
                <c:pt idx="50">
                  <c:v>109</c:v>
                </c:pt>
                <c:pt idx="51">
                  <c:v>110</c:v>
                </c:pt>
                <c:pt idx="52">
                  <c:v>111</c:v>
                </c:pt>
                <c:pt idx="53">
                  <c:v>113</c:v>
                </c:pt>
                <c:pt idx="54">
                  <c:v>121</c:v>
                </c:pt>
                <c:pt idx="55">
                  <c:v>122</c:v>
                </c:pt>
                <c:pt idx="56">
                  <c:v>124</c:v>
                </c:pt>
                <c:pt idx="57">
                  <c:v>125</c:v>
                </c:pt>
                <c:pt idx="58">
                  <c:v>127</c:v>
                </c:pt>
                <c:pt idx="59">
                  <c:v>128</c:v>
                </c:pt>
                <c:pt idx="60">
                  <c:v>130</c:v>
                </c:pt>
                <c:pt idx="61">
                  <c:v>154</c:v>
                </c:pt>
                <c:pt idx="62">
                  <c:v>156</c:v>
                </c:pt>
                <c:pt idx="63">
                  <c:v>158</c:v>
                </c:pt>
              </c:numCache>
            </c:numRef>
          </c:xVal>
          <c:yVal>
            <c:numRef>
              <c:f>btfsum!$T$73:$T$136</c:f>
              <c:numCache>
                <c:formatCode>General</c:formatCode>
                <c:ptCount val="64"/>
                <c:pt idx="0">
                  <c:v>5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14</c:v>
                </c:pt>
                <c:pt idx="7">
                  <c:v>22</c:v>
                </c:pt>
                <c:pt idx="8">
                  <c:v>27</c:v>
                </c:pt>
                <c:pt idx="9">
                  <c:v>29</c:v>
                </c:pt>
                <c:pt idx="10">
                  <c:v>31</c:v>
                </c:pt>
                <c:pt idx="11">
                  <c:v>33</c:v>
                </c:pt>
                <c:pt idx="12">
                  <c:v>33</c:v>
                </c:pt>
                <c:pt idx="13">
                  <c:v>35</c:v>
                </c:pt>
                <c:pt idx="14">
                  <c:v>37</c:v>
                </c:pt>
                <c:pt idx="15">
                  <c:v>39</c:v>
                </c:pt>
                <c:pt idx="16">
                  <c:v>45</c:v>
                </c:pt>
                <c:pt idx="17">
                  <c:v>45</c:v>
                </c:pt>
                <c:pt idx="18">
                  <c:v>47</c:v>
                </c:pt>
                <c:pt idx="19">
                  <c:v>47</c:v>
                </c:pt>
                <c:pt idx="20">
                  <c:v>47</c:v>
                </c:pt>
                <c:pt idx="21">
                  <c:v>49</c:v>
                </c:pt>
                <c:pt idx="22">
                  <c:v>49</c:v>
                </c:pt>
                <c:pt idx="23">
                  <c:v>49</c:v>
                </c:pt>
                <c:pt idx="24">
                  <c:v>50</c:v>
                </c:pt>
                <c:pt idx="25">
                  <c:v>53</c:v>
                </c:pt>
                <c:pt idx="26">
                  <c:v>57</c:v>
                </c:pt>
                <c:pt idx="27">
                  <c:v>58</c:v>
                </c:pt>
                <c:pt idx="28">
                  <c:v>59</c:v>
                </c:pt>
                <c:pt idx="29">
                  <c:v>61</c:v>
                </c:pt>
                <c:pt idx="30">
                  <c:v>62</c:v>
                </c:pt>
                <c:pt idx="31">
                  <c:v>62</c:v>
                </c:pt>
                <c:pt idx="32">
                  <c:v>63</c:v>
                </c:pt>
                <c:pt idx="33">
                  <c:v>64</c:v>
                </c:pt>
                <c:pt idx="34">
                  <c:v>64</c:v>
                </c:pt>
                <c:pt idx="35">
                  <c:v>65</c:v>
                </c:pt>
                <c:pt idx="36">
                  <c:v>65</c:v>
                </c:pt>
                <c:pt idx="37">
                  <c:v>66</c:v>
                </c:pt>
                <c:pt idx="38">
                  <c:v>68</c:v>
                </c:pt>
                <c:pt idx="39">
                  <c:v>70</c:v>
                </c:pt>
                <c:pt idx="40">
                  <c:v>71</c:v>
                </c:pt>
                <c:pt idx="41">
                  <c:v>72</c:v>
                </c:pt>
                <c:pt idx="42">
                  <c:v>73</c:v>
                </c:pt>
                <c:pt idx="43">
                  <c:v>73</c:v>
                </c:pt>
                <c:pt idx="44">
                  <c:v>73</c:v>
                </c:pt>
                <c:pt idx="45">
                  <c:v>73</c:v>
                </c:pt>
                <c:pt idx="46">
                  <c:v>73</c:v>
                </c:pt>
                <c:pt idx="47">
                  <c:v>74</c:v>
                </c:pt>
                <c:pt idx="48">
                  <c:v>74</c:v>
                </c:pt>
                <c:pt idx="49">
                  <c:v>75</c:v>
                </c:pt>
                <c:pt idx="50">
                  <c:v>75</c:v>
                </c:pt>
                <c:pt idx="51">
                  <c:v>75</c:v>
                </c:pt>
                <c:pt idx="52">
                  <c:v>75</c:v>
                </c:pt>
                <c:pt idx="53">
                  <c:v>75</c:v>
                </c:pt>
                <c:pt idx="54">
                  <c:v>75</c:v>
                </c:pt>
                <c:pt idx="55">
                  <c:v>75</c:v>
                </c:pt>
                <c:pt idx="56">
                  <c:v>75</c:v>
                </c:pt>
                <c:pt idx="57">
                  <c:v>75</c:v>
                </c:pt>
                <c:pt idx="58">
                  <c:v>75</c:v>
                </c:pt>
                <c:pt idx="59">
                  <c:v>75</c:v>
                </c:pt>
                <c:pt idx="60">
                  <c:v>75</c:v>
                </c:pt>
                <c:pt idx="61">
                  <c:v>75</c:v>
                </c:pt>
                <c:pt idx="62">
                  <c:v>75</c:v>
                </c:pt>
                <c:pt idx="63">
                  <c:v>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985856"/>
        <c:axId val="99000704"/>
      </c:scatterChart>
      <c:valAx>
        <c:axId val="989858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Treewidth</a:t>
                </a:r>
              </a:p>
            </c:rich>
          </c:tx>
          <c:layout>
            <c:manualLayout>
              <c:xMode val="edge"/>
              <c:yMode val="edge"/>
              <c:x val="0.48864555225390899"/>
              <c:y val="0.93511870388229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9000704"/>
        <c:crosses val="autoZero"/>
        <c:crossBetween val="midCat"/>
      </c:valAx>
      <c:valAx>
        <c:axId val="990007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898585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0.35849</cdr:x>
      <cdr:y>0.125</cdr:y>
    </cdr:from>
    <cdr:to>
      <cdr:x>1</cdr:x>
      <cdr:y>0.19712</cdr:y>
    </cdr:to>
    <cdr:sp macro="" textlink="">
      <cdr:nvSpPr>
        <cdr:cNvPr id="9" name="Rectangle 8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24000" y="533400"/>
          <a:ext cx="2590800" cy="3077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  <cdr:txBody>
        <a:bodyPr xmlns:a="http://schemas.openxmlformats.org/drawingml/2006/main" wrap="square" lIns="91427" tIns="45714" rIns="91427" bIns="45714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lvl="1" algn="r"/>
          <a:r>
            <a:rPr lang="en-US" sz="1400" dirty="0" err="1" smtClean="0">
              <a:solidFill>
                <a:srgbClr val="000000"/>
              </a:solidFill>
              <a:latin typeface="Calibri"/>
              <a:cs typeface="Times New Roman"/>
            </a:rPr>
            <a:t>cl+proj</a:t>
          </a:r>
          <a:r>
            <a:rPr lang="en-US" sz="1400" dirty="0" smtClean="0">
              <a:solidFill>
                <a:srgbClr val="000000"/>
              </a:solidFill>
              <a:latin typeface="Calibri"/>
              <a:cs typeface="Times New Roman"/>
            </a:rPr>
            <a:t>-R</a:t>
          </a:r>
          <a:r>
            <a:rPr lang="en-US" sz="1400" dirty="0" smtClean="0">
              <a:latin typeface="Calibri"/>
              <a:cs typeface="Times New Roman"/>
            </a:rPr>
            <a:t>(∗,|</a:t>
          </a:r>
          <a:r>
            <a:rPr lang="el-GR" sz="1400" i="1" dirty="0" smtClean="0">
              <a:latin typeface="Cambria Math" pitchFamily="18" charset="0"/>
              <a:ea typeface="Cambria Math" pitchFamily="18" charset="0"/>
              <a:cs typeface="Times New Roman"/>
            </a:rPr>
            <a:t>ψ</a:t>
          </a:r>
          <a:r>
            <a:rPr lang="el-GR" sz="1400" dirty="0" smtClean="0">
              <a:latin typeface="Calibri"/>
              <a:ea typeface="Cambria Math" pitchFamily="18" charset="0"/>
              <a:cs typeface="Times New Roman"/>
            </a:rPr>
            <a:t>(</a:t>
          </a:r>
          <a:r>
            <a:rPr lang="en-US" sz="1400" i="1" dirty="0" err="1" smtClean="0">
              <a:latin typeface="Calibri"/>
              <a:ea typeface="Cambria Math" pitchFamily="18" charset="0"/>
              <a:cs typeface="Times New Roman"/>
            </a:rPr>
            <a:t>cl</a:t>
          </a:r>
          <a:r>
            <a:rPr lang="en-US" sz="1400" i="1" baseline="-25000" dirty="0" err="1" smtClean="0">
              <a:latin typeface="Calibri"/>
              <a:ea typeface="Cambria Math" pitchFamily="18" charset="0"/>
              <a:cs typeface="Times New Roman"/>
            </a:rPr>
            <a:t>i</a:t>
          </a:r>
          <a:r>
            <a:rPr lang="en-US" sz="1400" dirty="0" smtClean="0">
              <a:latin typeface="Calibri"/>
              <a:ea typeface="Cambria Math" pitchFamily="18" charset="0"/>
              <a:cs typeface="Times New Roman"/>
            </a:rPr>
            <a:t>)</a:t>
          </a:r>
          <a:r>
            <a:rPr lang="en-US" sz="1400" dirty="0" smtClean="0">
              <a:latin typeface="Calibri"/>
              <a:cs typeface="Times New Roman"/>
            </a:rPr>
            <a:t>|)C</a:t>
          </a:r>
          <a:endParaRPr lang="en-US" sz="1400" dirty="0">
            <a:solidFill>
              <a:srgbClr val="000000"/>
            </a:solidFill>
            <a:latin typeface="Calibri"/>
            <a:cs typeface="Times New Roman"/>
          </a:endParaRPr>
        </a:p>
      </cdr:txBody>
    </cdr:sp>
  </cdr:relSizeAnchor>
  <cdr:relSizeAnchor xmlns:cdr="http://schemas.openxmlformats.org/drawingml/2006/chartDrawing">
    <cdr:from>
      <cdr:x>0.66038</cdr:x>
      <cdr:y>0.76786</cdr:y>
    </cdr:from>
    <cdr:to>
      <cdr:x>1</cdr:x>
      <cdr:y>0.83998</cdr:y>
    </cdr:to>
    <cdr:sp macro="" textlink="">
      <cdr:nvSpPr>
        <cdr:cNvPr id="10" name="Rectangle 9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43200" y="3276600"/>
          <a:ext cx="1371600" cy="3077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  <cdr:txBody>
        <a:bodyPr xmlns:a="http://schemas.openxmlformats.org/drawingml/2006/main" wrap="square" lIns="91427" tIns="45714" rIns="91427" bIns="45714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lvl="1"/>
          <a:r>
            <a:rPr lang="en-US" sz="1400" dirty="0">
              <a:solidFill>
                <a:srgbClr val="000000"/>
              </a:solidFill>
              <a:latin typeface="Calibri"/>
              <a:cs typeface="Times New Roman"/>
            </a:rPr>
            <a:t>GAC</a:t>
          </a:r>
        </a:p>
      </cdr:txBody>
    </cdr:sp>
  </cdr:relSizeAnchor>
  <cdr:relSizeAnchor xmlns:cdr="http://schemas.openxmlformats.org/drawingml/2006/chartDrawing">
    <cdr:from>
      <cdr:x>0.43396</cdr:x>
      <cdr:y>0.39286</cdr:y>
    </cdr:from>
    <cdr:to>
      <cdr:x>1</cdr:x>
      <cdr:y>0.46498</cdr:y>
    </cdr:to>
    <cdr:sp macro="" textlink="">
      <cdr:nvSpPr>
        <cdr:cNvPr id="11" name="Rectangle 1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81200" y="1676400"/>
          <a:ext cx="2286000" cy="3077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  <cdr:txBody>
        <a:bodyPr xmlns:a="http://schemas.openxmlformats.org/drawingml/2006/main" wrap="square" lIns="91427" tIns="45714" rIns="91427" bIns="45714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lvl="1" algn="r"/>
          <a:r>
            <a:rPr lang="en-US" sz="1400" dirty="0">
              <a:solidFill>
                <a:srgbClr val="000000"/>
              </a:solidFill>
              <a:latin typeface="Calibri"/>
              <a:cs typeface="Times New Roman"/>
            </a:rPr>
            <a:t>cl-</a:t>
          </a:r>
          <a:r>
            <a:rPr lang="en-US" sz="1400" dirty="0" err="1">
              <a:solidFill>
                <a:srgbClr val="000000"/>
              </a:solidFill>
              <a:latin typeface="Calibri"/>
              <a:cs typeface="Times New Roman"/>
            </a:rPr>
            <a:t>proj</a:t>
          </a:r>
          <a:r>
            <a:rPr lang="en-US" sz="1400" dirty="0" smtClean="0">
              <a:solidFill>
                <a:srgbClr val="000000"/>
              </a:solidFill>
              <a:latin typeface="Calibri"/>
              <a:cs typeface="Times New Roman"/>
            </a:rPr>
            <a:t>-</a:t>
          </a:r>
          <a:r>
            <a:rPr lang="en-US" sz="1400" dirty="0" err="1" smtClean="0">
              <a:solidFill>
                <a:srgbClr val="000000"/>
              </a:solidFill>
              <a:latin typeface="Calibri"/>
              <a:cs typeface="Times New Roman"/>
            </a:rPr>
            <a:t>wR</a:t>
          </a:r>
          <a:r>
            <a:rPr lang="en-US" sz="1400" dirty="0">
              <a:latin typeface="Calibri"/>
              <a:cs typeface="Arial" pitchFamily="34" charset="0"/>
            </a:rPr>
            <a:t>(</a:t>
          </a:r>
          <a:r>
            <a:rPr lang="en-US" sz="1400" dirty="0">
              <a:latin typeface="Calibri"/>
            </a:rPr>
            <a:t>∗</a:t>
          </a:r>
          <a:r>
            <a:rPr lang="en-US" sz="1400" dirty="0" smtClean="0">
              <a:latin typeface="Calibri"/>
              <a:cs typeface="Arial" pitchFamily="34" charset="0"/>
            </a:rPr>
            <a:t>,</a:t>
          </a:r>
          <a:r>
            <a:rPr lang="en-US" sz="1400" dirty="0">
              <a:latin typeface="Calibri"/>
              <a:cs typeface="Arial" pitchFamily="34" charset="0"/>
            </a:rPr>
            <a:t>3</a:t>
          </a:r>
          <a:r>
            <a:rPr lang="en-US" sz="1400" dirty="0" smtClean="0">
              <a:latin typeface="Calibri"/>
              <a:cs typeface="Arial" pitchFamily="34" charset="0"/>
            </a:rPr>
            <a:t>)C</a:t>
          </a:r>
          <a:endParaRPr lang="en-US" sz="1400" dirty="0">
            <a:solidFill>
              <a:srgbClr val="000000"/>
            </a:solidFill>
            <a:latin typeface="Calibri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0.43396</cdr:x>
      <cdr:y>0.625</cdr:y>
    </cdr:from>
    <cdr:to>
      <cdr:x>1</cdr:x>
      <cdr:y>0.69712</cdr:y>
    </cdr:to>
    <cdr:sp macro="" textlink="">
      <cdr:nvSpPr>
        <cdr:cNvPr id="12" name="Rectangle 1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81200" y="2667000"/>
          <a:ext cx="2286000" cy="3077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  <cdr:txBody>
        <a:bodyPr xmlns:a="http://schemas.openxmlformats.org/drawingml/2006/main" wrap="square" lIns="91427" tIns="45714" rIns="91427" bIns="45714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lvl="1" algn="r"/>
          <a:r>
            <a:rPr lang="en-US" sz="1400" dirty="0">
              <a:solidFill>
                <a:srgbClr val="000000"/>
              </a:solidFill>
              <a:latin typeface="Calibri"/>
              <a:cs typeface="Times New Roman"/>
            </a:rPr>
            <a:t>cl-</a:t>
          </a:r>
          <a:r>
            <a:rPr lang="en-US" sz="1400" dirty="0" err="1">
              <a:solidFill>
                <a:srgbClr val="000000"/>
              </a:solidFill>
              <a:latin typeface="Calibri"/>
              <a:cs typeface="Times New Roman"/>
            </a:rPr>
            <a:t>proj</a:t>
          </a:r>
          <a:r>
            <a:rPr lang="en-US" sz="1400" dirty="0">
              <a:solidFill>
                <a:srgbClr val="000000"/>
              </a:solidFill>
              <a:latin typeface="Calibri"/>
              <a:cs typeface="Times New Roman"/>
            </a:rPr>
            <a:t>-</a:t>
          </a:r>
          <a:r>
            <a:rPr lang="en-US" sz="1400" dirty="0" err="1">
              <a:solidFill>
                <a:srgbClr val="000000"/>
              </a:solidFill>
              <a:latin typeface="Calibri"/>
              <a:cs typeface="Times New Roman"/>
            </a:rPr>
            <a:t>wR</a:t>
          </a:r>
          <a:r>
            <a:rPr lang="en-US" sz="1400" dirty="0">
              <a:latin typeface="Calibri"/>
              <a:cs typeface="Arial" pitchFamily="34" charset="0"/>
            </a:rPr>
            <a:t>(</a:t>
          </a:r>
          <a:r>
            <a:rPr lang="en-US" sz="1400" dirty="0">
              <a:latin typeface="Calibri"/>
            </a:rPr>
            <a:t>∗</a:t>
          </a:r>
          <a:r>
            <a:rPr lang="en-US" sz="1400" dirty="0" smtClean="0">
              <a:latin typeface="Calibri"/>
              <a:cs typeface="Arial" pitchFamily="34" charset="0"/>
            </a:rPr>
            <a:t>,2)C</a:t>
          </a:r>
          <a:endParaRPr lang="en-US" sz="1400" dirty="0">
            <a:solidFill>
              <a:srgbClr val="000000"/>
            </a:solidFill>
            <a:latin typeface="Calibri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0.35849</cdr:x>
      <cdr:y>0.25</cdr:y>
    </cdr:from>
    <cdr:to>
      <cdr:x>1</cdr:x>
      <cdr:y>0.32212</cdr:y>
    </cdr:to>
    <cdr:sp macro="" textlink="">
      <cdr:nvSpPr>
        <cdr:cNvPr id="13" name="Rectangle 12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00200" y="1066800"/>
          <a:ext cx="2590800" cy="3077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  <cdr:txBody>
        <a:bodyPr xmlns:a="http://schemas.openxmlformats.org/drawingml/2006/main" wrap="square" lIns="91427" tIns="45714" rIns="91427" bIns="45714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lvl="1" algn="r"/>
          <a:r>
            <a:rPr lang="en-US" sz="1400" dirty="0" smtClean="0">
              <a:solidFill>
                <a:srgbClr val="000000"/>
              </a:solidFill>
              <a:latin typeface="Calibri"/>
              <a:cs typeface="Times New Roman"/>
            </a:rPr>
            <a:t>cl-R</a:t>
          </a:r>
          <a:r>
            <a:rPr lang="en-US" sz="1400" dirty="0" smtClean="0">
              <a:latin typeface="Calibri"/>
              <a:cs typeface="Times New Roman"/>
            </a:rPr>
            <a:t>(</a:t>
          </a:r>
          <a:r>
            <a:rPr lang="en-US" sz="1400" dirty="0">
              <a:latin typeface="Calibri"/>
              <a:cs typeface="Times New Roman"/>
            </a:rPr>
            <a:t>∗,|</a:t>
          </a:r>
          <a:r>
            <a:rPr lang="el-GR" sz="1400" i="1" dirty="0">
              <a:latin typeface="Cambria Math" pitchFamily="18" charset="0"/>
              <a:ea typeface="Cambria Math" pitchFamily="18" charset="0"/>
              <a:cs typeface="Times New Roman"/>
            </a:rPr>
            <a:t>ψ</a:t>
          </a:r>
          <a:r>
            <a:rPr lang="el-GR" sz="1400" dirty="0">
              <a:latin typeface="Calibri"/>
              <a:ea typeface="Cambria Math" pitchFamily="18" charset="0"/>
              <a:cs typeface="Times New Roman"/>
            </a:rPr>
            <a:t>(</a:t>
          </a:r>
          <a:r>
            <a:rPr lang="en-US" sz="1400" i="1" dirty="0">
              <a:latin typeface="Calibri"/>
              <a:ea typeface="Cambria Math" pitchFamily="18" charset="0"/>
              <a:cs typeface="Times New Roman"/>
            </a:rPr>
            <a:t>cl</a:t>
          </a:r>
          <a:r>
            <a:rPr lang="en-US" sz="1400" i="1" baseline="-25000" dirty="0">
              <a:latin typeface="Calibri"/>
              <a:ea typeface="Cambria Math" pitchFamily="18" charset="0"/>
              <a:cs typeface="Times New Roman"/>
            </a:rPr>
            <a:t>i</a:t>
          </a:r>
          <a:r>
            <a:rPr lang="en-US" sz="1400" dirty="0">
              <a:latin typeface="Calibri"/>
              <a:ea typeface="Cambria Math" pitchFamily="18" charset="0"/>
              <a:cs typeface="Times New Roman"/>
            </a:rPr>
            <a:t>)</a:t>
          </a:r>
          <a:r>
            <a:rPr lang="en-US" sz="1400" dirty="0">
              <a:latin typeface="Calibri"/>
              <a:cs typeface="Times New Roman"/>
            </a:rPr>
            <a:t>|)</a:t>
          </a:r>
          <a:r>
            <a:rPr lang="en-US" sz="1400" dirty="0" smtClean="0">
              <a:latin typeface="Calibri"/>
              <a:cs typeface="Times New Roman"/>
            </a:rPr>
            <a:t>C</a:t>
          </a:r>
          <a:endParaRPr lang="en-US" sz="1400" dirty="0">
            <a:solidFill>
              <a:srgbClr val="000000"/>
            </a:solidFill>
            <a:latin typeface="Calibri"/>
            <a:cs typeface="Times New Roman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0.39587</cdr:x>
      <cdr:y>0.10083</cdr:y>
    </cdr:from>
    <cdr:to>
      <cdr:x>1</cdr:x>
      <cdr:y>0.54011</cdr:y>
    </cdr:to>
    <cdr:grpSp>
      <cdr:nvGrpSpPr>
        <cdr:cNvPr id="16" name="Group 15"/>
        <cdr:cNvGrpSpPr/>
      </cdr:nvGrpSpPr>
      <cdr:grpSpPr>
        <a:xfrm xmlns:a="http://schemas.openxmlformats.org/drawingml/2006/main">
          <a:off x="1697672" y="437945"/>
          <a:ext cx="2590787" cy="1907969"/>
          <a:chOff x="1697659" y="437949"/>
          <a:chExt cx="2590800" cy="1907964"/>
        </a:xfrm>
      </cdr:grpSpPr>
      <cdr:sp macro="" textlink="">
        <cdr:nvSpPr>
          <cdr:cNvPr id="2" name="Rectangle 1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1697659" y="437949"/>
            <a:ext cx="2590800" cy="30776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cdr:spPr>
        <cdr:txBody>
          <a:bodyPr xmlns:a="http://schemas.openxmlformats.org/drawingml/2006/main" wrap="square" lIns="91427" tIns="45714" rIns="91427" bIns="45714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pPr lvl="1" algn="r"/>
            <a:r>
              <a:rPr lang="en-US" sz="1400" dirty="0" err="1" smtClean="0">
                <a:solidFill>
                  <a:srgbClr val="000000"/>
                </a:solidFill>
                <a:latin typeface="+mn-lt"/>
                <a:cs typeface="Times New Roman"/>
              </a:rPr>
              <a:t>cl+proj</a:t>
            </a:r>
            <a:r>
              <a:rPr lang="en-US" sz="1400" dirty="0" smtClean="0">
                <a:solidFill>
                  <a:srgbClr val="000000"/>
                </a:solidFill>
                <a:latin typeface="+mn-lt"/>
                <a:cs typeface="Times New Roman"/>
              </a:rPr>
              <a:t>-R</a:t>
            </a:r>
            <a:r>
              <a:rPr lang="en-US" sz="1400" dirty="0" smtClean="0">
                <a:latin typeface="+mn-lt"/>
                <a:cs typeface="Times New Roman"/>
              </a:rPr>
              <a:t>(∗,|</a:t>
            </a:r>
            <a:r>
              <a:rPr lang="el-GR" sz="1400" i="1" dirty="0" smtClean="0">
                <a:latin typeface="Cambria Math" pitchFamily="18" charset="0"/>
                <a:ea typeface="Cambria Math" pitchFamily="18" charset="0"/>
                <a:cs typeface="Times New Roman"/>
              </a:rPr>
              <a:t>ψ</a:t>
            </a:r>
            <a:r>
              <a:rPr lang="el-GR" sz="1400" dirty="0" smtClean="0">
                <a:latin typeface="+mn-lt"/>
                <a:ea typeface="Cambria Math" pitchFamily="18" charset="0"/>
                <a:cs typeface="Times New Roman"/>
              </a:rPr>
              <a:t>(</a:t>
            </a:r>
            <a:r>
              <a:rPr lang="en-US" sz="1400" i="1" dirty="0" err="1" smtClean="0">
                <a:latin typeface="+mn-lt"/>
                <a:ea typeface="Cambria Math" pitchFamily="18" charset="0"/>
                <a:cs typeface="Times New Roman"/>
              </a:rPr>
              <a:t>cl</a:t>
            </a:r>
            <a:r>
              <a:rPr lang="en-US" sz="1400" i="1" baseline="-25000" dirty="0" err="1" smtClean="0">
                <a:latin typeface="+mn-lt"/>
                <a:ea typeface="Cambria Math" pitchFamily="18" charset="0"/>
                <a:cs typeface="Times New Roman"/>
              </a:rPr>
              <a:t>i</a:t>
            </a:r>
            <a:r>
              <a:rPr lang="en-US" sz="1400" dirty="0" smtClean="0">
                <a:latin typeface="+mn-lt"/>
                <a:ea typeface="Cambria Math" pitchFamily="18" charset="0"/>
                <a:cs typeface="Times New Roman"/>
              </a:rPr>
              <a:t>)</a:t>
            </a:r>
            <a:r>
              <a:rPr lang="en-US" sz="1400" dirty="0" smtClean="0">
                <a:latin typeface="+mn-lt"/>
                <a:cs typeface="Times New Roman"/>
              </a:rPr>
              <a:t>|)C</a:t>
            </a:r>
            <a:endParaRPr lang="en-US" sz="1400" dirty="0">
              <a:solidFill>
                <a:srgbClr val="000000"/>
              </a:solidFill>
              <a:latin typeface="+mn-lt"/>
              <a:cs typeface="Times New Roman"/>
            </a:endParaRPr>
          </a:p>
        </cdr:txBody>
      </cdr:sp>
      <cdr:sp macro="" textlink="">
        <cdr:nvSpPr>
          <cdr:cNvPr id="12" name="Rectangle 11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2916859" y="1733349"/>
            <a:ext cx="1371600" cy="30776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cdr:spPr>
        <cdr:txBody>
          <a:bodyPr xmlns:a="http://schemas.openxmlformats.org/drawingml/2006/main" wrap="square" lIns="91427" tIns="45714" rIns="91427" bIns="45714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pPr lvl="1"/>
            <a:r>
              <a:rPr lang="en-US" sz="1400" dirty="0">
                <a:solidFill>
                  <a:srgbClr val="000000"/>
                </a:solidFill>
                <a:latin typeface="+mn-lt"/>
                <a:cs typeface="Times New Roman"/>
              </a:rPr>
              <a:t>GAC</a:t>
            </a:r>
          </a:p>
        </cdr:txBody>
      </cdr:sp>
      <cdr:sp macro="" textlink="">
        <cdr:nvSpPr>
          <cdr:cNvPr id="13" name="Rectangle 12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2002459" y="971349"/>
            <a:ext cx="2286000" cy="30776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cdr:spPr>
        <cdr:txBody>
          <a:bodyPr xmlns:a="http://schemas.openxmlformats.org/drawingml/2006/main" wrap="square" lIns="91427" tIns="45714" rIns="91427" bIns="45714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pPr lvl="1" algn="r"/>
            <a:r>
              <a:rPr lang="en-US" sz="1400" dirty="0">
                <a:solidFill>
                  <a:srgbClr val="000000"/>
                </a:solidFill>
                <a:latin typeface="+mn-lt"/>
                <a:cs typeface="Times New Roman"/>
              </a:rPr>
              <a:t>cl-</a:t>
            </a:r>
            <a:r>
              <a:rPr lang="en-US" sz="1400" dirty="0" err="1">
                <a:solidFill>
                  <a:srgbClr val="000000"/>
                </a:solidFill>
                <a:latin typeface="+mn-lt"/>
                <a:cs typeface="Times New Roman"/>
              </a:rPr>
              <a:t>proj</a:t>
            </a:r>
            <a:r>
              <a:rPr lang="en-US" sz="1400" dirty="0" smtClean="0">
                <a:solidFill>
                  <a:srgbClr val="000000"/>
                </a:solidFill>
                <a:latin typeface="+mn-lt"/>
                <a:cs typeface="Times New Roman"/>
              </a:rPr>
              <a:t>-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  <a:cs typeface="Times New Roman"/>
              </a:rPr>
              <a:t>wR</a:t>
            </a:r>
            <a:r>
              <a:rPr lang="en-US" sz="1400" dirty="0">
                <a:latin typeface="+mn-lt"/>
                <a:cs typeface="Arial" pitchFamily="34" charset="0"/>
              </a:rPr>
              <a:t>(</a:t>
            </a:r>
            <a:r>
              <a:rPr lang="en-US" sz="1400" dirty="0">
                <a:latin typeface="+mn-lt"/>
              </a:rPr>
              <a:t>∗</a:t>
            </a:r>
            <a:r>
              <a:rPr lang="en-US" sz="1400" dirty="0" smtClean="0">
                <a:latin typeface="+mn-lt"/>
                <a:cs typeface="Arial" pitchFamily="34" charset="0"/>
              </a:rPr>
              <a:t>,</a:t>
            </a:r>
            <a:r>
              <a:rPr lang="en-US" sz="1400" dirty="0">
                <a:latin typeface="+mn-lt"/>
                <a:cs typeface="Arial" pitchFamily="34" charset="0"/>
              </a:rPr>
              <a:t>3</a:t>
            </a:r>
            <a:r>
              <a:rPr lang="en-US" sz="1400" dirty="0" smtClean="0">
                <a:latin typeface="+mn-lt"/>
                <a:cs typeface="Arial" pitchFamily="34" charset="0"/>
              </a:rPr>
              <a:t>)C</a:t>
            </a:r>
            <a:endParaRPr lang="en-US" sz="1400" dirty="0">
              <a:solidFill>
                <a:srgbClr val="000000"/>
              </a:solidFill>
              <a:latin typeface="+mn-lt"/>
              <a:cs typeface="Arial" pitchFamily="34" charset="0"/>
            </a:endParaRPr>
          </a:p>
        </cdr:txBody>
      </cdr:sp>
      <cdr:sp macro="" textlink="">
        <cdr:nvSpPr>
          <cdr:cNvPr id="14" name="Rectangle 1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2002459" y="1409452"/>
            <a:ext cx="2286000" cy="30776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cdr:spPr>
        <cdr:txBody>
          <a:bodyPr xmlns:a="http://schemas.openxmlformats.org/drawingml/2006/main" wrap="square" lIns="91427" tIns="45714" rIns="91427" bIns="45714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pPr lvl="1" algn="r"/>
            <a:r>
              <a:rPr lang="en-US" sz="1400" dirty="0">
                <a:solidFill>
                  <a:srgbClr val="000000"/>
                </a:solidFill>
                <a:latin typeface="+mn-lt"/>
                <a:cs typeface="Times New Roman"/>
              </a:rPr>
              <a:t>cl-</a:t>
            </a:r>
            <a:r>
              <a:rPr lang="en-US" sz="1400" dirty="0" err="1">
                <a:solidFill>
                  <a:srgbClr val="000000"/>
                </a:solidFill>
                <a:latin typeface="+mn-lt"/>
                <a:cs typeface="Times New Roman"/>
              </a:rPr>
              <a:t>proj</a:t>
            </a:r>
            <a:r>
              <a:rPr lang="en-US" sz="1400" dirty="0">
                <a:solidFill>
                  <a:srgbClr val="000000"/>
                </a:solidFill>
                <a:latin typeface="+mn-lt"/>
                <a:cs typeface="Times New Roman"/>
              </a:rPr>
              <a:t>-</a:t>
            </a:r>
            <a:r>
              <a:rPr lang="en-US" sz="1400" dirty="0" err="1">
                <a:solidFill>
                  <a:srgbClr val="000000"/>
                </a:solidFill>
                <a:latin typeface="+mn-lt"/>
                <a:cs typeface="Times New Roman"/>
              </a:rPr>
              <a:t>wR</a:t>
            </a:r>
            <a:r>
              <a:rPr lang="en-US" sz="1400" dirty="0">
                <a:latin typeface="+mn-lt"/>
                <a:cs typeface="Arial" pitchFamily="34" charset="0"/>
              </a:rPr>
              <a:t>(</a:t>
            </a:r>
            <a:r>
              <a:rPr lang="en-US" sz="1400" dirty="0">
                <a:latin typeface="+mn-lt"/>
              </a:rPr>
              <a:t>∗</a:t>
            </a:r>
            <a:r>
              <a:rPr lang="en-US" sz="1400" dirty="0" smtClean="0">
                <a:latin typeface="+mn-lt"/>
                <a:cs typeface="Arial" pitchFamily="34" charset="0"/>
              </a:rPr>
              <a:t>,2)C</a:t>
            </a:r>
            <a:endParaRPr lang="en-US" sz="1400" dirty="0">
              <a:solidFill>
                <a:srgbClr val="000000"/>
              </a:solidFill>
              <a:latin typeface="+mn-lt"/>
              <a:cs typeface="Arial" pitchFamily="34" charset="0"/>
            </a:endParaRPr>
          </a:p>
        </cdr:txBody>
      </cdr:sp>
      <cdr:sp macro="" textlink="">
        <cdr:nvSpPr>
          <cdr:cNvPr id="15" name="Rectangle 14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1697659" y="2038149"/>
            <a:ext cx="2590800" cy="30776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cdr:spPr>
        <cdr:txBody>
          <a:bodyPr xmlns:a="http://schemas.openxmlformats.org/drawingml/2006/main" wrap="square" lIns="91427" tIns="45714" rIns="91427" bIns="45714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pPr lvl="1" algn="r"/>
            <a:r>
              <a:rPr lang="en-US" sz="1400" dirty="0" smtClean="0">
                <a:solidFill>
                  <a:srgbClr val="000000"/>
                </a:solidFill>
                <a:latin typeface="+mn-lt"/>
                <a:cs typeface="Times New Roman"/>
              </a:rPr>
              <a:t>cl-R</a:t>
            </a:r>
            <a:r>
              <a:rPr lang="en-US" sz="1400" dirty="0" smtClean="0">
                <a:latin typeface="+mn-lt"/>
                <a:cs typeface="Times New Roman"/>
              </a:rPr>
              <a:t>(</a:t>
            </a:r>
            <a:r>
              <a:rPr lang="en-US" sz="1400" dirty="0">
                <a:latin typeface="+mn-lt"/>
                <a:cs typeface="Times New Roman"/>
              </a:rPr>
              <a:t>∗,|</a:t>
            </a:r>
            <a:r>
              <a:rPr lang="el-GR" sz="1400" i="1" dirty="0">
                <a:latin typeface="Cambria Math" pitchFamily="18" charset="0"/>
                <a:ea typeface="Cambria Math" pitchFamily="18" charset="0"/>
                <a:cs typeface="Times New Roman"/>
              </a:rPr>
              <a:t>ψ</a:t>
            </a:r>
            <a:r>
              <a:rPr lang="el-GR" sz="1400" dirty="0">
                <a:latin typeface="+mn-lt"/>
                <a:ea typeface="Cambria Math" pitchFamily="18" charset="0"/>
                <a:cs typeface="Times New Roman"/>
              </a:rPr>
              <a:t>(</a:t>
            </a:r>
            <a:r>
              <a:rPr lang="en-US" sz="1400" i="1" dirty="0">
                <a:latin typeface="+mn-lt"/>
                <a:ea typeface="Cambria Math" pitchFamily="18" charset="0"/>
                <a:cs typeface="Times New Roman"/>
              </a:rPr>
              <a:t>cl</a:t>
            </a:r>
            <a:r>
              <a:rPr lang="en-US" sz="1400" i="1" baseline="-25000" dirty="0">
                <a:latin typeface="+mn-lt"/>
                <a:ea typeface="Cambria Math" pitchFamily="18" charset="0"/>
                <a:cs typeface="Times New Roman"/>
              </a:rPr>
              <a:t>i</a:t>
            </a:r>
            <a:r>
              <a:rPr lang="en-US" sz="1400" dirty="0">
                <a:latin typeface="+mn-lt"/>
                <a:ea typeface="Cambria Math" pitchFamily="18" charset="0"/>
                <a:cs typeface="Times New Roman"/>
              </a:rPr>
              <a:t>)</a:t>
            </a:r>
            <a:r>
              <a:rPr lang="en-US" sz="1400" dirty="0">
                <a:latin typeface="+mn-lt"/>
                <a:cs typeface="Times New Roman"/>
              </a:rPr>
              <a:t>|)</a:t>
            </a:r>
            <a:r>
              <a:rPr lang="en-US" sz="1400" dirty="0" smtClean="0">
                <a:latin typeface="+mn-lt"/>
                <a:cs typeface="Times New Roman"/>
              </a:rPr>
              <a:t>C</a:t>
            </a:r>
            <a:endParaRPr lang="en-US" sz="1400" dirty="0">
              <a:solidFill>
                <a:srgbClr val="000000"/>
              </a:solidFill>
              <a:latin typeface="+mn-lt"/>
              <a:cs typeface="Times New Roman"/>
            </a:endParaRPr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67C46-0BA9-42E6-8F04-7D5182E3ED5B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DADC7-4E24-4A89-8BF3-39E457670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2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** Tree embedding of the </a:t>
            </a:r>
            <a:r>
              <a:rPr lang="en-US" dirty="0" err="1" smtClean="0"/>
              <a:t>hypergrap</a:t>
            </a:r>
            <a:r>
              <a:rPr lang="en-US" baseline="0" dirty="0" err="1" smtClean="0"/>
              <a:t>h</a:t>
            </a:r>
            <a:r>
              <a:rPr lang="en-US" baseline="0" dirty="0" smtClean="0"/>
              <a:t> of a CSP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DADC7-4E24-4A89-8BF3-39E45767007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** Restricting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** cluster based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DADC7-4E24-4A89-8BF3-39E45767007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71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DADC7-4E24-4A89-8BF3-39E45767007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51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DADC7-4E24-4A89-8BF3-39E45767007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that we would like to test the effectiveness of R(*,m)C by domain filtering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DADC7-4E24-4A89-8BF3-39E45767007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666E-C0E0-4518-8282-A8C48944829B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773A4-829C-4CD0-9806-D982D119840D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CBF3-F572-476D-8ADA-9E4FED384D82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A8BA-5DE3-4E32-AC59-91A0FDE028E8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86D5-8083-4999-A259-C5AB22100DC5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97C7-14E9-4F1E-B133-D0EFE45C3900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D594-1E69-4946-B529-E5432D8D53FF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61A5-3511-46A0-9D17-1EF7F1B1FE54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232D-65C3-4CA1-8E5A-8BFE3BB67927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D8B94-A6F6-4A86-A782-54E12E99FF06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8D9B-DA66-4579-AC2B-000CE81682D0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7124-41EF-4A8B-BDC3-18C702029DE7}" type="datetime1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B7F3-1302-459F-9F73-6D07E21BF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dirty="0" smtClean="0"/>
              <a:t>Improving the Performance of Consistency Algorithms by Localizing and Bolstering Propagation in a Tree Decomposition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924800" cy="3810000"/>
          </a:xfrm>
        </p:spPr>
        <p:txBody>
          <a:bodyPr>
            <a:normAutofit lnSpcReduction="10000"/>
          </a:bodyPr>
          <a:lstStyle/>
          <a:p>
            <a:r>
              <a:rPr lang="en-US" sz="2400" u="sng" dirty="0" err="1" smtClean="0">
                <a:solidFill>
                  <a:srgbClr val="3366FF"/>
                </a:solidFill>
              </a:rPr>
              <a:t>Shant</a:t>
            </a:r>
            <a:r>
              <a:rPr lang="en-US" sz="2400" u="sng" dirty="0" smtClean="0">
                <a:solidFill>
                  <a:srgbClr val="3366FF"/>
                </a:solidFill>
              </a:rPr>
              <a:t> </a:t>
            </a:r>
            <a:r>
              <a:rPr lang="en-US" sz="2400" u="sng" dirty="0" err="1" smtClean="0">
                <a:solidFill>
                  <a:srgbClr val="3366FF"/>
                </a:solidFill>
              </a:rPr>
              <a:t>Karakashian</a:t>
            </a:r>
            <a:r>
              <a:rPr lang="en-US" sz="2400" dirty="0" smtClean="0">
                <a:solidFill>
                  <a:srgbClr val="3366FF"/>
                </a:solidFill>
              </a:rPr>
              <a:t>, Robert Woodward &amp; </a:t>
            </a:r>
            <a:r>
              <a:rPr lang="en-US" sz="2400" dirty="0" err="1" smtClean="0">
                <a:solidFill>
                  <a:srgbClr val="3366FF"/>
                </a:solidFill>
              </a:rPr>
              <a:t>Berthe</a:t>
            </a:r>
            <a:r>
              <a:rPr lang="en-US" sz="2400" dirty="0" smtClean="0">
                <a:solidFill>
                  <a:srgbClr val="3366FF"/>
                </a:solidFill>
              </a:rPr>
              <a:t> Y. </a:t>
            </a:r>
            <a:r>
              <a:rPr lang="en-US" sz="2400" dirty="0" err="1" smtClean="0">
                <a:solidFill>
                  <a:srgbClr val="3366FF"/>
                </a:solidFill>
              </a:rPr>
              <a:t>Choueiry</a:t>
            </a:r>
            <a:endParaRPr lang="en-US" sz="2400" baseline="30000" dirty="0" smtClean="0">
              <a:solidFill>
                <a:srgbClr val="3366FF"/>
              </a:solidFill>
            </a:endParaRPr>
          </a:p>
          <a:p>
            <a:endParaRPr lang="en-US" sz="2400" baseline="30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Constraint Systems Laboratory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University of Nebraska-Lincoln</a:t>
            </a:r>
          </a:p>
          <a:p>
            <a:endParaRPr lang="en-US" sz="2000" baseline="30000" dirty="0" smtClean="0">
              <a:solidFill>
                <a:schemeClr val="tx1"/>
              </a:solidFill>
            </a:endParaRPr>
          </a:p>
          <a:p>
            <a:endParaRPr lang="en-US" sz="2000" baseline="30000" dirty="0" smtClean="0">
              <a:solidFill>
                <a:srgbClr val="948A54"/>
              </a:solidFill>
            </a:endParaRPr>
          </a:p>
          <a:p>
            <a:endParaRPr lang="en-US" sz="2000" baseline="30000" dirty="0" smtClean="0">
              <a:solidFill>
                <a:srgbClr val="948A54"/>
              </a:solidFill>
            </a:endParaRPr>
          </a:p>
          <a:p>
            <a:endParaRPr lang="en-US" sz="2000" baseline="30000" dirty="0" smtClean="0">
              <a:solidFill>
                <a:srgbClr val="948A54"/>
              </a:solidFill>
            </a:endParaRPr>
          </a:p>
          <a:p>
            <a:endParaRPr lang="en-US" sz="1882" baseline="30000" dirty="0" smtClean="0">
              <a:solidFill>
                <a:srgbClr val="948A54"/>
              </a:solidFill>
            </a:endParaRPr>
          </a:p>
          <a:p>
            <a:pPr marL="111125" indent="-111125" algn="l"/>
            <a:r>
              <a:rPr lang="en-US" sz="1882" dirty="0" smtClean="0">
                <a:solidFill>
                  <a:schemeClr val="bg1">
                    <a:lumMod val="65000"/>
                  </a:schemeClr>
                </a:solidFill>
              </a:rPr>
              <a:t>Acknowledgments:</a:t>
            </a:r>
          </a:p>
          <a:p>
            <a:pPr marL="111125" indent="-111125" algn="l">
              <a:buFont typeface="Arial"/>
              <a:buChar char="•"/>
            </a:pPr>
            <a:r>
              <a:rPr lang="en-US" sz="1882" dirty="0" smtClean="0">
                <a:solidFill>
                  <a:schemeClr val="bg1">
                    <a:lumMod val="65000"/>
                  </a:schemeClr>
                </a:solidFill>
              </a:rPr>
              <a:t>Experiments conducted at UNL’s Holland Computing Center</a:t>
            </a:r>
          </a:p>
          <a:p>
            <a:pPr marL="111125" indent="-111125" algn="l">
              <a:buFont typeface="Arial"/>
              <a:buChar char="•"/>
            </a:pPr>
            <a:r>
              <a:rPr lang="en-US" sz="1882" dirty="0" smtClean="0">
                <a:solidFill>
                  <a:schemeClr val="bg1">
                    <a:lumMod val="65000"/>
                  </a:schemeClr>
                </a:solidFill>
              </a:rPr>
              <a:t>NSF Award RI-111795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Consistency Properties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58193" y="2133600"/>
            <a:ext cx="8613487" cy="3276600"/>
            <a:chOff x="258193" y="2433000"/>
            <a:chExt cx="8613487" cy="3276600"/>
          </a:xfrm>
        </p:grpSpPr>
        <p:cxnSp>
          <p:nvCxnSpPr>
            <p:cNvPr id="5" name="Straight Arrow Connector 4"/>
            <p:cNvCxnSpPr>
              <a:stCxn id="12" idx="0"/>
              <a:endCxn id="13" idx="2"/>
            </p:cNvCxnSpPr>
            <p:nvPr/>
          </p:nvCxnSpPr>
          <p:spPr>
            <a:xfrm flipH="1" flipV="1">
              <a:off x="7833836" y="4590579"/>
              <a:ext cx="3264" cy="817269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Rounded Rectangle 5"/>
            <p:cNvSpPr/>
            <p:nvPr/>
          </p:nvSpPr>
          <p:spPr>
            <a:xfrm>
              <a:off x="258193" y="5407848"/>
              <a:ext cx="567583" cy="301752"/>
            </a:xfrm>
            <a:prstGeom prst="round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latin typeface="+mj-lt"/>
                  <a:cs typeface="Arial" pitchFamily="34" charset="0"/>
                </a:rPr>
                <a:t>GAC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33339" y="4860385"/>
              <a:ext cx="1080626" cy="301752"/>
            </a:xfrm>
            <a:prstGeom prst="round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 smtClean="0">
                  <a:latin typeface="+mj-lt"/>
                  <a:cs typeface="Arial" pitchFamily="34" charset="0"/>
                </a:rPr>
                <a:t>maxRPWC</a:t>
              </a:r>
              <a:endParaRPr lang="en-US" dirty="0">
                <a:latin typeface="+mj-lt"/>
                <a:cs typeface="Arial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031199" y="2433000"/>
              <a:ext cx="1463040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cl+clq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,3)C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907508" y="2433000"/>
              <a:ext cx="1463040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cl+clq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,4)C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35355" y="2433000"/>
              <a:ext cx="1463040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cl+clq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,2)C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211710" y="3691546"/>
              <a:ext cx="851375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smtClean="0">
                  <a:latin typeface="+mj-lt"/>
                  <a:cs typeface="Arial" pitchFamily="34" charset="0"/>
                </a:rPr>
                <a:t>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,4)C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991373" y="5407848"/>
              <a:ext cx="1691454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dirty="0" err="1">
                  <a:latin typeface="+mj-lt"/>
                  <a:cs typeface="Arial" pitchFamily="34" charset="0"/>
                </a:rPr>
                <a:t>c</a:t>
              </a:r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l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,|</a:t>
              </a:r>
              <a:r>
                <a:rPr lang="el-GR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ψ</a:t>
              </a:r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en-US" i="1" dirty="0" err="1" smtClean="0">
                  <a:latin typeface="Cambria Math" pitchFamily="18" charset="0"/>
                  <a:ea typeface="Cambria Math" pitchFamily="18" charset="0"/>
                </a:rPr>
                <a:t>cl</a:t>
              </a:r>
              <a:r>
                <a:rPr lang="en-US" i="1" baseline="-25000" dirty="0" err="1" smtClean="0">
                  <a:latin typeface="Cambria Math" pitchFamily="18" charset="0"/>
                  <a:ea typeface="Cambria Math" pitchFamily="18" charset="0"/>
                </a:rPr>
                <a:t>i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)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|)C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795992" y="4288827"/>
              <a:ext cx="2075688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cl+proj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,|</a:t>
              </a:r>
              <a:r>
                <a:rPr lang="el-GR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ψ</a:t>
              </a:r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en-US" i="1" dirty="0" err="1" smtClean="0">
                  <a:latin typeface="Cambria Math" pitchFamily="18" charset="0"/>
                  <a:ea typeface="Cambria Math" pitchFamily="18" charset="0"/>
                </a:rPr>
                <a:t>cl</a:t>
              </a:r>
              <a:r>
                <a:rPr lang="en-US" i="1" baseline="-25000" dirty="0" err="1" smtClean="0">
                  <a:latin typeface="Cambria Math" pitchFamily="18" charset="0"/>
                  <a:ea typeface="Cambria Math" pitchFamily="18" charset="0"/>
                </a:rPr>
                <a:t>i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)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|)C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14" name="Straight Arrow Connector 13"/>
            <p:cNvCxnSpPr>
              <a:stCxn id="28" idx="0"/>
              <a:endCxn id="41" idx="2"/>
            </p:cNvCxnSpPr>
            <p:nvPr/>
          </p:nvCxnSpPr>
          <p:spPr>
            <a:xfrm flipV="1">
              <a:off x="1866648" y="4409226"/>
              <a:ext cx="6590" cy="998622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41" idx="3"/>
              <a:endCxn id="27" idx="1"/>
            </p:cNvCxnSpPr>
            <p:nvPr/>
          </p:nvCxnSpPr>
          <p:spPr>
            <a:xfrm>
              <a:off x="2632001" y="3860587"/>
              <a:ext cx="395191" cy="5791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8" idx="3"/>
              <a:endCxn id="42" idx="1"/>
            </p:cNvCxnSpPr>
            <p:nvPr/>
          </p:nvCxnSpPr>
          <p:spPr>
            <a:xfrm>
              <a:off x="2381999" y="5558724"/>
              <a:ext cx="836166" cy="0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42" idx="3"/>
              <a:endCxn id="43" idx="1"/>
            </p:cNvCxnSpPr>
            <p:nvPr/>
          </p:nvCxnSpPr>
          <p:spPr>
            <a:xfrm>
              <a:off x="4311358" y="5558724"/>
              <a:ext cx="785711" cy="0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43" idx="3"/>
              <a:endCxn id="12" idx="1"/>
            </p:cNvCxnSpPr>
            <p:nvPr/>
          </p:nvCxnSpPr>
          <p:spPr>
            <a:xfrm>
              <a:off x="6184937" y="5558724"/>
              <a:ext cx="806436" cy="0"/>
            </a:xfrm>
            <a:prstGeom prst="straightConnector1">
              <a:avLst/>
            </a:prstGeom>
            <a:ln>
              <a:prstDash val="dash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42" idx="0"/>
              <a:endCxn id="27" idx="2"/>
            </p:cNvCxnSpPr>
            <p:nvPr/>
          </p:nvCxnSpPr>
          <p:spPr>
            <a:xfrm flipH="1" flipV="1">
              <a:off x="3758712" y="4703586"/>
              <a:ext cx="6050" cy="704262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27" idx="3"/>
              <a:endCxn id="46" idx="1"/>
            </p:cNvCxnSpPr>
            <p:nvPr/>
          </p:nvCxnSpPr>
          <p:spPr>
            <a:xfrm>
              <a:off x="4490232" y="4439703"/>
              <a:ext cx="417276" cy="0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41" idx="0"/>
              <a:endCxn id="10" idx="2"/>
            </p:cNvCxnSpPr>
            <p:nvPr/>
          </p:nvCxnSpPr>
          <p:spPr>
            <a:xfrm flipH="1" flipV="1">
              <a:off x="1866875" y="2734752"/>
              <a:ext cx="6363" cy="577196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0" idx="3"/>
              <a:endCxn id="8" idx="1"/>
            </p:cNvCxnSpPr>
            <p:nvPr/>
          </p:nvCxnSpPr>
          <p:spPr>
            <a:xfrm>
              <a:off x="2598395" y="2583876"/>
              <a:ext cx="432804" cy="0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8" idx="3"/>
              <a:endCxn id="9" idx="1"/>
            </p:cNvCxnSpPr>
            <p:nvPr/>
          </p:nvCxnSpPr>
          <p:spPr>
            <a:xfrm>
              <a:off x="4494239" y="2583876"/>
              <a:ext cx="413269" cy="0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7" idx="0"/>
              <a:endCxn id="33" idx="2"/>
            </p:cNvCxnSpPr>
            <p:nvPr/>
          </p:nvCxnSpPr>
          <p:spPr>
            <a:xfrm flipH="1" flipV="1">
              <a:off x="3755099" y="3472217"/>
              <a:ext cx="3613" cy="703603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5124450" y="3457576"/>
              <a:ext cx="19050" cy="835024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43" idx="0"/>
              <a:endCxn id="46" idx="2"/>
            </p:cNvCxnSpPr>
            <p:nvPr/>
          </p:nvCxnSpPr>
          <p:spPr>
            <a:xfrm flipH="1" flipV="1">
              <a:off x="5639028" y="4590579"/>
              <a:ext cx="1975" cy="817269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Rounded Rectangle 26"/>
            <p:cNvSpPr/>
            <p:nvPr/>
          </p:nvSpPr>
          <p:spPr>
            <a:xfrm>
              <a:off x="3027192" y="4175820"/>
              <a:ext cx="1463040" cy="527766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cl+proj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,3)C</a:t>
              </a:r>
            </a:p>
            <a:p>
              <a:pPr algn="ctr" fontAlgn="b"/>
              <a:r>
                <a:rPr lang="en-US" dirty="0" smtClean="0"/>
                <a:t> </a:t>
              </a:r>
              <a:r>
                <a:rPr lang="en-US" dirty="0" smtClean="0">
                  <a:cs typeface="Arial" pitchFamily="34" charset="0"/>
                </a:rPr>
                <a:t>R(</a:t>
              </a:r>
              <a:r>
                <a:rPr lang="en-US" dirty="0" smtClean="0"/>
                <a:t>∗</a:t>
              </a:r>
              <a:r>
                <a:rPr lang="en-US" dirty="0" smtClean="0">
                  <a:cs typeface="Arial" pitchFamily="34" charset="0"/>
                </a:rPr>
                <a:t>,3)C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351296" y="5407848"/>
              <a:ext cx="1030703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,2)C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29" name="Straight Arrow Connector 28"/>
            <p:cNvCxnSpPr>
              <a:stCxn id="33" idx="0"/>
              <a:endCxn id="8" idx="2"/>
            </p:cNvCxnSpPr>
            <p:nvPr/>
          </p:nvCxnSpPr>
          <p:spPr>
            <a:xfrm flipV="1">
              <a:off x="3755099" y="2734752"/>
              <a:ext cx="7620" cy="435713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Rounded Rectangle 29"/>
            <p:cNvSpPr/>
            <p:nvPr/>
          </p:nvSpPr>
          <p:spPr>
            <a:xfrm>
              <a:off x="4907508" y="3170465"/>
              <a:ext cx="1463040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cl+bin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,4)C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31" name="Straight Arrow Connector 30"/>
            <p:cNvCxnSpPr>
              <a:stCxn id="30" idx="0"/>
              <a:endCxn id="9" idx="2"/>
            </p:cNvCxnSpPr>
            <p:nvPr/>
          </p:nvCxnSpPr>
          <p:spPr>
            <a:xfrm flipV="1">
              <a:off x="5639028" y="2734752"/>
              <a:ext cx="0" cy="4357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33" idx="3"/>
              <a:endCxn id="30" idx="1"/>
            </p:cNvCxnSpPr>
            <p:nvPr/>
          </p:nvCxnSpPr>
          <p:spPr>
            <a:xfrm>
              <a:off x="4486619" y="3321341"/>
              <a:ext cx="42088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3023579" y="3170465"/>
              <a:ext cx="1463040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cl+bin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,3)C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795990" y="3170465"/>
              <a:ext cx="2075688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cl+bin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,|</a:t>
              </a:r>
              <a:r>
                <a:rPr lang="el-GR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ψ</a:t>
              </a:r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en-US" i="1" dirty="0" err="1" smtClean="0">
                  <a:latin typeface="Cambria Math" pitchFamily="18" charset="0"/>
                  <a:ea typeface="Cambria Math" pitchFamily="18" charset="0"/>
                </a:rPr>
                <a:t>cl</a:t>
              </a:r>
              <a:r>
                <a:rPr lang="en-US" i="1" baseline="-25000" dirty="0" err="1" smtClean="0">
                  <a:latin typeface="Cambria Math" pitchFamily="18" charset="0"/>
                  <a:ea typeface="Cambria Math" pitchFamily="18" charset="0"/>
                </a:rPr>
                <a:t>i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)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|)C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35" name="Straight Arrow Connector 34"/>
            <p:cNvCxnSpPr>
              <a:stCxn id="13" idx="0"/>
              <a:endCxn id="34" idx="2"/>
            </p:cNvCxnSpPr>
            <p:nvPr/>
          </p:nvCxnSpPr>
          <p:spPr>
            <a:xfrm flipH="1" flipV="1">
              <a:off x="7833834" y="3472217"/>
              <a:ext cx="2" cy="816610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ounded Rectangle 35"/>
            <p:cNvSpPr/>
            <p:nvPr/>
          </p:nvSpPr>
          <p:spPr>
            <a:xfrm>
              <a:off x="6795991" y="2433000"/>
              <a:ext cx="2075688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cl+clq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,|</a:t>
              </a:r>
              <a:r>
                <a:rPr lang="el-GR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ψ</a:t>
              </a:r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(</a:t>
              </a:r>
              <a:r>
                <a:rPr lang="en-US" i="1" dirty="0" err="1" smtClean="0">
                  <a:latin typeface="Cambria Math" pitchFamily="18" charset="0"/>
                  <a:ea typeface="Cambria Math" pitchFamily="18" charset="0"/>
                </a:rPr>
                <a:t>cl</a:t>
              </a:r>
              <a:r>
                <a:rPr lang="en-US" i="1" baseline="-25000" dirty="0" err="1" smtClean="0">
                  <a:latin typeface="Cambria Math" pitchFamily="18" charset="0"/>
                  <a:ea typeface="Cambria Math" pitchFamily="18" charset="0"/>
                </a:rPr>
                <a:t>i</a:t>
              </a:r>
              <a:r>
                <a:rPr lang="en-US" dirty="0" smtClean="0">
                  <a:latin typeface="Cambria Math" pitchFamily="18" charset="0"/>
                  <a:ea typeface="Cambria Math" pitchFamily="18" charset="0"/>
                </a:rPr>
                <a:t>)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|)C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37" name="Straight Arrow Connector 36"/>
            <p:cNvCxnSpPr>
              <a:stCxn id="34" idx="0"/>
              <a:endCxn id="36" idx="2"/>
            </p:cNvCxnSpPr>
            <p:nvPr/>
          </p:nvCxnSpPr>
          <p:spPr>
            <a:xfrm flipV="1">
              <a:off x="7833834" y="2734752"/>
              <a:ext cx="1" cy="435713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0" idx="3"/>
              <a:endCxn id="34" idx="1"/>
            </p:cNvCxnSpPr>
            <p:nvPr/>
          </p:nvCxnSpPr>
          <p:spPr>
            <a:xfrm>
              <a:off x="6370548" y="3321341"/>
              <a:ext cx="425442" cy="0"/>
            </a:xfrm>
            <a:prstGeom prst="straightConnector1">
              <a:avLst/>
            </a:prstGeom>
            <a:ln>
              <a:prstDash val="dash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" idx="3"/>
              <a:endCxn id="36" idx="1"/>
            </p:cNvCxnSpPr>
            <p:nvPr/>
          </p:nvCxnSpPr>
          <p:spPr>
            <a:xfrm>
              <a:off x="6370548" y="2583876"/>
              <a:ext cx="425443" cy="0"/>
            </a:xfrm>
            <a:prstGeom prst="straightConnector1">
              <a:avLst/>
            </a:prstGeom>
            <a:ln>
              <a:prstDash val="dash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41" idx="3"/>
              <a:endCxn id="33" idx="1"/>
            </p:cNvCxnSpPr>
            <p:nvPr/>
          </p:nvCxnSpPr>
          <p:spPr>
            <a:xfrm flipV="1">
              <a:off x="2632001" y="3321341"/>
              <a:ext cx="391578" cy="539246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1114475" y="3311948"/>
              <a:ext cx="1517526" cy="1097278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dirty="0" err="1" smtClean="0">
                  <a:cs typeface="Arial" pitchFamily="34" charset="0"/>
                </a:rPr>
                <a:t>cl+bin-R</a:t>
              </a:r>
              <a:r>
                <a:rPr lang="en-US" dirty="0" smtClean="0">
                  <a:cs typeface="Arial" pitchFamily="34" charset="0"/>
                </a:rPr>
                <a:t>(</a:t>
              </a:r>
              <a:r>
                <a:rPr lang="en-US" dirty="0" smtClean="0"/>
                <a:t>∗</a:t>
              </a:r>
              <a:r>
                <a:rPr lang="en-US" dirty="0" smtClean="0">
                  <a:cs typeface="Arial" pitchFamily="34" charset="0"/>
                </a:rPr>
                <a:t>,2)C</a:t>
              </a:r>
            </a:p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cl+proj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,2)C</a:t>
              </a:r>
            </a:p>
            <a:p>
              <a:pPr algn="ctr" fontAlgn="b"/>
              <a:r>
                <a:rPr lang="en-US" dirty="0" smtClean="0"/>
                <a:t> </a:t>
              </a:r>
              <a:r>
                <a:rPr lang="en-US" dirty="0" smtClean="0">
                  <a:cs typeface="Arial" pitchFamily="34" charset="0"/>
                </a:rPr>
                <a:t>R(</a:t>
              </a:r>
              <a:r>
                <a:rPr lang="en-US" dirty="0" smtClean="0"/>
                <a:t>∗</a:t>
              </a:r>
              <a:r>
                <a:rPr lang="en-US" dirty="0" smtClean="0">
                  <a:cs typeface="Arial" pitchFamily="34" charset="0"/>
                </a:rPr>
                <a:t>,2)C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218165" y="5407848"/>
              <a:ext cx="1093193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,3)C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097069" y="5407848"/>
              <a:ext cx="1087868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,4)C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44" name="Straight Arrow Connector 43"/>
            <p:cNvCxnSpPr>
              <a:stCxn id="6" idx="3"/>
              <a:endCxn id="28" idx="1"/>
            </p:cNvCxnSpPr>
            <p:nvPr/>
          </p:nvCxnSpPr>
          <p:spPr>
            <a:xfrm>
              <a:off x="825776" y="5558724"/>
              <a:ext cx="525520" cy="0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6" idx="3"/>
              <a:endCxn id="13" idx="1"/>
            </p:cNvCxnSpPr>
            <p:nvPr/>
          </p:nvCxnSpPr>
          <p:spPr>
            <a:xfrm>
              <a:off x="6370548" y="4439703"/>
              <a:ext cx="425444" cy="0"/>
            </a:xfrm>
            <a:prstGeom prst="straightConnector1">
              <a:avLst/>
            </a:prstGeom>
            <a:ln>
              <a:prstDash val="dash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Rounded Rectangle 45"/>
            <p:cNvSpPr/>
            <p:nvPr/>
          </p:nvSpPr>
          <p:spPr>
            <a:xfrm>
              <a:off x="4907508" y="4288827"/>
              <a:ext cx="1463040" cy="301752"/>
            </a:xfrm>
            <a:prstGeom prst="roundRect">
              <a:avLst/>
            </a:prstGeom>
            <a:ln w="12700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r>
                <a:rPr lang="en-US" u="none" strike="noStrike" dirty="0" err="1" smtClean="0">
                  <a:latin typeface="+mj-lt"/>
                  <a:cs typeface="Arial" pitchFamily="34" charset="0"/>
                </a:rPr>
                <a:t>cl+proj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-R(</a:t>
              </a:r>
              <a:r>
                <a:rPr lang="en-US" dirty="0" smtClean="0"/>
                <a:t>∗</a:t>
              </a:r>
              <a:r>
                <a:rPr lang="en-US" u="none" strike="noStrike" dirty="0" smtClean="0">
                  <a:latin typeface="+mj-lt"/>
                  <a:cs typeface="Arial" pitchFamily="34" charset="0"/>
                </a:rPr>
                <a:t>,4)C</a:t>
              </a:r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47" name="Straight Arrow Connector 46"/>
            <p:cNvCxnSpPr>
              <a:stCxn id="46" idx="0"/>
              <a:endCxn id="11" idx="2"/>
            </p:cNvCxnSpPr>
            <p:nvPr/>
          </p:nvCxnSpPr>
          <p:spPr>
            <a:xfrm flipH="1" flipV="1">
              <a:off x="5637398" y="3993298"/>
              <a:ext cx="1630" cy="295529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1109926" y="4394201"/>
              <a:ext cx="236274" cy="466184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6" idx="0"/>
              <a:endCxn id="7" idx="2"/>
            </p:cNvCxnSpPr>
            <p:nvPr/>
          </p:nvCxnSpPr>
          <p:spPr>
            <a:xfrm flipV="1">
              <a:off x="541985" y="5162137"/>
              <a:ext cx="331667" cy="245711"/>
            </a:xfrm>
            <a:prstGeom prst="straightConnector1">
              <a:avLst/>
            </a:prstGeom>
            <a:ln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" name="Rounded Rectangle 49"/>
          <p:cNvSpPr/>
          <p:nvPr/>
        </p:nvSpPr>
        <p:spPr>
          <a:xfrm>
            <a:off x="1113020" y="3007180"/>
            <a:ext cx="1517526" cy="1097278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fontAlgn="b"/>
            <a:endParaRPr lang="en-US" dirty="0" smtClean="0">
              <a:cs typeface="Arial" pitchFamily="34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3016770" y="3876610"/>
            <a:ext cx="1463040" cy="527766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fontAlgn="b"/>
            <a:endParaRPr lang="en-US" dirty="0" smtClean="0">
              <a:cs typeface="Arial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795988" y="2133600"/>
            <a:ext cx="2075690" cy="2157579"/>
            <a:chOff x="2964153" y="4795200"/>
            <a:chExt cx="2075690" cy="2157579"/>
          </a:xfrm>
        </p:grpSpPr>
        <p:sp>
          <p:nvSpPr>
            <p:cNvPr id="56" name="Rounded Rectangle 55"/>
            <p:cNvSpPr/>
            <p:nvPr/>
          </p:nvSpPr>
          <p:spPr>
            <a:xfrm>
              <a:off x="2964155" y="6651027"/>
              <a:ext cx="2075688" cy="301752"/>
            </a:xfrm>
            <a:prstGeom prst="round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964153" y="5532665"/>
              <a:ext cx="2075688" cy="301752"/>
            </a:xfrm>
            <a:prstGeom prst="round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964154" y="4795200"/>
              <a:ext cx="2075688" cy="301752"/>
            </a:xfrm>
            <a:prstGeom prst="round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 fontAlgn="b"/>
              <a:endParaRPr lang="en-US" i="0" u="none" strike="noStrike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62" name="Rounded Rectangle 61"/>
          <p:cNvSpPr/>
          <p:nvPr/>
        </p:nvSpPr>
        <p:spPr>
          <a:xfrm>
            <a:off x="6995346" y="5102352"/>
            <a:ext cx="1691454" cy="301752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fontAlgn="b"/>
            <a:endParaRPr lang="en-US" i="0" u="none" strike="noStrike" dirty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355269" y="5102352"/>
            <a:ext cx="1030703" cy="301752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fontAlgn="b"/>
            <a:endParaRPr lang="en-US" i="0" u="none" strike="noStrike" dirty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3222138" y="5102352"/>
            <a:ext cx="1093193" cy="301752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fontAlgn="b"/>
            <a:endParaRPr lang="en-US" i="0" u="none" strike="noStrike" dirty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5101042" y="5102352"/>
            <a:ext cx="1087868" cy="301752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fontAlgn="b"/>
            <a:endParaRPr lang="en-US" i="0" u="none" strike="noStrike" dirty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991373" y="5108448"/>
            <a:ext cx="1695427" cy="301752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 fontAlgn="b"/>
            <a:endParaRPr lang="en-US" i="0" u="none" strike="noStrike" dirty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66" name="Content Placeholder 2"/>
          <p:cNvSpPr txBox="1">
            <a:spLocks/>
          </p:cNvSpPr>
          <p:nvPr/>
        </p:nvSpPr>
        <p:spPr>
          <a:xfrm>
            <a:off x="-258500" y="4217923"/>
            <a:ext cx="15325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tabLst>
                <a:tab pos="7999413" algn="r"/>
              </a:tabLst>
              <a:defRPr>
                <a:solidFill>
                  <a:srgbClr val="E46C0A"/>
                </a:solidFill>
              </a:defRPr>
            </a:lvl1pPr>
          </a:lstStyle>
          <a:p>
            <a:pPr algn="r"/>
            <a:r>
              <a:rPr lang="en-US" sz="1400" dirty="0" smtClean="0"/>
              <a:t>[</a:t>
            </a:r>
            <a:r>
              <a:rPr lang="en-US" sz="1400" dirty="0" err="1"/>
              <a:t>Bessiere</a:t>
            </a:r>
            <a:r>
              <a:rPr lang="en-US" sz="1400" dirty="0"/>
              <a:t>+ 2008]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0" grpId="3" animBg="1"/>
      <p:bldP spid="51" grpId="0" animBg="1"/>
      <p:bldP spid="51" grpId="1" animBg="1"/>
      <p:bldP spid="51" grpId="3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7" grpId="0" animBg="1"/>
      <p:bldP spid="6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Evaluations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262588"/>
              </p:ext>
            </p:extLst>
          </p:nvPr>
        </p:nvGraphicFramePr>
        <p:xfrm>
          <a:off x="914400" y="1219200"/>
          <a:ext cx="7086596" cy="5015658"/>
        </p:xfrm>
        <a:graphic>
          <a:graphicData uri="http://schemas.openxmlformats.org/drawingml/2006/table">
            <a:tbl>
              <a:tblPr/>
              <a:tblGrid>
                <a:gridCol w="355906"/>
                <a:gridCol w="606693"/>
                <a:gridCol w="606693"/>
                <a:gridCol w="42047"/>
                <a:gridCol w="603690"/>
                <a:gridCol w="603690"/>
                <a:gridCol w="603690"/>
                <a:gridCol w="603690"/>
                <a:gridCol w="603690"/>
                <a:gridCol w="42047"/>
                <a:gridCol w="603690"/>
                <a:gridCol w="603690"/>
                <a:gridCol w="603690"/>
                <a:gridCol w="603690"/>
              </a:tblGrid>
              <a:tr h="16883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maxRPWC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=3,4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wR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(∗,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2)C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R(∗,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|</a:t>
                      </a:r>
                      <a:r>
                        <a:rPr lang="en-US" sz="1400" i="1" u="none" dirty="0" smtClean="0">
                          <a:latin typeface="Pristina" pitchFamily="66" charset="0"/>
                        </a:rPr>
                        <a:t>𝜓</a:t>
                      </a:r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cl</a:t>
                      </a:r>
                      <a:r>
                        <a:rPr lang="en-US" sz="1400" b="1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|)C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16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#inst.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GAC</a:t>
                      </a:r>
                    </a:p>
                  </a:txBody>
                  <a:tcPr marL="3517" marR="3517" marT="3517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</a:t>
                      </a:r>
                    </a:p>
                  </a:txBody>
                  <a:tcPr marL="3517" marR="3517" marT="3517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local</a:t>
                      </a:r>
                    </a:p>
                  </a:txBody>
                  <a:tcPr marL="3517" marR="3517" marT="3517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Proj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binary</a:t>
                      </a:r>
                    </a:p>
                  </a:txBody>
                  <a:tcPr marL="3517" marR="3517" marT="35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clique</a:t>
                      </a:r>
                    </a:p>
                  </a:txBody>
                  <a:tcPr marL="3517" marR="3517" marT="35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local</a:t>
                      </a:r>
                    </a:p>
                  </a:txBody>
                  <a:tcPr marL="3517" marR="3517" marT="3517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Proj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binary</a:t>
                      </a:r>
                    </a:p>
                  </a:txBody>
                  <a:tcPr marL="3517" marR="3517" marT="35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clique</a:t>
                      </a:r>
                    </a:p>
                  </a:txBody>
                  <a:tcPr marL="3517" marR="3517" marT="35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175870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Completed</a:t>
                      </a:r>
                    </a:p>
                  </a:txBody>
                  <a:tcPr marL="3517" marR="3517" marT="3517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UNSAT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479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34.9%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286</a:t>
                      </a:r>
                    </a:p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282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271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1" i="0" u="sng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SAT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178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9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vert="vert27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870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BT-Free</a:t>
                      </a:r>
                    </a:p>
                  </a:txBody>
                  <a:tcPr marL="3517" marR="3517" marT="3517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UNSAT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479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223</a:t>
                      </a:r>
                    </a:p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223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1" i="0" u="sng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SAT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1" i="0" u="sng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9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vert="vert27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sng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870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Min(#NV)</a:t>
                      </a:r>
                    </a:p>
                  </a:txBody>
                  <a:tcPr marL="3517" marR="3517" marT="3517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UNSAT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479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249</a:t>
                      </a:r>
                    </a:p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239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1" i="0" u="sng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SAT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1" i="0" u="sng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9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vert="vert27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sng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870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Fastest</a:t>
                      </a:r>
                    </a:p>
                  </a:txBody>
                  <a:tcPr marL="3517" marR="3517" marT="3517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UNSAT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479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  <a:p>
                      <a:pPr algn="r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1" i="0" u="sng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SAT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60.5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517" marR="3517" marT="35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5" name="Group 18"/>
          <p:cNvGrpSpPr/>
          <p:nvPr/>
        </p:nvGrpSpPr>
        <p:grpSpPr>
          <a:xfrm>
            <a:off x="1219200" y="2057400"/>
            <a:ext cx="6795146" cy="3733800"/>
            <a:chOff x="1262073" y="2057400"/>
            <a:chExt cx="6712031" cy="3733800"/>
          </a:xfrm>
          <a:solidFill>
            <a:srgbClr val="757575">
              <a:alpha val="80000"/>
            </a:srgbClr>
          </a:solidFill>
        </p:grpSpPr>
        <p:sp>
          <p:nvSpPr>
            <p:cNvPr id="6" name="Rectangle 5"/>
            <p:cNvSpPr/>
            <p:nvPr/>
          </p:nvSpPr>
          <p:spPr>
            <a:xfrm>
              <a:off x="1268504" y="2057400"/>
              <a:ext cx="6705600" cy="457200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68504" y="3160056"/>
              <a:ext cx="6705600" cy="457200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68504" y="4236720"/>
              <a:ext cx="6705600" cy="457200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62073" y="5334000"/>
              <a:ext cx="6710891" cy="457200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24"/>
          <p:cNvGrpSpPr/>
          <p:nvPr/>
        </p:nvGrpSpPr>
        <p:grpSpPr>
          <a:xfrm>
            <a:off x="1225711" y="2514600"/>
            <a:ext cx="6788635" cy="3733800"/>
            <a:chOff x="1295400" y="2057400"/>
            <a:chExt cx="6705600" cy="3733800"/>
          </a:xfrm>
          <a:solidFill>
            <a:srgbClr val="757575">
              <a:alpha val="80000"/>
            </a:srgbClr>
          </a:solidFill>
        </p:grpSpPr>
        <p:sp>
          <p:nvSpPr>
            <p:cNvPr id="11" name="Rectangle 10"/>
            <p:cNvSpPr/>
            <p:nvPr/>
          </p:nvSpPr>
          <p:spPr>
            <a:xfrm>
              <a:off x="1295400" y="2057400"/>
              <a:ext cx="6705600" cy="457200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95400" y="3124200"/>
              <a:ext cx="6705600" cy="457200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95400" y="4236720"/>
              <a:ext cx="6705600" cy="457200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95400" y="5334000"/>
              <a:ext cx="6705600" cy="457200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Cumulative Count of Instances Solved w/o Backtracking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381000" y="1447800"/>
          <a:ext cx="4038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447674" y="1390851"/>
          <a:ext cx="4288459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19200" y="1447800"/>
            <a:ext cx="1072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66FF"/>
                </a:solidFill>
              </a:rPr>
              <a:t>UNSAT</a:t>
            </a:r>
            <a:endParaRPr lang="en-US" sz="2400" b="1" dirty="0">
              <a:solidFill>
                <a:srgbClr val="3366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1447800"/>
            <a:ext cx="669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66FF"/>
                </a:solidFill>
              </a:rPr>
              <a:t>SAT</a:t>
            </a:r>
            <a:endParaRPr lang="en-US" sz="2400" b="1" dirty="0">
              <a:solidFill>
                <a:srgbClr val="3366FF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85800" y="5913437"/>
            <a:ext cx="7924800" cy="487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/>
              <a:t>Acknowledgment: Charts suggested by </a:t>
            </a:r>
            <a:r>
              <a:rPr lang="en-US" sz="1800" i="1" dirty="0" err="1" smtClean="0"/>
              <a:t>Rina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Dechter</a:t>
            </a:r>
            <a:endParaRPr lang="en-US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 &amp; Future 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Adapted R(∗,</a:t>
            </a:r>
            <a:r>
              <a:rPr lang="en-US" sz="2800" i="1" dirty="0" smtClean="0"/>
              <a:t>m</a:t>
            </a:r>
            <a:r>
              <a:rPr lang="en-US" sz="2800" dirty="0" smtClean="0"/>
              <a:t>)C to a tree decomposition of the CSP</a:t>
            </a:r>
          </a:p>
          <a:p>
            <a:pPr lvl="1"/>
            <a:r>
              <a:rPr lang="en-US" sz="2400" dirty="0" smtClean="0">
                <a:solidFill>
                  <a:srgbClr val="3366FF"/>
                </a:solidFill>
              </a:rPr>
              <a:t>Localizing</a:t>
            </a:r>
            <a:r>
              <a:rPr lang="en-US" sz="2400" dirty="0" smtClean="0"/>
              <a:t> R(∗,</a:t>
            </a:r>
            <a:r>
              <a:rPr lang="en-US" sz="2400" i="1" dirty="0" smtClean="0"/>
              <a:t>m</a:t>
            </a:r>
            <a:r>
              <a:rPr lang="en-US" sz="2400" dirty="0" smtClean="0"/>
              <a:t>)C to the clusters</a:t>
            </a:r>
          </a:p>
          <a:p>
            <a:pPr lvl="1"/>
            <a:r>
              <a:rPr lang="en-US" sz="2400" dirty="0" smtClean="0">
                <a:solidFill>
                  <a:srgbClr val="3366FF"/>
                </a:solidFill>
              </a:rPr>
              <a:t>Bolstering</a:t>
            </a:r>
            <a:r>
              <a:rPr lang="en-US" sz="2400" dirty="0" smtClean="0"/>
              <a:t> separators to strengthen the enforced consistency</a:t>
            </a:r>
          </a:p>
          <a:p>
            <a:r>
              <a:rPr lang="en-US" sz="2800" dirty="0" smtClean="0"/>
              <a:t>Directions for future work</a:t>
            </a:r>
          </a:p>
          <a:p>
            <a:pPr lvl="1">
              <a:tabLst>
                <a:tab pos="8001000" algn="r"/>
              </a:tabLst>
            </a:pPr>
            <a:r>
              <a:rPr lang="en-US" sz="2400" dirty="0" smtClean="0"/>
              <a:t>R(∗,</a:t>
            </a:r>
            <a:r>
              <a:rPr lang="en-US" sz="2400" i="1" dirty="0" smtClean="0"/>
              <a:t>m</a:t>
            </a:r>
            <a:r>
              <a:rPr lang="en-US" sz="2400" dirty="0" smtClean="0"/>
              <a:t>)C on non-table constraints via domain filtering</a:t>
            </a:r>
          </a:p>
          <a:p>
            <a:pPr lvl="1">
              <a:tabLst>
                <a:tab pos="8001000" algn="r"/>
              </a:tabLst>
            </a:pPr>
            <a:r>
              <a:rPr lang="en-US" sz="2400" dirty="0" smtClean="0"/>
              <a:t>Automating the selection of a consistency property</a:t>
            </a:r>
          </a:p>
          <a:p>
            <a:pPr lvl="2">
              <a:tabLst>
                <a:tab pos="8001000" algn="r"/>
              </a:tabLst>
            </a:pPr>
            <a:r>
              <a:rPr lang="en-US" sz="2000" dirty="0" smtClean="0"/>
              <a:t>Inside clusters</a:t>
            </a:r>
          </a:p>
          <a:p>
            <a:pPr lvl="2">
              <a:tabLst>
                <a:tab pos="8001000" algn="r"/>
              </a:tabLst>
            </a:pPr>
            <a:r>
              <a:rPr lang="en-US" sz="2000" dirty="0" smtClean="0"/>
              <a:t>During search</a:t>
            </a:r>
          </a:p>
          <a:p>
            <a:pPr lvl="1">
              <a:tabLst>
                <a:tab pos="8001000" algn="r"/>
              </a:tabLst>
            </a:pPr>
            <a:r>
              <a:rPr lang="en-US" sz="2400" dirty="0" smtClean="0"/>
              <a:t>Modify the structure of a tree decomposition </a:t>
            </a:r>
            <a:r>
              <a:rPr lang="en-US" sz="2400" dirty="0"/>
              <a:t>to improve performance (e.g., merging </a:t>
            </a:r>
            <a:r>
              <a:rPr lang="en-US" sz="2400" dirty="0" smtClean="0"/>
              <a:t>clusters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[Fattah &amp;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Dechter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1996]</a:t>
            </a:r>
            <a:r>
              <a:rPr lang="en-US" sz="2400" dirty="0" smtClean="0"/>
              <a:t>)	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Tree decomposition</a:t>
            </a:r>
          </a:p>
          <a:p>
            <a:pPr lvl="1"/>
            <a:r>
              <a:rPr lang="en-US" dirty="0" smtClean="0"/>
              <a:t>Relational consistency property R(∗,m)C</a:t>
            </a:r>
          </a:p>
          <a:p>
            <a:r>
              <a:rPr lang="en-US" dirty="0" smtClean="0"/>
              <a:t>Key ideas</a:t>
            </a:r>
          </a:p>
          <a:p>
            <a:pPr lvl="1"/>
            <a:r>
              <a:rPr lang="en-US" dirty="0" smtClean="0"/>
              <a:t>Localize consistency to clusters of a tree decomposition</a:t>
            </a:r>
          </a:p>
          <a:p>
            <a:pPr lvl="1"/>
            <a:r>
              <a:rPr lang="en-US" dirty="0" smtClean="0"/>
              <a:t>Bolstering propagation at separators</a:t>
            </a:r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Theoretical: Comparing </a:t>
            </a:r>
            <a:r>
              <a:rPr lang="en-US" dirty="0"/>
              <a:t>r</a:t>
            </a:r>
            <a:r>
              <a:rPr lang="en-US" dirty="0" smtClean="0"/>
              <a:t>esulting consistency properties</a:t>
            </a:r>
          </a:p>
          <a:p>
            <a:pPr lvl="1"/>
            <a:r>
              <a:rPr lang="en-US" dirty="0" smtClean="0"/>
              <a:t>Empirical: Solving CSPs in a backtrack-free manner</a:t>
            </a:r>
          </a:p>
          <a:p>
            <a:r>
              <a:rPr lang="en-US" dirty="0" smtClean="0"/>
              <a:t>Conclusions &amp; Future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Constraint Satisfaction Problems (CSPs)  </a:t>
            </a:r>
          </a:p>
          <a:p>
            <a:pPr lvl="1"/>
            <a:r>
              <a:rPr lang="en-US" dirty="0" smtClean="0"/>
              <a:t>NP-complete in general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Islands of tractability </a:t>
            </a:r>
            <a:r>
              <a:rPr lang="en-US" dirty="0" smtClean="0"/>
              <a:t>are classes of CSPs solvable in polynomial time</a:t>
            </a:r>
          </a:p>
          <a:p>
            <a:pPr>
              <a:tabLst>
                <a:tab pos="7999413" algn="r"/>
              </a:tabLst>
            </a:pPr>
            <a:r>
              <a:rPr lang="en-US" dirty="0" smtClean="0"/>
              <a:t>One </a:t>
            </a:r>
            <a:r>
              <a:rPr lang="en-US" dirty="0" smtClean="0">
                <a:solidFill>
                  <a:srgbClr val="3366FF"/>
                </a:solidFill>
              </a:rPr>
              <a:t>tractability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66FF"/>
                </a:solidFill>
              </a:rPr>
              <a:t>condition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links	</a:t>
            </a:r>
            <a:r>
              <a:rPr lang="en-US" sz="2595" dirty="0" smtClean="0">
                <a:solidFill>
                  <a:srgbClr val="E46C0A"/>
                </a:solidFill>
              </a:rPr>
              <a:t>[</a:t>
            </a:r>
            <a:r>
              <a:rPr lang="en-US" sz="2595" dirty="0" err="1" smtClean="0">
                <a:solidFill>
                  <a:srgbClr val="E46C0A"/>
                </a:solidFill>
              </a:rPr>
              <a:t>Freuder</a:t>
            </a:r>
            <a:r>
              <a:rPr lang="en-US" sz="2595" dirty="0" smtClean="0">
                <a:solidFill>
                  <a:srgbClr val="E46C0A"/>
                </a:solidFill>
              </a:rPr>
              <a:t> 82]</a:t>
            </a:r>
            <a:endParaRPr lang="en-US" dirty="0" smtClean="0">
              <a:solidFill>
                <a:srgbClr val="E46C0A"/>
              </a:solidFill>
            </a:endParaRPr>
          </a:p>
          <a:p>
            <a:pPr lvl="1"/>
            <a:r>
              <a:rPr lang="en-US" dirty="0" smtClean="0"/>
              <a:t>Consistency level to</a:t>
            </a:r>
          </a:p>
          <a:p>
            <a:pPr lvl="1"/>
            <a:r>
              <a:rPr lang="en-US" dirty="0" smtClean="0"/>
              <a:t>Width of the constraint network, a structural parameter</a:t>
            </a:r>
          </a:p>
          <a:p>
            <a:pPr lvl="0">
              <a:defRPr/>
            </a:pPr>
            <a:r>
              <a:rPr lang="en-US" dirty="0" smtClean="0"/>
              <a:t>Our approach: exploit a tree decomposition </a:t>
            </a:r>
          </a:p>
          <a:p>
            <a:pPr lvl="1">
              <a:defRPr/>
            </a:pPr>
            <a:r>
              <a:rPr lang="en-US" dirty="0" smtClean="0">
                <a:solidFill>
                  <a:srgbClr val="3366FF"/>
                </a:solidFill>
              </a:rPr>
              <a:t>Localize</a:t>
            </a:r>
            <a:r>
              <a:rPr lang="en-US" dirty="0" smtClean="0"/>
              <a:t> application of the consistency algorithm</a:t>
            </a:r>
          </a:p>
          <a:p>
            <a:pPr lvl="1">
              <a:defRPr/>
            </a:pPr>
            <a:r>
              <a:rPr lang="en-US" dirty="0" smtClean="0">
                <a:solidFill>
                  <a:srgbClr val="3366FF"/>
                </a:solidFill>
              </a:rPr>
              <a:t>Add</a:t>
            </a:r>
            <a:r>
              <a:rPr lang="en-US" dirty="0" smtClean="0"/>
              <a:t> redundant constraints at separators to enhance propagation</a:t>
            </a:r>
          </a:p>
          <a:p>
            <a:pPr lvl="1">
              <a:defRPr/>
            </a:pPr>
            <a:r>
              <a:rPr lang="en-US" dirty="0" smtClean="0">
                <a:solidFill>
                  <a:srgbClr val="3366FF"/>
                </a:solidFill>
              </a:rPr>
              <a:t>Practical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66FF"/>
                </a:solidFill>
              </a:rPr>
              <a:t>tractability</a:t>
            </a:r>
            <a:r>
              <a:rPr lang="en-US" dirty="0" smtClean="0"/>
              <a:t> aims to solve CSP instances in a backtrack-free manner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</a:t>
            </a:r>
            <a:endParaRPr lang="en-US" dirty="0"/>
          </a:p>
        </p:txBody>
      </p:sp>
      <p:sp>
        <p:nvSpPr>
          <p:cNvPr id="44" name="Content Placeholder 4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191000" cy="25146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 tree decomposition:〈</a:t>
            </a:r>
            <a:r>
              <a:rPr lang="en-US" sz="2200" dirty="0" smtClean="0">
                <a:latin typeface="Pristina" pitchFamily="66" charset="0"/>
              </a:rPr>
              <a:t>T</a:t>
            </a:r>
            <a:r>
              <a:rPr lang="en-US" sz="2200" dirty="0" smtClean="0"/>
              <a:t>,</a:t>
            </a:r>
            <a:r>
              <a:rPr lang="en-US" sz="2200" i="1" dirty="0" smtClean="0">
                <a:latin typeface="Pristina" pitchFamily="66" charset="0"/>
              </a:rPr>
              <a:t> 𝝌</a:t>
            </a:r>
            <a:r>
              <a:rPr lang="en-US" sz="2200" i="1" dirty="0" smtClean="0"/>
              <a:t>,</a:t>
            </a:r>
            <a:r>
              <a:rPr lang="en-US" sz="2200" i="1" dirty="0" smtClean="0">
                <a:latin typeface="Pristina" pitchFamily="66" charset="0"/>
              </a:rPr>
              <a:t> 𝜓</a:t>
            </a:r>
            <a:r>
              <a:rPr lang="en-US" sz="2200" dirty="0" smtClean="0"/>
              <a:t>〉</a:t>
            </a:r>
          </a:p>
          <a:p>
            <a:pPr lvl="1"/>
            <a:r>
              <a:rPr lang="en-US" sz="2000" dirty="0" smtClean="0">
                <a:latin typeface="Pristina" pitchFamily="66" charset="0"/>
              </a:rPr>
              <a:t>T</a:t>
            </a:r>
            <a:r>
              <a:rPr lang="en-US" sz="2000" dirty="0" smtClean="0"/>
              <a:t>: a tree of clusters</a:t>
            </a:r>
          </a:p>
          <a:p>
            <a:pPr lvl="1"/>
            <a:r>
              <a:rPr lang="en-US" sz="2000" i="1" dirty="0" smtClean="0">
                <a:latin typeface="Pristina" pitchFamily="66" charset="0"/>
              </a:rPr>
              <a:t>𝝌</a:t>
            </a:r>
            <a:r>
              <a:rPr lang="en-US" sz="2000" dirty="0" smtClean="0"/>
              <a:t>: maps variables to clusters</a:t>
            </a:r>
          </a:p>
          <a:p>
            <a:pPr lvl="1"/>
            <a:r>
              <a:rPr lang="en-US" sz="2000" i="1" dirty="0" smtClean="0">
                <a:latin typeface="Pristina" pitchFamily="66" charset="0"/>
              </a:rPr>
              <a:t>𝜓</a:t>
            </a:r>
            <a:r>
              <a:rPr lang="en-US" sz="2000" dirty="0" smtClean="0"/>
              <a:t>: maps constraints to clusters</a:t>
            </a:r>
          </a:p>
        </p:txBody>
      </p:sp>
      <p:sp>
        <p:nvSpPr>
          <p:cNvPr id="45" name="Content Placeholder 44"/>
          <p:cNvSpPr>
            <a:spLocks noGrp="1"/>
          </p:cNvSpPr>
          <p:nvPr>
            <p:ph sz="half" idx="2"/>
          </p:nvPr>
        </p:nvSpPr>
        <p:spPr>
          <a:xfrm>
            <a:off x="4572000" y="1600201"/>
            <a:ext cx="4114800" cy="2209799"/>
          </a:xfrm>
        </p:spPr>
        <p:txBody>
          <a:bodyPr>
            <a:noAutofit/>
          </a:bodyPr>
          <a:lstStyle/>
          <a:p>
            <a:pPr lvl="0"/>
            <a:r>
              <a:rPr lang="en-US" sz="2200" dirty="0" smtClean="0"/>
              <a:t>Conditions</a:t>
            </a:r>
          </a:p>
          <a:p>
            <a:pPr lvl="1"/>
            <a:r>
              <a:rPr lang="en-US" sz="2000" dirty="0" smtClean="0"/>
              <a:t>Each constraint appears in at least one cluster with all the variables in its scope </a:t>
            </a:r>
          </a:p>
          <a:p>
            <a:pPr lvl="1"/>
            <a:r>
              <a:rPr lang="en-US" sz="2000" dirty="0" smtClean="0"/>
              <a:t>For every variable, the clusters where the variable appears induce a connected </a:t>
            </a:r>
            <a:r>
              <a:rPr lang="en-US" sz="2000" dirty="0" err="1" smtClean="0"/>
              <a:t>subtree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1" name="Group 13"/>
          <p:cNvGrpSpPr/>
          <p:nvPr/>
        </p:nvGrpSpPr>
        <p:grpSpPr>
          <a:xfrm>
            <a:off x="4592325" y="3952749"/>
            <a:ext cx="3813028" cy="2168075"/>
            <a:chOff x="2992967" y="312821"/>
            <a:chExt cx="2925122" cy="1864475"/>
          </a:xfrm>
        </p:grpSpPr>
        <p:sp>
          <p:nvSpPr>
            <p:cNvPr id="52" name="Rounded Rectangle 51"/>
            <p:cNvSpPr/>
            <p:nvPr/>
          </p:nvSpPr>
          <p:spPr>
            <a:xfrm>
              <a:off x="3496724" y="609601"/>
              <a:ext cx="1615440" cy="304799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45720" rtlCol="0" anchor="ctr" anchorCtr="1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{</a:t>
              </a:r>
              <a:r>
                <a:rPr lang="en-US" i="1" dirty="0" smtClean="0">
                  <a:solidFill>
                    <a:schemeClr val="tx1"/>
                  </a:solidFill>
                </a:rPr>
                <a:t>A,B,C,E</a:t>
              </a:r>
              <a:r>
                <a:rPr lang="en-US" dirty="0" smtClean="0">
                  <a:solidFill>
                    <a:schemeClr val="tx1"/>
                  </a:solidFill>
                </a:rPr>
                <a:t>}  </a:t>
              </a:r>
              <a:r>
                <a:rPr lang="en-US" i="1" dirty="0" smtClean="0">
                  <a:solidFill>
                    <a:schemeClr val="tx1"/>
                  </a:solidFill>
                </a:rPr>
                <a:t>, </a:t>
              </a:r>
              <a:r>
                <a:rPr lang="en-US" dirty="0" smtClean="0">
                  <a:solidFill>
                    <a:schemeClr val="tx1"/>
                  </a:solidFill>
                </a:rPr>
                <a:t>{</a:t>
              </a:r>
              <a:r>
                <a:rPr lang="en-US" i="1" dirty="0" smtClean="0">
                  <a:solidFill>
                    <a:schemeClr val="tx1"/>
                  </a:solidFill>
                </a:rPr>
                <a:t>R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i="1" dirty="0" smtClean="0">
                  <a:solidFill>
                    <a:schemeClr val="tx1"/>
                  </a:solidFill>
                </a:rPr>
                <a:t>,R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3</a:t>
              </a:r>
              <a:r>
                <a:rPr lang="en-US" dirty="0" smtClean="0">
                  <a:solidFill>
                    <a:schemeClr val="tx1"/>
                  </a:solidFill>
                </a:rPr>
                <a:t>}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4444998" y="1219200"/>
              <a:ext cx="1473091" cy="304800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45720" rtlCol="0" anchor="ctr" anchorCtr="1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{</a:t>
              </a:r>
              <a:r>
                <a:rPr lang="en-US" i="1" dirty="0" smtClean="0">
                  <a:solidFill>
                    <a:schemeClr val="tx1"/>
                  </a:solidFill>
                </a:rPr>
                <a:t>A,B,D</a:t>
              </a:r>
              <a:r>
                <a:rPr lang="en-US" dirty="0" smtClean="0">
                  <a:solidFill>
                    <a:schemeClr val="tx1"/>
                  </a:solidFill>
                </a:rPr>
                <a:t>}</a:t>
              </a:r>
              <a:r>
                <a:rPr lang="en-US" i="1" dirty="0" smtClean="0">
                  <a:solidFill>
                    <a:schemeClr val="tx1"/>
                  </a:solidFill>
                </a:rPr>
                <a:t>,</a:t>
              </a:r>
              <a:r>
                <a:rPr lang="en-US" dirty="0" smtClean="0">
                  <a:solidFill>
                    <a:schemeClr val="tx1"/>
                  </a:solidFill>
                </a:rPr>
                <a:t>{</a:t>
              </a:r>
              <a:r>
                <a:rPr lang="en-US" i="1" dirty="0" smtClean="0">
                  <a:solidFill>
                    <a:schemeClr val="tx1"/>
                  </a:solidFill>
                </a:rPr>
                <a:t>R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3</a:t>
              </a:r>
              <a:r>
                <a:rPr lang="en-US" i="1" dirty="0" smtClean="0">
                  <a:solidFill>
                    <a:schemeClr val="tx1"/>
                  </a:solidFill>
                </a:rPr>
                <a:t>,R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5</a:t>
              </a:r>
              <a:r>
                <a:rPr lang="en-US" dirty="0" smtClean="0">
                  <a:solidFill>
                    <a:schemeClr val="tx1"/>
                  </a:solidFill>
                </a:rPr>
                <a:t>}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2992967" y="1216405"/>
              <a:ext cx="1295400" cy="304800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45720" rtlCol="0" anchor="ctr" anchorCtr="1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{</a:t>
              </a:r>
              <a:r>
                <a:rPr lang="en-US" i="1" dirty="0" smtClean="0">
                  <a:solidFill>
                    <a:schemeClr val="tx1"/>
                  </a:solidFill>
                </a:rPr>
                <a:t>A,E,F</a:t>
              </a:r>
              <a:r>
                <a:rPr lang="en-US" dirty="0" smtClean="0">
                  <a:solidFill>
                    <a:schemeClr val="tx1"/>
                  </a:solidFill>
                </a:rPr>
                <a:t>}</a:t>
              </a:r>
              <a:r>
                <a:rPr lang="en-US" i="1" dirty="0" smtClean="0">
                  <a:solidFill>
                    <a:schemeClr val="tx1"/>
                  </a:solidFill>
                </a:rPr>
                <a:t>,</a:t>
              </a:r>
              <a:r>
                <a:rPr lang="en-US" dirty="0" smtClean="0">
                  <a:solidFill>
                    <a:schemeClr val="tx1"/>
                  </a:solidFill>
                </a:rPr>
                <a:t>{</a:t>
              </a:r>
              <a:r>
                <a:rPr lang="en-US" i="1" dirty="0" smtClean="0">
                  <a:solidFill>
                    <a:schemeClr val="tx1"/>
                  </a:solidFill>
                </a:rPr>
                <a:t>R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dirty="0" smtClean="0">
                  <a:solidFill>
                    <a:schemeClr val="tx1"/>
                  </a:solidFill>
                </a:rPr>
                <a:t>}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4533844" y="1872496"/>
              <a:ext cx="1295399" cy="304800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45720" rtlCol="0" anchor="ctr" anchorCtr="1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{</a:t>
              </a:r>
              <a:r>
                <a:rPr lang="en-US" i="1" dirty="0" smtClean="0">
                  <a:solidFill>
                    <a:schemeClr val="tx1"/>
                  </a:solidFill>
                </a:rPr>
                <a:t>A,D,G</a:t>
              </a:r>
              <a:r>
                <a:rPr lang="en-US" dirty="0" smtClean="0">
                  <a:solidFill>
                    <a:schemeClr val="tx1"/>
                  </a:solidFill>
                </a:rPr>
                <a:t>}</a:t>
              </a:r>
              <a:r>
                <a:rPr lang="en-US" i="1" dirty="0" smtClean="0">
                  <a:solidFill>
                    <a:schemeClr val="tx1"/>
                  </a:solidFill>
                </a:rPr>
                <a:t>,</a:t>
              </a:r>
              <a:r>
                <a:rPr lang="en-US" dirty="0" smtClean="0">
                  <a:solidFill>
                    <a:schemeClr val="tx1"/>
                  </a:solidFill>
                </a:rPr>
                <a:t>{</a:t>
              </a:r>
              <a:r>
                <a:rPr lang="en-US" i="1" dirty="0" smtClean="0">
                  <a:solidFill>
                    <a:schemeClr val="tx1"/>
                  </a:solidFill>
                </a:rPr>
                <a:t>R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4</a:t>
              </a:r>
              <a:r>
                <a:rPr lang="en-US" dirty="0" smtClean="0">
                  <a:solidFill>
                    <a:schemeClr val="tx1"/>
                  </a:solidFill>
                </a:rPr>
                <a:t>}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Connector 55"/>
            <p:cNvCxnSpPr>
              <a:stCxn id="52" idx="2"/>
              <a:endCxn id="54" idx="0"/>
            </p:cNvCxnSpPr>
            <p:nvPr/>
          </p:nvCxnSpPr>
          <p:spPr>
            <a:xfrm rot="5400000">
              <a:off x="3821553" y="733514"/>
              <a:ext cx="302005" cy="6637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5" idx="0"/>
              <a:endCxn id="53" idx="2"/>
            </p:cNvCxnSpPr>
            <p:nvPr/>
          </p:nvCxnSpPr>
          <p:spPr>
            <a:xfrm flipH="1" flipV="1">
              <a:off x="5181544" y="1524000"/>
              <a:ext cx="1" cy="3484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  <a:endCxn id="52" idx="2"/>
            </p:cNvCxnSpPr>
            <p:nvPr/>
          </p:nvCxnSpPr>
          <p:spPr>
            <a:xfrm flipH="1" flipV="1">
              <a:off x="4304443" y="914401"/>
              <a:ext cx="877101" cy="3047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4173674" y="312821"/>
              <a:ext cx="183863" cy="277912"/>
            </a:xfrm>
            <a:prstGeom prst="rect">
              <a:avLst/>
            </a:prstGeom>
            <a:noFill/>
          </p:spPr>
          <p:txBody>
            <a:bodyPr wrap="none" lIns="0" tIns="0" rIns="0" bIns="45720" rtlCol="0" anchor="ctr" anchorCtr="1">
              <a:spAutoFit/>
            </a:bodyPr>
            <a:lstStyle/>
            <a:p>
              <a:r>
                <a:rPr lang="en-US" i="1" dirty="0" smtClean="0"/>
                <a:t>C</a:t>
              </a:r>
              <a:r>
                <a:rPr lang="en-US" i="1" baseline="-25000" dirty="0" smtClean="0"/>
                <a:t>1</a:t>
              </a:r>
              <a:endParaRPr lang="en-US" i="1" baseline="-25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265145" y="923257"/>
              <a:ext cx="183863" cy="277912"/>
            </a:xfrm>
            <a:prstGeom prst="rect">
              <a:avLst/>
            </a:prstGeom>
            <a:noFill/>
          </p:spPr>
          <p:txBody>
            <a:bodyPr wrap="none" lIns="0" tIns="0" rIns="0" bIns="45720" rtlCol="0" anchor="ctr" anchorCtr="1">
              <a:spAutoFit/>
            </a:bodyPr>
            <a:lstStyle/>
            <a:p>
              <a:r>
                <a:rPr lang="en-US" i="1" dirty="0" smtClean="0"/>
                <a:t>C</a:t>
              </a:r>
              <a:r>
                <a:rPr lang="en-US" i="1" baseline="-25000" dirty="0" smtClean="0"/>
                <a:t>2</a:t>
              </a:r>
              <a:endParaRPr lang="en-US" i="1" baseline="-250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108575" y="918432"/>
              <a:ext cx="183863" cy="277912"/>
            </a:xfrm>
            <a:prstGeom prst="rect">
              <a:avLst/>
            </a:prstGeom>
            <a:noFill/>
          </p:spPr>
          <p:txBody>
            <a:bodyPr wrap="none" lIns="0" tIns="0" rIns="0" bIns="45720" rtlCol="0" anchor="ctr" anchorCtr="1">
              <a:spAutoFit/>
            </a:bodyPr>
            <a:lstStyle/>
            <a:p>
              <a:r>
                <a:rPr lang="en-US" i="1" dirty="0" smtClean="0"/>
                <a:t>C</a:t>
              </a:r>
              <a:r>
                <a:rPr lang="en-US" i="1" baseline="-25000" dirty="0" smtClean="0"/>
                <a:t>3</a:t>
              </a:r>
              <a:endParaRPr lang="en-US" i="1" baseline="-25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42537" y="1582630"/>
              <a:ext cx="183863" cy="277912"/>
            </a:xfrm>
            <a:prstGeom prst="rect">
              <a:avLst/>
            </a:prstGeom>
            <a:noFill/>
          </p:spPr>
          <p:txBody>
            <a:bodyPr wrap="none" lIns="0" tIns="0" rIns="0" bIns="45720" rtlCol="0" anchor="ctr" anchorCtr="1">
              <a:spAutoFit/>
            </a:bodyPr>
            <a:lstStyle/>
            <a:p>
              <a:r>
                <a:rPr lang="en-US" i="1" dirty="0" smtClean="0"/>
                <a:t>C</a:t>
              </a:r>
              <a:r>
                <a:rPr lang="en-US" i="1" baseline="-25000" dirty="0" smtClean="0"/>
                <a:t>4</a:t>
              </a:r>
              <a:endParaRPr lang="en-US" i="1" baseline="-25000" dirty="0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1371600" y="5943600"/>
            <a:ext cx="218020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3366FF"/>
                </a:solidFill>
              </a:rPr>
              <a:t>Hypergraph</a:t>
            </a:r>
            <a:endParaRPr lang="en-US" sz="3200" dirty="0">
              <a:solidFill>
                <a:srgbClr val="3366FF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85554" y="5968424"/>
            <a:ext cx="351370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</a:rPr>
              <a:t>T</a:t>
            </a:r>
            <a:r>
              <a:rPr lang="en-US" sz="3200" dirty="0" smtClean="0">
                <a:solidFill>
                  <a:srgbClr val="3366FF"/>
                </a:solidFill>
              </a:rPr>
              <a:t>ree decomposition</a:t>
            </a:r>
            <a:endParaRPr lang="en-US" sz="3200" dirty="0">
              <a:solidFill>
                <a:srgbClr val="3366FF"/>
              </a:solidFill>
            </a:endParaRPr>
          </a:p>
        </p:txBody>
      </p:sp>
      <p:grpSp>
        <p:nvGrpSpPr>
          <p:cNvPr id="65" name="Group 76"/>
          <p:cNvGrpSpPr>
            <a:grpSpLocks noChangeAspect="1"/>
          </p:cNvGrpSpPr>
          <p:nvPr/>
        </p:nvGrpSpPr>
        <p:grpSpPr>
          <a:xfrm>
            <a:off x="1447800" y="3581400"/>
            <a:ext cx="2021146" cy="2560320"/>
            <a:chOff x="914400" y="1360745"/>
            <a:chExt cx="1676401" cy="2123610"/>
          </a:xfrm>
        </p:grpSpPr>
        <p:sp>
          <p:nvSpPr>
            <p:cNvPr id="66" name="Rounded Rectangle 65"/>
            <p:cNvSpPr/>
            <p:nvPr/>
          </p:nvSpPr>
          <p:spPr>
            <a:xfrm rot="5400000">
              <a:off x="1583744" y="1594632"/>
              <a:ext cx="337713" cy="1676401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67" name="Rounded Rectangle 66"/>
            <p:cNvSpPr/>
            <p:nvPr/>
          </p:nvSpPr>
          <p:spPr>
            <a:xfrm rot="8309794">
              <a:off x="1255362" y="2152132"/>
              <a:ext cx="337711" cy="1332223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68" name="Rounded Rectangle 67"/>
            <p:cNvSpPr/>
            <p:nvPr/>
          </p:nvSpPr>
          <p:spPr>
            <a:xfrm rot="2449808">
              <a:off x="1233906" y="1360745"/>
              <a:ext cx="337711" cy="1332223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69" name="Rounded Rectangle 68"/>
            <p:cNvSpPr/>
            <p:nvPr/>
          </p:nvSpPr>
          <p:spPr>
            <a:xfrm rot="8309794">
              <a:off x="1901242" y="1381559"/>
              <a:ext cx="337711" cy="1332223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70" name="Rounded Rectangle 69"/>
            <p:cNvSpPr/>
            <p:nvPr/>
          </p:nvSpPr>
          <p:spPr>
            <a:xfrm rot="2449808">
              <a:off x="1902206" y="2147220"/>
              <a:ext cx="337711" cy="1332223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001489" y="2281143"/>
              <a:ext cx="19004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en-US" i="1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314646" y="2281143"/>
              <a:ext cx="182041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B</a:t>
              </a:r>
              <a:endParaRPr lang="en-US" i="1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601759" y="2281143"/>
              <a:ext cx="17708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C</a:t>
              </a:r>
              <a:endParaRPr lang="en-US" i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55908" y="1513116"/>
              <a:ext cx="198497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D</a:t>
              </a:r>
              <a:endParaRPr lang="en-US" i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686366" y="3048000"/>
              <a:ext cx="16919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E</a:t>
              </a:r>
              <a:endParaRPr lang="en-US" i="1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371603" y="2677888"/>
              <a:ext cx="162542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/>
                <a:t>F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280547" y="1873122"/>
              <a:ext cx="20210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G</a:t>
              </a:r>
              <a:endParaRPr lang="en-US" i="1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051079" y="1646163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4</a:t>
              </a:r>
              <a:endParaRPr lang="en-US" i="1" baseline="-25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174736" y="1646163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/>
                <a:t>5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208604" y="2819789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/>
                <a:t>2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076480" y="2819789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1</a:t>
              </a:r>
              <a:endParaRPr lang="en-US" i="1" baseline="-250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608667" y="1980434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3</a:t>
              </a:r>
              <a:endParaRPr lang="en-US" i="1" baseline="-25000" dirty="0"/>
            </a:p>
          </p:txBody>
        </p:sp>
      </p:grpSp>
      <p:sp>
        <p:nvSpPr>
          <p:cNvPr id="83" name="Rounded Rectangle 82"/>
          <p:cNvSpPr/>
          <p:nvPr/>
        </p:nvSpPr>
        <p:spPr>
          <a:xfrm>
            <a:off x="5422563" y="4311923"/>
            <a:ext cx="943267" cy="274320"/>
          </a:xfrm>
          <a:prstGeom prst="roundRect">
            <a:avLst>
              <a:gd name="adj" fmla="val 50000"/>
            </a:avLst>
          </a:prstGeom>
          <a:solidFill>
            <a:srgbClr val="3366FF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6448133" y="4311923"/>
            <a:ext cx="790867" cy="274320"/>
          </a:xfrm>
          <a:prstGeom prst="roundRect">
            <a:avLst>
              <a:gd name="adj" fmla="val 50000"/>
            </a:avLst>
          </a:prstGeom>
          <a:solidFill>
            <a:srgbClr val="3366FF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495800" y="396240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Pristina" pitchFamily="66" charset="0"/>
              </a:rPr>
              <a:t>𝝌</a:t>
            </a:r>
            <a:r>
              <a:rPr lang="en-US" i="1" dirty="0" smtClean="0"/>
              <a:t>(C1)</a:t>
            </a:r>
            <a:endParaRPr lang="en-US" sz="1400" dirty="0"/>
          </a:p>
        </p:txBody>
      </p:sp>
      <p:cxnSp>
        <p:nvCxnSpPr>
          <p:cNvPr id="86" name="Straight Arrow Connector 85"/>
          <p:cNvCxnSpPr>
            <a:stCxn id="85" idx="2"/>
            <a:endCxn id="83" idx="1"/>
          </p:cNvCxnSpPr>
          <p:nvPr/>
        </p:nvCxnSpPr>
        <p:spPr>
          <a:xfrm>
            <a:off x="4853430" y="4331732"/>
            <a:ext cx="569133" cy="1173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7620000" y="4114800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Pristina" pitchFamily="66" charset="0"/>
              </a:rPr>
              <a:t>𝜓</a:t>
            </a:r>
            <a:r>
              <a:rPr lang="en-US" i="1" dirty="0" smtClean="0"/>
              <a:t>(C1)</a:t>
            </a:r>
            <a:endParaRPr lang="en-US" sz="1400" dirty="0"/>
          </a:p>
        </p:txBody>
      </p:sp>
      <p:cxnSp>
        <p:nvCxnSpPr>
          <p:cNvPr id="88" name="Straight Arrow Connector 87"/>
          <p:cNvCxnSpPr>
            <a:stCxn id="87" idx="1"/>
            <a:endCxn id="84" idx="3"/>
          </p:cNvCxnSpPr>
          <p:nvPr/>
        </p:nvCxnSpPr>
        <p:spPr>
          <a:xfrm flipH="1">
            <a:off x="7239000" y="4299466"/>
            <a:ext cx="381000" cy="14961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Decomposition: Separators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3366FF"/>
                </a:solidFill>
              </a:rPr>
              <a:t>separator</a:t>
            </a:r>
            <a:r>
              <a:rPr lang="en-US" sz="2800" dirty="0" smtClean="0"/>
              <a:t> of two adjacent clusters is the set of variables associated to both clusters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3366FF"/>
                </a:solidFill>
              </a:rPr>
              <a:t>Width</a:t>
            </a:r>
            <a:r>
              <a:rPr lang="en-US" sz="2800" dirty="0" smtClean="0"/>
              <a:t> of a decomposition/network</a:t>
            </a:r>
          </a:p>
          <a:p>
            <a:pPr lvl="1"/>
            <a:r>
              <a:rPr lang="en-US" sz="2400" dirty="0" err="1" smtClean="0"/>
              <a:t>Treewidth</a:t>
            </a:r>
            <a:r>
              <a:rPr lang="en-US" sz="2400" dirty="0" smtClean="0"/>
              <a:t> = maximum number of variables in clusters - 1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15000" y="2705097"/>
            <a:ext cx="2148840" cy="1371600"/>
          </a:xfrm>
          <a:prstGeom prst="ellipse">
            <a:avLst/>
          </a:prstGeom>
          <a:solidFill>
            <a:schemeClr val="bg1">
              <a:lumMod val="75000"/>
              <a:alpha val="26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227234" y="3505200"/>
            <a:ext cx="1435100" cy="1600200"/>
          </a:xfrm>
          <a:prstGeom prst="ellipse">
            <a:avLst/>
          </a:prstGeom>
          <a:solidFill>
            <a:schemeClr val="bg1">
              <a:lumMod val="75000"/>
              <a:alpha val="26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339840" y="3238497"/>
            <a:ext cx="1635760" cy="1288301"/>
          </a:xfrm>
          <a:prstGeom prst="ellipse">
            <a:avLst/>
          </a:prstGeom>
          <a:solidFill>
            <a:schemeClr val="bg1">
              <a:lumMod val="75000"/>
              <a:alpha val="26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32973" y="3694660"/>
            <a:ext cx="15239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i="1" dirty="0" smtClean="0"/>
              <a:t>A</a:t>
            </a:r>
            <a:endParaRPr lang="en-US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7482840" y="3314697"/>
            <a:ext cx="182880" cy="36576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 smtClean="0"/>
              <a:t>B</a:t>
            </a:r>
            <a:endParaRPr lang="en-US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6891709" y="2720343"/>
            <a:ext cx="182880" cy="36576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 smtClean="0"/>
              <a:t>C</a:t>
            </a:r>
            <a:endParaRPr lang="en-US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7406640" y="4076697"/>
            <a:ext cx="182880" cy="36576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 smtClean="0"/>
              <a:t>D</a:t>
            </a:r>
            <a:endParaRPr lang="en-US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881791" y="3217338"/>
            <a:ext cx="182880" cy="36576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 smtClean="0"/>
              <a:t>E</a:t>
            </a:r>
            <a:endParaRPr lang="en-US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05874" y="3835401"/>
            <a:ext cx="182880" cy="36576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/>
              <a:t>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49440" y="4686297"/>
            <a:ext cx="182880" cy="36576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i="1" dirty="0" smtClean="0"/>
              <a:t>G</a:t>
            </a:r>
            <a:endParaRPr lang="en-US" sz="2400" i="1" dirty="0"/>
          </a:p>
        </p:txBody>
      </p:sp>
      <p:cxnSp>
        <p:nvCxnSpPr>
          <p:cNvPr id="18" name="Straight Connector 17"/>
          <p:cNvCxnSpPr>
            <a:stCxn id="37" idx="3"/>
            <a:endCxn id="20" idx="1"/>
          </p:cNvCxnSpPr>
          <p:nvPr/>
        </p:nvCxnSpPr>
        <p:spPr>
          <a:xfrm flipV="1">
            <a:off x="6172521" y="3090382"/>
            <a:ext cx="345157" cy="319221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20" idx="2"/>
            <a:endCxn id="42" idx="0"/>
          </p:cNvCxnSpPr>
          <p:nvPr/>
        </p:nvCxnSpPr>
        <p:spPr>
          <a:xfrm rot="16200000" flipH="1">
            <a:off x="6314310" y="3411608"/>
            <a:ext cx="596706" cy="1952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 rot="19754107">
            <a:off x="6508027" y="2986722"/>
            <a:ext cx="137160" cy="13716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>
            <a:stCxn id="20" idx="3"/>
            <a:endCxn id="38" idx="2"/>
          </p:cNvCxnSpPr>
          <p:nvPr/>
        </p:nvCxnSpPr>
        <p:spPr>
          <a:xfrm flipV="1">
            <a:off x="6635536" y="2862656"/>
            <a:ext cx="185536" cy="157566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2"/>
            <a:endCxn id="41" idx="1"/>
          </p:cNvCxnSpPr>
          <p:nvPr/>
        </p:nvCxnSpPr>
        <p:spPr>
          <a:xfrm rot="16200000" flipH="1">
            <a:off x="6801952" y="2923965"/>
            <a:ext cx="346171" cy="726701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 rot="19377989">
            <a:off x="7053110" y="3694033"/>
            <a:ext cx="137160" cy="13716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>
            <a:stCxn id="23" idx="2"/>
            <a:endCxn id="40" idx="0"/>
          </p:cNvCxnSpPr>
          <p:nvPr/>
        </p:nvCxnSpPr>
        <p:spPr>
          <a:xfrm rot="16200000" flipH="1">
            <a:off x="7096009" y="3884344"/>
            <a:ext cx="325450" cy="191479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3" idx="3"/>
            <a:endCxn id="41" idx="2"/>
          </p:cNvCxnSpPr>
          <p:nvPr/>
        </p:nvCxnSpPr>
        <p:spPr>
          <a:xfrm flipV="1">
            <a:off x="7176436" y="3506122"/>
            <a:ext cx="207672" cy="215186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2" idx="3"/>
            <a:endCxn id="23" idx="0"/>
          </p:cNvCxnSpPr>
          <p:nvPr/>
        </p:nvCxnSpPr>
        <p:spPr>
          <a:xfrm flipV="1">
            <a:off x="6659359" y="3707867"/>
            <a:ext cx="421026" cy="48790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19377989">
            <a:off x="6794874" y="4159696"/>
            <a:ext cx="137160" cy="13716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>
            <a:stCxn id="27" idx="2"/>
            <a:endCxn id="39" idx="0"/>
          </p:cNvCxnSpPr>
          <p:nvPr/>
        </p:nvCxnSpPr>
        <p:spPr>
          <a:xfrm rot="5400000">
            <a:off x="6687490" y="4467407"/>
            <a:ext cx="401654" cy="32885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0"/>
            <a:endCxn id="42" idx="2"/>
          </p:cNvCxnSpPr>
          <p:nvPr/>
        </p:nvCxnSpPr>
        <p:spPr>
          <a:xfrm rot="16200000" flipV="1">
            <a:off x="6532318" y="3883699"/>
            <a:ext cx="371153" cy="208510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7" idx="3"/>
            <a:endCxn id="40" idx="1"/>
          </p:cNvCxnSpPr>
          <p:nvPr/>
        </p:nvCxnSpPr>
        <p:spPr>
          <a:xfrm>
            <a:off x="6918200" y="4186971"/>
            <a:ext cx="390554" cy="1558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 rot="19377989">
            <a:off x="5973610" y="3986133"/>
            <a:ext cx="137160" cy="13716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31" idx="0"/>
            <a:endCxn id="37" idx="2"/>
          </p:cNvCxnSpPr>
          <p:nvPr/>
        </p:nvCxnSpPr>
        <p:spPr>
          <a:xfrm rot="5400000" flipH="1" flipV="1">
            <a:off x="5791521" y="3664687"/>
            <a:ext cx="544644" cy="125916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1" idx="3"/>
            <a:endCxn id="42" idx="1"/>
          </p:cNvCxnSpPr>
          <p:nvPr/>
        </p:nvCxnSpPr>
        <p:spPr>
          <a:xfrm flipV="1">
            <a:off x="6096936" y="3756657"/>
            <a:ext cx="470983" cy="256751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308600" y="3162298"/>
            <a:ext cx="1496900" cy="12954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31" idx="1"/>
            <a:endCxn id="36" idx="3"/>
          </p:cNvCxnSpPr>
          <p:nvPr/>
        </p:nvCxnSpPr>
        <p:spPr>
          <a:xfrm rot="10800000" flipV="1">
            <a:off x="5770360" y="4096018"/>
            <a:ext cx="217085" cy="62878"/>
          </a:xfrm>
          <a:prstGeom prst="line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678919" y="4113176"/>
            <a:ext cx="91440" cy="91440"/>
          </a:xfrm>
          <a:prstGeom prst="roundRect">
            <a:avLst>
              <a:gd name="adj" fmla="val 50000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endParaRPr lang="en-US" i="1" dirty="0" smtClean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081081" y="3363883"/>
            <a:ext cx="91440" cy="91440"/>
          </a:xfrm>
          <a:prstGeom prst="roundRect">
            <a:avLst>
              <a:gd name="adj" fmla="val 50000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endParaRPr lang="en-US" i="1" dirty="0" smtClean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775352" y="2771216"/>
            <a:ext cx="91440" cy="91440"/>
          </a:xfrm>
          <a:prstGeom prst="roundRect">
            <a:avLst>
              <a:gd name="adj" fmla="val 50000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endParaRPr lang="en-US" i="1" dirty="0" smtClean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826154" y="4684676"/>
            <a:ext cx="91440" cy="91440"/>
          </a:xfrm>
          <a:prstGeom prst="roundRect">
            <a:avLst>
              <a:gd name="adj" fmla="val 50000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endParaRPr lang="en-US" i="1" dirty="0" smtClean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7308754" y="4142809"/>
            <a:ext cx="91440" cy="91440"/>
          </a:xfrm>
          <a:prstGeom prst="roundRect">
            <a:avLst>
              <a:gd name="adj" fmla="val 50000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endParaRPr lang="en-US" i="1" dirty="0" smtClean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338388" y="3414682"/>
            <a:ext cx="91440" cy="91440"/>
          </a:xfrm>
          <a:prstGeom prst="roundRect">
            <a:avLst>
              <a:gd name="adj" fmla="val 50000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endParaRPr lang="en-US" i="1" dirty="0" smtClean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567919" y="3710937"/>
            <a:ext cx="91440" cy="91440"/>
          </a:xfrm>
          <a:prstGeom prst="roundRect">
            <a:avLst>
              <a:gd name="adj" fmla="val 50000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endParaRPr lang="en-US" i="1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457304" y="2478003"/>
            <a:ext cx="264496" cy="415498"/>
          </a:xfrm>
          <a:prstGeom prst="rect">
            <a:avLst/>
          </a:prstGeom>
          <a:noFill/>
        </p:spPr>
        <p:txBody>
          <a:bodyPr wrap="none" lIns="0" tIns="0" rIns="0" bIns="45720" rtlCol="0" anchor="ctr" anchorCtr="1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i="1" baseline="-25000" dirty="0" smtClean="0"/>
              <a:t>1</a:t>
            </a:r>
            <a:endParaRPr lang="en-US" sz="2400" i="1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5079196" y="3200539"/>
            <a:ext cx="264496" cy="415498"/>
          </a:xfrm>
          <a:prstGeom prst="rect">
            <a:avLst/>
          </a:prstGeom>
          <a:noFill/>
        </p:spPr>
        <p:txBody>
          <a:bodyPr wrap="none" lIns="0" tIns="0" rIns="0" bIns="45720" rtlCol="0" anchor="ctr" anchorCtr="1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i="1" baseline="-25000" dirty="0" smtClean="0"/>
              <a:t>2</a:t>
            </a:r>
            <a:endParaRPr lang="en-US" sz="2400" i="1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8015588" y="3506259"/>
            <a:ext cx="264496" cy="415498"/>
          </a:xfrm>
          <a:prstGeom prst="rect">
            <a:avLst/>
          </a:prstGeom>
          <a:noFill/>
        </p:spPr>
        <p:txBody>
          <a:bodyPr wrap="none" lIns="0" tIns="0" rIns="0" bIns="45720" rtlCol="0" anchor="ctr" anchorCtr="1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i="1" baseline="-25000" dirty="0" smtClean="0"/>
              <a:t>3</a:t>
            </a:r>
            <a:endParaRPr lang="en-US" sz="2400" i="1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7626341" y="4576869"/>
            <a:ext cx="264496" cy="415498"/>
          </a:xfrm>
          <a:prstGeom prst="rect">
            <a:avLst/>
          </a:prstGeom>
          <a:noFill/>
        </p:spPr>
        <p:txBody>
          <a:bodyPr wrap="none" lIns="0" tIns="0" rIns="0" bIns="45720" rtlCol="0" anchor="ctr" anchorCtr="1">
            <a:spAutoFit/>
          </a:bodyPr>
          <a:lstStyle/>
          <a:p>
            <a:r>
              <a:rPr lang="en-US" sz="2400" i="1" dirty="0" smtClean="0"/>
              <a:t>C</a:t>
            </a:r>
            <a:r>
              <a:rPr lang="en-US" sz="2400" i="1" baseline="-25000" dirty="0" smtClean="0"/>
              <a:t>4</a:t>
            </a:r>
            <a:endParaRPr lang="en-US" sz="2400" i="1" baseline="-25000" dirty="0"/>
          </a:p>
        </p:txBody>
      </p:sp>
      <p:sp>
        <p:nvSpPr>
          <p:cNvPr id="47" name="Rounded Rectangle 46"/>
          <p:cNvSpPr/>
          <p:nvPr/>
        </p:nvSpPr>
        <p:spPr>
          <a:xfrm>
            <a:off x="1295400" y="3278952"/>
            <a:ext cx="2000469" cy="354431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{</a:t>
            </a:r>
            <a:r>
              <a:rPr lang="en-US" sz="2000" i="1" dirty="0" smtClean="0">
                <a:solidFill>
                  <a:schemeClr val="tx1"/>
                </a:solidFill>
              </a:rPr>
              <a:t>A,B,C,E</a:t>
            </a:r>
            <a:r>
              <a:rPr lang="en-US" sz="2000" dirty="0" smtClean="0">
                <a:solidFill>
                  <a:schemeClr val="tx1"/>
                </a:solidFill>
              </a:rPr>
              <a:t>}</a:t>
            </a:r>
            <a:r>
              <a:rPr lang="en-US" sz="2000" i="1" dirty="0" smtClean="0">
                <a:solidFill>
                  <a:schemeClr val="tx1"/>
                </a:solidFill>
              </a:rPr>
              <a:t>,</a:t>
            </a:r>
            <a:r>
              <a:rPr lang="en-US" sz="2000" dirty="0" smtClean="0">
                <a:solidFill>
                  <a:schemeClr val="tx1"/>
                </a:solidFill>
              </a:rPr>
              <a:t>{</a:t>
            </a:r>
            <a:r>
              <a:rPr lang="en-US" sz="2000" i="1" dirty="0" smtClean="0">
                <a:solidFill>
                  <a:schemeClr val="tx1"/>
                </a:solidFill>
              </a:rPr>
              <a:t>R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2</a:t>
            </a:r>
            <a:r>
              <a:rPr lang="en-US" sz="2000" i="1" dirty="0" smtClean="0">
                <a:solidFill>
                  <a:schemeClr val="tx1"/>
                </a:solidFill>
              </a:rPr>
              <a:t>,R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3</a:t>
            </a:r>
            <a:r>
              <a:rPr lang="en-US" sz="2000" dirty="0" smtClean="0">
                <a:solidFill>
                  <a:schemeClr val="tx1"/>
                </a:solidFill>
              </a:rPr>
              <a:t>}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590800" y="3987814"/>
            <a:ext cx="1755628" cy="354432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{</a:t>
            </a:r>
            <a:r>
              <a:rPr lang="en-US" sz="2000" i="1" dirty="0" smtClean="0">
                <a:solidFill>
                  <a:schemeClr val="tx1"/>
                </a:solidFill>
              </a:rPr>
              <a:t>A,B,D</a:t>
            </a:r>
            <a:r>
              <a:rPr lang="en-US" sz="2000" dirty="0" smtClean="0">
                <a:solidFill>
                  <a:schemeClr val="tx1"/>
                </a:solidFill>
              </a:rPr>
              <a:t>}</a:t>
            </a:r>
            <a:r>
              <a:rPr lang="en-US" sz="2000" i="1" dirty="0" smtClean="0">
                <a:solidFill>
                  <a:schemeClr val="tx1"/>
                </a:solidFill>
              </a:rPr>
              <a:t>,</a:t>
            </a:r>
            <a:r>
              <a:rPr lang="en-US" sz="2000" dirty="0" smtClean="0">
                <a:solidFill>
                  <a:schemeClr val="tx1"/>
                </a:solidFill>
              </a:rPr>
              <a:t>{</a:t>
            </a:r>
            <a:r>
              <a:rPr lang="en-US" sz="2000" i="1" dirty="0" smtClean="0">
                <a:solidFill>
                  <a:schemeClr val="tx1"/>
                </a:solidFill>
              </a:rPr>
              <a:t>R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3</a:t>
            </a:r>
            <a:r>
              <a:rPr lang="en-US" sz="2000" i="1" dirty="0" smtClean="0">
                <a:solidFill>
                  <a:schemeClr val="tx1"/>
                </a:solidFill>
              </a:rPr>
              <a:t>,R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5</a:t>
            </a:r>
            <a:r>
              <a:rPr lang="en-US" sz="2000" dirty="0" smtClean="0">
                <a:solidFill>
                  <a:schemeClr val="tx1"/>
                </a:solidFill>
              </a:rPr>
              <a:t>}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5800" y="3984564"/>
            <a:ext cx="1536212" cy="354432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{</a:t>
            </a:r>
            <a:r>
              <a:rPr lang="en-US" sz="2000" i="1" dirty="0" smtClean="0">
                <a:solidFill>
                  <a:schemeClr val="tx1"/>
                </a:solidFill>
              </a:rPr>
              <a:t>A,E,F</a:t>
            </a:r>
            <a:r>
              <a:rPr lang="en-US" sz="2000" dirty="0" smtClean="0">
                <a:solidFill>
                  <a:schemeClr val="tx1"/>
                </a:solidFill>
              </a:rPr>
              <a:t>}</a:t>
            </a:r>
            <a:r>
              <a:rPr lang="en-US" sz="2000" i="1" dirty="0" smtClean="0">
                <a:solidFill>
                  <a:schemeClr val="tx1"/>
                </a:solidFill>
              </a:rPr>
              <a:t>,</a:t>
            </a:r>
            <a:r>
              <a:rPr lang="en-US" sz="2000" dirty="0" smtClean="0">
                <a:solidFill>
                  <a:schemeClr val="tx1"/>
                </a:solidFill>
              </a:rPr>
              <a:t>{</a:t>
            </a:r>
            <a:r>
              <a:rPr lang="en-US" sz="2000" i="1" dirty="0" smtClean="0">
                <a:solidFill>
                  <a:schemeClr val="tx1"/>
                </a:solidFill>
              </a:rPr>
              <a:t>R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1</a:t>
            </a:r>
            <a:r>
              <a:rPr lang="en-US" sz="2000" dirty="0" smtClean="0">
                <a:solidFill>
                  <a:schemeClr val="tx1"/>
                </a:solidFill>
              </a:rPr>
              <a:t>}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724908" y="4747489"/>
            <a:ext cx="1487413" cy="354432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5720" rtlCol="0" anchor="ctr" anchorCtr="1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{</a:t>
            </a:r>
            <a:r>
              <a:rPr lang="en-US" sz="2000" i="1" dirty="0" smtClean="0">
                <a:solidFill>
                  <a:schemeClr val="tx1"/>
                </a:solidFill>
              </a:rPr>
              <a:t>A,D,G</a:t>
            </a:r>
            <a:r>
              <a:rPr lang="en-US" sz="2000" dirty="0" smtClean="0">
                <a:solidFill>
                  <a:schemeClr val="tx1"/>
                </a:solidFill>
              </a:rPr>
              <a:t>}</a:t>
            </a:r>
            <a:r>
              <a:rPr lang="en-US" sz="2000" i="1" dirty="0" smtClean="0">
                <a:solidFill>
                  <a:schemeClr val="tx1"/>
                </a:solidFill>
              </a:rPr>
              <a:t>,</a:t>
            </a:r>
            <a:r>
              <a:rPr lang="en-US" sz="2000" dirty="0" smtClean="0">
                <a:solidFill>
                  <a:schemeClr val="tx1"/>
                </a:solidFill>
              </a:rPr>
              <a:t>{</a:t>
            </a:r>
            <a:r>
              <a:rPr lang="en-US" sz="2000" i="1" dirty="0" smtClean="0">
                <a:solidFill>
                  <a:schemeClr val="tx1"/>
                </a:solidFill>
              </a:rPr>
              <a:t>R</a:t>
            </a:r>
            <a:r>
              <a:rPr lang="en-US" sz="2000" i="1" baseline="-25000" dirty="0" smtClean="0">
                <a:solidFill>
                  <a:schemeClr val="tx1"/>
                </a:solidFill>
              </a:rPr>
              <a:t>4</a:t>
            </a:r>
            <a:r>
              <a:rPr lang="en-US" sz="2000" dirty="0" smtClean="0">
                <a:solidFill>
                  <a:schemeClr val="tx1"/>
                </a:solidFill>
              </a:rPr>
              <a:t>}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/>
          <p:cNvCxnSpPr>
            <a:stCxn id="47" idx="2"/>
            <a:endCxn id="49" idx="0"/>
          </p:cNvCxnSpPr>
          <p:nvPr/>
        </p:nvCxnSpPr>
        <p:spPr>
          <a:xfrm flipH="1">
            <a:off x="1453906" y="3633383"/>
            <a:ext cx="841729" cy="351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0" idx="0"/>
            <a:endCxn id="48" idx="2"/>
          </p:cNvCxnSpPr>
          <p:nvPr/>
        </p:nvCxnSpPr>
        <p:spPr>
          <a:xfrm flipH="1" flipV="1">
            <a:off x="3468614" y="4342246"/>
            <a:ext cx="1" cy="4052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8" idx="0"/>
            <a:endCxn id="47" idx="2"/>
          </p:cNvCxnSpPr>
          <p:nvPr/>
        </p:nvCxnSpPr>
        <p:spPr>
          <a:xfrm flipH="1" flipV="1">
            <a:off x="2295635" y="3633383"/>
            <a:ext cx="1172979" cy="3544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170243" y="2842257"/>
            <a:ext cx="268157" cy="353943"/>
          </a:xfrm>
          <a:prstGeom prst="rect">
            <a:avLst/>
          </a:prstGeom>
          <a:noFill/>
        </p:spPr>
        <p:txBody>
          <a:bodyPr wrap="none" lIns="0" tIns="0" rIns="0" bIns="45720" rtlCol="0" anchor="ctr" anchorCtr="1">
            <a:spAutoFit/>
          </a:bodyPr>
          <a:lstStyle/>
          <a:p>
            <a:r>
              <a:rPr lang="en-US" sz="2000" i="1" dirty="0" smtClean="0"/>
              <a:t>C</a:t>
            </a:r>
            <a:r>
              <a:rPr lang="en-US" sz="2000" i="1" baseline="-25000" dirty="0" smtClean="0"/>
              <a:t>1</a:t>
            </a:r>
            <a:endParaRPr lang="en-US" sz="2000" i="1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1062649" y="3533668"/>
            <a:ext cx="268157" cy="353943"/>
          </a:xfrm>
          <a:prstGeom prst="rect">
            <a:avLst/>
          </a:prstGeom>
          <a:noFill/>
        </p:spPr>
        <p:txBody>
          <a:bodyPr wrap="none" lIns="0" tIns="0" rIns="0" bIns="45720" rtlCol="0" anchor="ctr" anchorCtr="1">
            <a:spAutoFit/>
          </a:bodyPr>
          <a:lstStyle/>
          <a:p>
            <a:r>
              <a:rPr lang="en-US" sz="2000" i="1" dirty="0" smtClean="0"/>
              <a:t>C</a:t>
            </a:r>
            <a:r>
              <a:rPr lang="en-US" sz="2000" i="1" baseline="-25000" dirty="0" smtClean="0"/>
              <a:t>2</a:t>
            </a:r>
            <a:endParaRPr lang="en-US" sz="2000" i="1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3465643" y="3528057"/>
            <a:ext cx="268157" cy="353943"/>
          </a:xfrm>
          <a:prstGeom prst="rect">
            <a:avLst/>
          </a:prstGeom>
          <a:noFill/>
        </p:spPr>
        <p:txBody>
          <a:bodyPr wrap="none" lIns="0" tIns="0" rIns="0" bIns="45720" rtlCol="0" anchor="ctr" anchorCtr="1">
            <a:spAutoFit/>
          </a:bodyPr>
          <a:lstStyle/>
          <a:p>
            <a:r>
              <a:rPr lang="en-US" sz="2000" i="1" dirty="0" smtClean="0"/>
              <a:t>C</a:t>
            </a:r>
            <a:r>
              <a:rPr lang="en-US" sz="2000" i="1" baseline="-25000" dirty="0" smtClean="0"/>
              <a:t>3</a:t>
            </a:r>
            <a:endParaRPr lang="en-US" sz="2000" i="1" baseline="-25000" dirty="0"/>
          </a:p>
        </p:txBody>
      </p:sp>
      <p:sp>
        <p:nvSpPr>
          <p:cNvPr id="57" name="TextBox 56"/>
          <p:cNvSpPr txBox="1"/>
          <p:nvPr/>
        </p:nvSpPr>
        <p:spPr>
          <a:xfrm>
            <a:off x="3618043" y="4395034"/>
            <a:ext cx="268157" cy="353943"/>
          </a:xfrm>
          <a:prstGeom prst="rect">
            <a:avLst/>
          </a:prstGeom>
          <a:noFill/>
        </p:spPr>
        <p:txBody>
          <a:bodyPr wrap="none" lIns="0" tIns="0" rIns="0" bIns="45720" rtlCol="0" anchor="ctr" anchorCtr="1">
            <a:spAutoFit/>
          </a:bodyPr>
          <a:lstStyle/>
          <a:p>
            <a:r>
              <a:rPr lang="en-US" sz="2000" i="1" dirty="0" smtClean="0"/>
              <a:t>C</a:t>
            </a:r>
            <a:r>
              <a:rPr lang="en-US" sz="2000" i="1" baseline="-25000" dirty="0" smtClean="0"/>
              <a:t>4</a:t>
            </a:r>
            <a:endParaRPr lang="en-US" sz="2000" i="1" baseline="-25000" dirty="0"/>
          </a:p>
        </p:txBody>
      </p:sp>
      <p:sp>
        <p:nvSpPr>
          <p:cNvPr id="58" name="Oval 57"/>
          <p:cNvSpPr/>
          <p:nvPr/>
        </p:nvSpPr>
        <p:spPr>
          <a:xfrm rot="1946739">
            <a:off x="5582696" y="3187952"/>
            <a:ext cx="1304752" cy="738607"/>
          </a:xfrm>
          <a:prstGeom prst="ellipse">
            <a:avLst/>
          </a:prstGeom>
          <a:solidFill>
            <a:srgbClr val="3366FF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Relational Consistency Property R(∗,</a:t>
            </a:r>
            <a:r>
              <a:rPr lang="en-US" i="1" dirty="0" smtClean="0"/>
              <a:t>m</a:t>
            </a:r>
            <a:r>
              <a:rPr lang="en-US" dirty="0" smtClean="0"/>
              <a:t>)C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CSP is R(∗,</a:t>
            </a:r>
            <a:r>
              <a:rPr lang="en-US" sz="2800" i="1" dirty="0" smtClean="0"/>
              <a:t>m</a:t>
            </a:r>
            <a:r>
              <a:rPr lang="en-US" sz="2800" dirty="0" smtClean="0"/>
              <a:t>)C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Every tuple in a relation can be extended</a:t>
            </a:r>
          </a:p>
          <a:p>
            <a:pPr lvl="1"/>
            <a:r>
              <a:rPr lang="en-US" sz="2400" dirty="0" smtClean="0"/>
              <a:t>to the variables in the scope of any (</a:t>
            </a:r>
            <a:r>
              <a:rPr lang="en-US" sz="2400" i="1" dirty="0" smtClean="0"/>
              <a:t>m</a:t>
            </a:r>
            <a:r>
              <a:rPr lang="en-US" sz="2400" dirty="0" smtClean="0"/>
              <a:t>-1) other relations </a:t>
            </a:r>
          </a:p>
          <a:p>
            <a:pPr lvl="1"/>
            <a:r>
              <a:rPr lang="en-US" sz="2400" dirty="0" smtClean="0"/>
              <a:t>in an assignment satisfying all </a:t>
            </a:r>
            <a:r>
              <a:rPr lang="en-US" sz="2400" i="1" dirty="0" smtClean="0"/>
              <a:t>m</a:t>
            </a:r>
            <a:r>
              <a:rPr lang="en-US" sz="2400" dirty="0" smtClean="0"/>
              <a:t> relations simultaneously</a:t>
            </a:r>
          </a:p>
          <a:p>
            <a:r>
              <a:rPr lang="en-US" dirty="0"/>
              <a:t> </a:t>
            </a:r>
            <a:r>
              <a:rPr lang="en-US" sz="2800" dirty="0"/>
              <a:t>R(∗,</a:t>
            </a:r>
            <a:r>
              <a:rPr lang="en-US" sz="2800" i="1" dirty="0"/>
              <a:t>m</a:t>
            </a:r>
            <a:r>
              <a:rPr lang="en-US" sz="2800" dirty="0"/>
              <a:t>)</a:t>
            </a:r>
            <a:r>
              <a:rPr lang="en-US" sz="2800" dirty="0" smtClean="0"/>
              <a:t>C ≡ Every set of </a:t>
            </a:r>
            <a:r>
              <a:rPr lang="en-US" sz="2800" i="1" dirty="0" smtClean="0"/>
              <a:t>m</a:t>
            </a:r>
            <a:r>
              <a:rPr lang="en-US" sz="2800" dirty="0" smtClean="0"/>
              <a:t> relations is minimal </a:t>
            </a:r>
            <a:endParaRPr lang="en-US" sz="28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1828800" y="4429780"/>
            <a:ext cx="5410200" cy="1894820"/>
            <a:chOff x="2743200" y="4353580"/>
            <a:chExt cx="5410200" cy="1894820"/>
          </a:xfrm>
        </p:grpSpPr>
        <p:grpSp>
          <p:nvGrpSpPr>
            <p:cNvPr id="52" name="Group 51"/>
            <p:cNvGrpSpPr/>
            <p:nvPr/>
          </p:nvGrpSpPr>
          <p:grpSpPr>
            <a:xfrm>
              <a:off x="5410200" y="4353580"/>
              <a:ext cx="838200" cy="914400"/>
              <a:chOff x="5410200" y="4114800"/>
              <a:chExt cx="838200" cy="9144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5410200" y="4114800"/>
                <a:ext cx="838200" cy="914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5410200" y="42672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5410200" y="4419600"/>
                <a:ext cx="83820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410200" y="45720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5410200" y="47244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5410200" y="48768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Rectangle 28"/>
            <p:cNvSpPr/>
            <p:nvPr/>
          </p:nvSpPr>
          <p:spPr>
            <a:xfrm>
              <a:off x="3962400" y="4353580"/>
              <a:ext cx="838200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962400" y="450598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962400" y="465838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962400" y="4810780"/>
              <a:ext cx="8382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962400" y="496318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962400" y="5115580"/>
              <a:ext cx="83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 50"/>
            <p:cNvGrpSpPr/>
            <p:nvPr/>
          </p:nvGrpSpPr>
          <p:grpSpPr>
            <a:xfrm>
              <a:off x="7010400" y="4353580"/>
              <a:ext cx="838200" cy="914400"/>
              <a:chOff x="7010400" y="4114800"/>
              <a:chExt cx="838200" cy="9144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010400" y="4114800"/>
                <a:ext cx="838200" cy="914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7010400" y="42672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010400" y="44196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010400" y="45720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7010400" y="4724400"/>
                <a:ext cx="83820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7010400" y="4876800"/>
                <a:ext cx="8382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Curved Connector 41"/>
            <p:cNvCxnSpPr>
              <a:stCxn id="29" idx="3"/>
            </p:cNvCxnSpPr>
            <p:nvPr/>
          </p:nvCxnSpPr>
          <p:spPr>
            <a:xfrm flipV="1">
              <a:off x="4800600" y="4658380"/>
              <a:ext cx="609600" cy="152400"/>
            </a:xfrm>
            <a:prstGeom prst="curvedConnector3">
              <a:avLst>
                <a:gd name="adj1" fmla="val 50000"/>
              </a:avLst>
            </a:prstGeom>
            <a:ln>
              <a:tailEnd type="arrow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urved Connector 42"/>
            <p:cNvCxnSpPr/>
            <p:nvPr/>
          </p:nvCxnSpPr>
          <p:spPr>
            <a:xfrm>
              <a:off x="6172200" y="4658380"/>
              <a:ext cx="838200" cy="304800"/>
            </a:xfrm>
            <a:prstGeom prst="curvedConnector3">
              <a:avLst>
                <a:gd name="adj1" fmla="val 50000"/>
              </a:avLst>
            </a:prstGeom>
            <a:ln>
              <a:tailEnd type="arrow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ight Brace 48"/>
            <p:cNvSpPr/>
            <p:nvPr/>
          </p:nvSpPr>
          <p:spPr>
            <a:xfrm rot="5400000">
              <a:off x="6477000" y="4201180"/>
              <a:ext cx="304800" cy="2743200"/>
            </a:xfrm>
            <a:prstGeom prst="rightBrace">
              <a:avLst>
                <a:gd name="adj1" fmla="val 8333"/>
                <a:gd name="adj2" fmla="val 50000"/>
              </a:avLst>
            </a:prstGeom>
            <a:ln w="127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350358" y="4886980"/>
              <a:ext cx="5677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..…</a:t>
              </a:r>
              <a:endParaRPr lang="en-US" sz="24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452182" y="5725180"/>
              <a:ext cx="27012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∀ </a:t>
              </a:r>
              <a:r>
                <a:rPr lang="en-US" sz="2800" i="1" dirty="0" smtClean="0"/>
                <a:t>m</a:t>
              </a:r>
              <a:r>
                <a:rPr lang="en-US" sz="2800" dirty="0" smtClean="0"/>
                <a:t>-1 relations</a:t>
              </a:r>
              <a:endParaRPr lang="en-US" sz="2800" i="1" dirty="0"/>
            </a:p>
          </p:txBody>
        </p:sp>
        <p:sp>
          <p:nvSpPr>
            <p:cNvPr id="57" name="Rectangular Callout 56"/>
            <p:cNvSpPr/>
            <p:nvPr/>
          </p:nvSpPr>
          <p:spPr>
            <a:xfrm>
              <a:off x="2743200" y="4505980"/>
              <a:ext cx="990600" cy="381000"/>
            </a:xfrm>
            <a:prstGeom prst="wedgeRectCallout">
              <a:avLst>
                <a:gd name="adj1" fmla="val 69353"/>
                <a:gd name="adj2" fmla="val 25739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 smtClean="0"/>
                <a:t>∀ tuple</a:t>
              </a:r>
              <a:endParaRPr lang="en-US" dirty="0"/>
            </a:p>
          </p:txBody>
        </p:sp>
        <p:sp>
          <p:nvSpPr>
            <p:cNvPr id="41" name="Rectangular Callout 40"/>
            <p:cNvSpPr/>
            <p:nvPr/>
          </p:nvSpPr>
          <p:spPr>
            <a:xfrm>
              <a:off x="2743200" y="5648980"/>
              <a:ext cx="1219200" cy="381000"/>
            </a:xfrm>
            <a:prstGeom prst="wedgeRectCallout">
              <a:avLst>
                <a:gd name="adj1" fmla="val 64184"/>
                <a:gd name="adj2" fmla="val -139265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 smtClean="0"/>
                <a:t>∀ relation</a:t>
              </a:r>
              <a:endParaRPr lang="en-US" dirty="0"/>
            </a:p>
          </p:txBody>
        </p:sp>
      </p:grp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553200" y="1524000"/>
            <a:ext cx="2424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7999413" algn="r"/>
              </a:tabLst>
            </a:pPr>
            <a:r>
              <a:rPr lang="en-US" dirty="0" smtClean="0">
                <a:solidFill>
                  <a:srgbClr val="E46C0A"/>
                </a:solidFill>
              </a:rPr>
              <a:t>[</a:t>
            </a:r>
            <a:r>
              <a:rPr lang="en-US" dirty="0" err="1" smtClean="0">
                <a:solidFill>
                  <a:srgbClr val="E46C0A"/>
                </a:solidFill>
              </a:rPr>
              <a:t>Karakashian</a:t>
            </a:r>
            <a:r>
              <a:rPr lang="en-US" dirty="0" smtClean="0">
                <a:solidFill>
                  <a:srgbClr val="E46C0A"/>
                </a:solidFill>
              </a:rPr>
              <a:t>+  AAAI 10]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Localize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Restricting </a:t>
            </a:r>
            <a:r>
              <a:rPr lang="en-US" sz="2800" dirty="0"/>
              <a:t>R(∗,</a:t>
            </a:r>
            <a:r>
              <a:rPr lang="en-US" sz="2800" i="1" dirty="0"/>
              <a:t>m</a:t>
            </a:r>
            <a:r>
              <a:rPr lang="en-US" sz="2800" dirty="0"/>
              <a:t>)</a:t>
            </a:r>
            <a:r>
              <a:rPr lang="en-US" sz="2800" dirty="0" smtClean="0"/>
              <a:t>C to clusters: cl-R(∗,</a:t>
            </a:r>
            <a:r>
              <a:rPr lang="en-US" sz="2800" i="1" dirty="0" smtClean="0"/>
              <a:t>m</a:t>
            </a:r>
            <a:r>
              <a:rPr lang="en-US" sz="2800" dirty="0" smtClean="0"/>
              <a:t>)C</a:t>
            </a:r>
          </a:p>
          <a:p>
            <a:r>
              <a:rPr lang="en-US" sz="2800" dirty="0" smtClean="0"/>
              <a:t>Two clusters communicate via their separator</a:t>
            </a:r>
          </a:p>
          <a:p>
            <a:pPr lvl="1"/>
            <a:r>
              <a:rPr lang="en-US" sz="2400" dirty="0" smtClean="0"/>
              <a:t>Constraints common to the two clusters</a:t>
            </a:r>
          </a:p>
          <a:p>
            <a:pPr lvl="1"/>
            <a:r>
              <a:rPr lang="en-US" sz="2400" dirty="0" smtClean="0"/>
              <a:t>Domains of variables common to the two clusters</a:t>
            </a:r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2971800" y="3505200"/>
            <a:ext cx="2999991" cy="2763826"/>
            <a:chOff x="287943" y="4027325"/>
            <a:chExt cx="2999991" cy="2763826"/>
          </a:xfrm>
        </p:grpSpPr>
        <p:sp>
          <p:nvSpPr>
            <p:cNvPr id="6" name="Oval 5"/>
            <p:cNvSpPr/>
            <p:nvPr/>
          </p:nvSpPr>
          <p:spPr>
            <a:xfrm>
              <a:off x="287943" y="4051922"/>
              <a:ext cx="2999991" cy="170775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  <a:alpha val="2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87943" y="5053791"/>
              <a:ext cx="2999232" cy="173736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2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738093" y="6613184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735553" y="4149384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/>
            <p:cNvCxnSpPr>
              <a:stCxn id="28" idx="2"/>
              <a:endCxn id="8" idx="0"/>
            </p:cNvCxnSpPr>
            <p:nvPr/>
          </p:nvCxnSpPr>
          <p:spPr>
            <a:xfrm rot="16200000" flipH="1">
              <a:off x="1611728" y="6441099"/>
              <a:ext cx="342900" cy="127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18" idx="2"/>
              <a:endCxn id="43" idx="0"/>
            </p:cNvCxnSpPr>
            <p:nvPr/>
          </p:nvCxnSpPr>
          <p:spPr>
            <a:xfrm rot="16200000" flipH="1">
              <a:off x="956373" y="4851024"/>
              <a:ext cx="755720" cy="36068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18" idx="2"/>
              <a:endCxn id="45" idx="0"/>
            </p:cNvCxnSpPr>
            <p:nvPr/>
          </p:nvCxnSpPr>
          <p:spPr>
            <a:xfrm rot="5400000">
              <a:off x="676973" y="4932304"/>
              <a:ext cx="755720" cy="19812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29" idx="2"/>
              <a:endCxn id="8" idx="2"/>
            </p:cNvCxnSpPr>
            <p:nvPr/>
          </p:nvCxnSpPr>
          <p:spPr>
            <a:xfrm rot="16200000" flipH="1">
              <a:off x="1251683" y="6172494"/>
              <a:ext cx="388620" cy="58420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29" idx="0"/>
              <a:endCxn id="43" idx="3"/>
            </p:cNvCxnSpPr>
            <p:nvPr/>
          </p:nvCxnSpPr>
          <p:spPr>
            <a:xfrm rot="5400000" flipH="1" flipV="1">
              <a:off x="987187" y="5638068"/>
              <a:ext cx="661762" cy="328351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17" idx="0"/>
              <a:endCxn id="9" idx="4"/>
            </p:cNvCxnSpPr>
            <p:nvPr/>
          </p:nvCxnSpPr>
          <p:spPr>
            <a:xfrm rot="16200000" flipV="1">
              <a:off x="1644148" y="4377949"/>
              <a:ext cx="275520" cy="127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9" idx="2"/>
              <a:endCxn id="47" idx="0"/>
            </p:cNvCxnSpPr>
            <p:nvPr/>
          </p:nvCxnSpPr>
          <p:spPr>
            <a:xfrm rot="16200000" flipH="1">
              <a:off x="2128583" y="4905634"/>
              <a:ext cx="755720" cy="25146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1713963" y="4516344"/>
              <a:ext cx="137160" cy="137160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 smtClean="0">
                <a:solidFill>
                  <a:prstClr val="black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85313" y="4516344"/>
              <a:ext cx="137160" cy="137160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lvl="0" algn="ctr"/>
              <a:endParaRPr lang="en-US" baseline="-25000" dirty="0">
                <a:solidFill>
                  <a:prstClr val="black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312133" y="4516344"/>
              <a:ext cx="137160" cy="137160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 smtClean="0">
                <a:solidFill>
                  <a:prstClr val="black"/>
                </a:solidFill>
              </a:endParaRPr>
            </a:p>
          </p:txBody>
        </p:sp>
        <p:cxnSp>
          <p:nvCxnSpPr>
            <p:cNvPr id="20" name="Straight Connector 19"/>
            <p:cNvCxnSpPr>
              <a:stCxn id="45" idx="7"/>
              <a:endCxn id="17" idx="2"/>
            </p:cNvCxnSpPr>
            <p:nvPr/>
          </p:nvCxnSpPr>
          <p:spPr>
            <a:xfrm rot="5400000" flipH="1" flipV="1">
              <a:off x="1008722" y="4632884"/>
              <a:ext cx="753200" cy="794441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47" idx="1"/>
              <a:endCxn id="17" idx="2"/>
            </p:cNvCxnSpPr>
            <p:nvPr/>
          </p:nvCxnSpPr>
          <p:spPr>
            <a:xfrm rot="16200000" flipV="1">
              <a:off x="1814594" y="4621453"/>
              <a:ext cx="753200" cy="817301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8" idx="0"/>
              <a:endCxn id="9" idx="2"/>
            </p:cNvCxnSpPr>
            <p:nvPr/>
          </p:nvCxnSpPr>
          <p:spPr>
            <a:xfrm rot="5400000" flipH="1" flipV="1">
              <a:off x="1284103" y="4064894"/>
              <a:ext cx="321240" cy="58166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6"/>
              <a:endCxn id="19" idx="0"/>
            </p:cNvCxnSpPr>
            <p:nvPr/>
          </p:nvCxnSpPr>
          <p:spPr>
            <a:xfrm>
              <a:off x="1826993" y="4195104"/>
              <a:ext cx="553720" cy="32124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49" idx="0"/>
              <a:endCxn id="19" idx="2"/>
            </p:cNvCxnSpPr>
            <p:nvPr/>
          </p:nvCxnSpPr>
          <p:spPr>
            <a:xfrm rot="5400000" flipH="1" flipV="1">
              <a:off x="1849183" y="4877694"/>
              <a:ext cx="755720" cy="30734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29" idx="0"/>
              <a:endCxn id="45" idx="4"/>
            </p:cNvCxnSpPr>
            <p:nvPr/>
          </p:nvCxnSpPr>
          <p:spPr>
            <a:xfrm rot="16200000" flipV="1">
              <a:off x="730648" y="5709879"/>
              <a:ext cx="648371" cy="19812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8" idx="0"/>
              <a:endCxn id="45" idx="5"/>
            </p:cNvCxnSpPr>
            <p:nvPr/>
          </p:nvCxnSpPr>
          <p:spPr>
            <a:xfrm rot="16200000" flipV="1">
              <a:off x="1054442" y="5405022"/>
              <a:ext cx="661762" cy="794441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8" idx="0"/>
              <a:endCxn id="47" idx="3"/>
            </p:cNvCxnSpPr>
            <p:nvPr/>
          </p:nvCxnSpPr>
          <p:spPr>
            <a:xfrm rot="5400000" flipH="1" flipV="1">
              <a:off x="1860312" y="5393593"/>
              <a:ext cx="661762" cy="817301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1713963" y="6133124"/>
              <a:ext cx="137160" cy="137160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 smtClean="0">
                <a:solidFill>
                  <a:prstClr val="black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85313" y="6133124"/>
              <a:ext cx="137160" cy="137160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>
                <a:solidFill>
                  <a:prstClr val="black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127983" y="6126774"/>
              <a:ext cx="137160" cy="137160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 smtClean="0">
                <a:solidFill>
                  <a:prstClr val="black"/>
                </a:solidFill>
              </a:endParaRPr>
            </a:p>
          </p:txBody>
        </p:sp>
        <p:cxnSp>
          <p:nvCxnSpPr>
            <p:cNvPr id="31" name="Straight Connector 30"/>
            <p:cNvCxnSpPr>
              <a:stCxn id="30" idx="2"/>
              <a:endCxn id="8" idx="7"/>
            </p:cNvCxnSpPr>
            <p:nvPr/>
          </p:nvCxnSpPr>
          <p:spPr>
            <a:xfrm rot="5400000">
              <a:off x="1825033" y="6255044"/>
              <a:ext cx="362641" cy="380421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0" idx="0"/>
              <a:endCxn id="49" idx="4"/>
            </p:cNvCxnSpPr>
            <p:nvPr/>
          </p:nvCxnSpPr>
          <p:spPr>
            <a:xfrm rot="16200000" flipV="1">
              <a:off x="1813958" y="5744169"/>
              <a:ext cx="642021" cy="123190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58693" y="4027325"/>
              <a:ext cx="15464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E</a:t>
              </a:r>
              <a:endParaRPr lang="en-US" i="1" baseline="-25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94209" y="6052975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6</a:t>
              </a:r>
              <a:endParaRPr lang="en-US" i="1" baseline="-25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41909" y="6052975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5</a:t>
              </a:r>
              <a:endParaRPr lang="en-US" i="1" baseline="-25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96893" y="6052975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7</a:t>
              </a:r>
              <a:endParaRPr lang="en-US" i="1" baseline="-25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747685" y="5077176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4</a:t>
              </a:r>
              <a:endParaRPr lang="en-US" i="1" baseline="-25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94209" y="4380524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2</a:t>
              </a:r>
              <a:endParaRPr lang="en-US" i="1" baseline="-25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03809" y="4380524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1</a:t>
              </a:r>
              <a:endParaRPr lang="en-US" i="1" baseline="-25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09685" y="4380524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3</a:t>
              </a:r>
              <a:endParaRPr lang="en-US" i="1" baseline="-250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725393" y="5370453"/>
              <a:ext cx="137160" cy="137160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 smtClean="0">
                <a:solidFill>
                  <a:prstClr val="black"/>
                </a:solidFill>
              </a:endParaRPr>
            </a:p>
          </p:txBody>
        </p:sp>
        <p:cxnSp>
          <p:nvCxnSpPr>
            <p:cNvPr id="42" name="Straight Connector 41"/>
            <p:cNvCxnSpPr>
              <a:stCxn id="41" idx="1"/>
              <a:endCxn id="43" idx="6"/>
            </p:cNvCxnSpPr>
            <p:nvPr/>
          </p:nvCxnSpPr>
          <p:spPr>
            <a:xfrm rot="10800000">
              <a:off x="1560293" y="5439033"/>
              <a:ext cx="16510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1468853" y="539331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49798" y="5254814"/>
              <a:ext cx="16749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B</a:t>
              </a:r>
              <a:endParaRPr lang="en-US" i="1" baseline="-25000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910053" y="539331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91200" y="5254814"/>
              <a:ext cx="175495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en-US" i="1" baseline="-25000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2586453" y="539331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210559" y="5254814"/>
              <a:ext cx="183949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D</a:t>
              </a:r>
              <a:endParaRPr lang="en-US" i="1" baseline="-25000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2027653" y="539331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22544" y="5254814"/>
              <a:ext cx="1625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C</a:t>
              </a:r>
              <a:endParaRPr lang="en-US" i="1" baseline="-25000" dirty="0"/>
            </a:p>
          </p:txBody>
        </p:sp>
        <p:cxnSp>
          <p:nvCxnSpPr>
            <p:cNvPr id="51" name="Straight Connector 50"/>
            <p:cNvCxnSpPr>
              <a:stCxn id="49" idx="2"/>
              <a:endCxn id="41" idx="3"/>
            </p:cNvCxnSpPr>
            <p:nvPr/>
          </p:nvCxnSpPr>
          <p:spPr>
            <a:xfrm rot="10800000">
              <a:off x="1862553" y="5439033"/>
              <a:ext cx="16510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1896865" y="6497612"/>
              <a:ext cx="14799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F</a:t>
              </a:r>
              <a:endParaRPr lang="en-US" i="1" baseline="-250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973217" y="4552698"/>
            <a:ext cx="1103308" cy="454637"/>
            <a:chOff x="7147266" y="4524723"/>
            <a:chExt cx="1103308" cy="454637"/>
          </a:xfrm>
        </p:grpSpPr>
        <p:sp>
          <p:nvSpPr>
            <p:cNvPr id="54" name="TextBox 53"/>
            <p:cNvSpPr txBox="1"/>
            <p:nvPr/>
          </p:nvSpPr>
          <p:spPr>
            <a:xfrm>
              <a:off x="7603751" y="4524723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R</a:t>
              </a:r>
              <a:r>
                <a:rPr lang="en-US" i="1" baseline="-25000" dirty="0" smtClean="0">
                  <a:solidFill>
                    <a:srgbClr val="FF0000"/>
                  </a:solidFill>
                </a:rPr>
                <a:t>4</a:t>
              </a:r>
              <a:endParaRPr lang="en-US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581459" y="4818000"/>
              <a:ext cx="137160" cy="137160"/>
            </a:xfrm>
            <a:prstGeom prst="rect">
              <a:avLst/>
            </a:prstGeom>
            <a:solidFill>
              <a:srgbClr val="FF0000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56" name="Straight Connector 55"/>
            <p:cNvCxnSpPr>
              <a:stCxn id="55" idx="1"/>
              <a:endCxn id="57" idx="6"/>
            </p:cNvCxnSpPr>
            <p:nvPr/>
          </p:nvCxnSpPr>
          <p:spPr>
            <a:xfrm rot="10800000">
              <a:off x="7416359" y="4886580"/>
              <a:ext cx="165100" cy="1588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7324919" y="4840860"/>
              <a:ext cx="91440" cy="914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i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47266" y="4702361"/>
              <a:ext cx="175495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A</a:t>
              </a:r>
              <a:endParaRPr lang="en-US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066625" y="4702361"/>
              <a:ext cx="183949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D</a:t>
              </a:r>
              <a:endParaRPr lang="en-US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7883719" y="4840860"/>
              <a:ext cx="91440" cy="914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i="1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61" name="Straight Connector 60"/>
            <p:cNvCxnSpPr>
              <a:stCxn id="60" idx="2"/>
              <a:endCxn id="55" idx="3"/>
            </p:cNvCxnSpPr>
            <p:nvPr/>
          </p:nvCxnSpPr>
          <p:spPr>
            <a:xfrm rot="10800000">
              <a:off x="7718619" y="4886580"/>
              <a:ext cx="165100" cy="1588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3436274" y="4733794"/>
            <a:ext cx="2135280" cy="276999"/>
            <a:chOff x="6602935" y="5293289"/>
            <a:chExt cx="2135280" cy="276999"/>
          </a:xfrm>
        </p:grpSpPr>
        <p:sp>
          <p:nvSpPr>
            <p:cNvPr id="63" name="Oval 62"/>
            <p:cNvSpPr/>
            <p:nvPr/>
          </p:nvSpPr>
          <p:spPr>
            <a:xfrm>
              <a:off x="7321990" y="5431788"/>
              <a:ext cx="91440" cy="914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602935" y="5293289"/>
              <a:ext cx="16749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B</a:t>
              </a:r>
              <a:endParaRPr lang="en-US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6763190" y="5431788"/>
              <a:ext cx="91440" cy="914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144337" y="5293289"/>
              <a:ext cx="175495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A</a:t>
              </a:r>
              <a:endParaRPr lang="en-US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8439590" y="5431788"/>
              <a:ext cx="91440" cy="914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063696" y="5293289"/>
              <a:ext cx="183949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D</a:t>
              </a:r>
              <a:endParaRPr lang="en-US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7880790" y="5431788"/>
              <a:ext cx="91440" cy="914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4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575681" y="5293289"/>
              <a:ext cx="1625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C</a:t>
              </a:r>
              <a:endParaRPr lang="en-US" i="1" baseline="-250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Bolstering Propagation at Separators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Localization </a:t>
            </a:r>
            <a:r>
              <a:rPr lang="en-US" sz="2800" dirty="0">
                <a:solidFill>
                  <a:srgbClr val="3366FF"/>
                </a:solidFill>
              </a:rPr>
              <a:t>cl</a:t>
            </a:r>
            <a:r>
              <a:rPr lang="en-US" sz="2800" dirty="0"/>
              <a:t>-R(*,</a:t>
            </a:r>
            <a:r>
              <a:rPr lang="en-US" sz="2800" i="1" dirty="0" smtClean="0"/>
              <a:t>m</a:t>
            </a:r>
            <a:r>
              <a:rPr lang="en-US" sz="2800" dirty="0" smtClean="0"/>
              <a:t>)C</a:t>
            </a:r>
            <a:endParaRPr lang="en-US" sz="2800" dirty="0" smtClean="0"/>
          </a:p>
          <a:p>
            <a:pPr lvl="1"/>
            <a:r>
              <a:rPr lang="en-US" sz="2400" dirty="0" smtClean="0"/>
              <a:t>Fewer </a:t>
            </a:r>
            <a:r>
              <a:rPr lang="en-US" sz="2400" dirty="0"/>
              <a:t>combinations of </a:t>
            </a:r>
            <a:r>
              <a:rPr lang="en-US" sz="2400" i="1" dirty="0"/>
              <a:t>m</a:t>
            </a:r>
            <a:r>
              <a:rPr lang="en-US" sz="2400" dirty="0"/>
              <a:t> </a:t>
            </a:r>
            <a:r>
              <a:rPr lang="en-US" sz="2400" dirty="0" smtClean="0"/>
              <a:t>relations</a:t>
            </a:r>
          </a:p>
          <a:p>
            <a:pPr lvl="1"/>
            <a:r>
              <a:rPr lang="en-US" sz="2400" dirty="0" smtClean="0"/>
              <a:t>Reduces the enforced consistency level</a:t>
            </a:r>
          </a:p>
          <a:p>
            <a:r>
              <a:rPr lang="en-US" sz="2800" dirty="0" smtClean="0"/>
              <a:t>Ideally: add unique constraint </a:t>
            </a:r>
          </a:p>
          <a:p>
            <a:pPr lvl="1"/>
            <a:r>
              <a:rPr lang="en-US" sz="2400" dirty="0" smtClean="0"/>
              <a:t>Space overhead, major bottleneck</a:t>
            </a:r>
          </a:p>
          <a:p>
            <a:r>
              <a:rPr lang="en-US" sz="2800" dirty="0" smtClean="0"/>
              <a:t>Enhance propagation by </a:t>
            </a:r>
            <a:r>
              <a:rPr lang="en-US" sz="2800" dirty="0" smtClean="0">
                <a:solidFill>
                  <a:srgbClr val="3366FF"/>
                </a:solidFill>
              </a:rPr>
              <a:t>bolstering</a:t>
            </a:r>
          </a:p>
          <a:p>
            <a:pPr lvl="1"/>
            <a:r>
              <a:rPr lang="en-US" sz="2400" dirty="0" smtClean="0">
                <a:solidFill>
                  <a:srgbClr val="3366FF"/>
                </a:solidFill>
              </a:rPr>
              <a:t>Projection</a:t>
            </a:r>
            <a:r>
              <a:rPr lang="en-US" sz="2400" dirty="0" smtClean="0"/>
              <a:t> of existing constraints</a:t>
            </a:r>
          </a:p>
          <a:p>
            <a:pPr lvl="1"/>
            <a:r>
              <a:rPr lang="en-US" sz="2400" dirty="0" smtClean="0"/>
              <a:t>Adding</a:t>
            </a:r>
            <a:r>
              <a:rPr lang="en-US" sz="2400" dirty="0" smtClean="0">
                <a:solidFill>
                  <a:srgbClr val="3366FF"/>
                </a:solidFill>
              </a:rPr>
              <a:t> binary</a:t>
            </a:r>
            <a:r>
              <a:rPr lang="en-US" sz="2400" dirty="0" smtClean="0"/>
              <a:t> constraints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Adding</a:t>
            </a:r>
            <a:r>
              <a:rPr lang="en-US" sz="2400" dirty="0" smtClean="0">
                <a:solidFill>
                  <a:srgbClr val="3366FF"/>
                </a:solidFill>
              </a:rPr>
              <a:t> clique</a:t>
            </a:r>
            <a:r>
              <a:rPr lang="en-US" sz="2400" dirty="0" smtClean="0"/>
              <a:t> constraints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2859590"/>
            <a:ext cx="2917272" cy="1663200"/>
          </a:xfrm>
          <a:prstGeom prst="ellipse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19800" y="3823348"/>
            <a:ext cx="2917272" cy="1663200"/>
          </a:xfrm>
          <a:prstGeom prst="ellipse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436644" y="5334594"/>
            <a:ext cx="88941" cy="88941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434174" y="2938123"/>
            <a:ext cx="88941" cy="88941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27" idx="2"/>
            <a:endCxn id="7" idx="0"/>
          </p:cNvCxnSpPr>
          <p:nvPr/>
        </p:nvCxnSpPr>
        <p:spPr>
          <a:xfrm rot="16200000" flipH="1">
            <a:off x="7313732" y="5167212"/>
            <a:ext cx="333529" cy="1235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7" idx="2"/>
            <a:endCxn id="40" idx="0"/>
          </p:cNvCxnSpPr>
          <p:nvPr/>
        </p:nvCxnSpPr>
        <p:spPr>
          <a:xfrm rot="16200000" flipH="1">
            <a:off x="6676286" y="3620589"/>
            <a:ext cx="735068" cy="35082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7" idx="2"/>
            <a:endCxn id="42" idx="0"/>
          </p:cNvCxnSpPr>
          <p:nvPr/>
        </p:nvCxnSpPr>
        <p:spPr>
          <a:xfrm rot="5400000">
            <a:off x="6404522" y="3699648"/>
            <a:ext cx="735068" cy="192706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8" idx="2"/>
            <a:endCxn id="7" idx="2"/>
          </p:cNvCxnSpPr>
          <p:nvPr/>
        </p:nvCxnSpPr>
        <p:spPr>
          <a:xfrm rot="16200000" flipH="1">
            <a:off x="6963526" y="4905947"/>
            <a:ext cx="378000" cy="568236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8" idx="0"/>
            <a:endCxn id="40" idx="3"/>
          </p:cNvCxnSpPr>
          <p:nvPr/>
        </p:nvCxnSpPr>
        <p:spPr>
          <a:xfrm rot="5400000" flipH="1" flipV="1">
            <a:off x="6706258" y="4386125"/>
            <a:ext cx="643678" cy="319378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6" idx="0"/>
            <a:endCxn id="8" idx="4"/>
          </p:cNvCxnSpPr>
          <p:nvPr/>
        </p:nvCxnSpPr>
        <p:spPr>
          <a:xfrm rot="16200000" flipV="1">
            <a:off x="7345266" y="3160442"/>
            <a:ext cx="267991" cy="1235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8" idx="2"/>
            <a:endCxn id="44" idx="0"/>
          </p:cNvCxnSpPr>
          <p:nvPr/>
        </p:nvCxnSpPr>
        <p:spPr>
          <a:xfrm rot="16200000" flipH="1">
            <a:off x="7816463" y="3673707"/>
            <a:ext cx="735068" cy="244588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413174" y="3295055"/>
            <a:ext cx="133412" cy="13341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 smtClean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01703" y="3295055"/>
            <a:ext cx="133412" cy="13341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lvl="0"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94997" y="3295055"/>
            <a:ext cx="133412" cy="13341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 smtClean="0">
              <a:solidFill>
                <a:prstClr val="black"/>
              </a:solidFill>
            </a:endParaRPr>
          </a:p>
        </p:txBody>
      </p:sp>
      <p:cxnSp>
        <p:nvCxnSpPr>
          <p:cNvPr id="19" name="Straight Connector 18"/>
          <p:cNvCxnSpPr>
            <a:stCxn id="42" idx="7"/>
            <a:endCxn id="16" idx="2"/>
          </p:cNvCxnSpPr>
          <p:nvPr/>
        </p:nvCxnSpPr>
        <p:spPr>
          <a:xfrm rot="5400000" flipH="1" flipV="1">
            <a:off x="6727205" y="3408410"/>
            <a:ext cx="732617" cy="772731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4" idx="1"/>
            <a:endCxn id="16" idx="2"/>
          </p:cNvCxnSpPr>
          <p:nvPr/>
        </p:nvCxnSpPr>
        <p:spPr>
          <a:xfrm rot="16200000" flipV="1">
            <a:off x="7511055" y="3397292"/>
            <a:ext cx="732617" cy="794967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7" idx="0"/>
            <a:endCxn id="8" idx="2"/>
          </p:cNvCxnSpPr>
          <p:nvPr/>
        </p:nvCxnSpPr>
        <p:spPr>
          <a:xfrm rot="5400000" flipH="1" flipV="1">
            <a:off x="6995060" y="2855942"/>
            <a:ext cx="312461" cy="565765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6"/>
            <a:endCxn id="18" idx="0"/>
          </p:cNvCxnSpPr>
          <p:nvPr/>
        </p:nvCxnSpPr>
        <p:spPr>
          <a:xfrm>
            <a:off x="7523115" y="2982594"/>
            <a:ext cx="538588" cy="312461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6" idx="0"/>
            <a:endCxn id="18" idx="2"/>
          </p:cNvCxnSpPr>
          <p:nvPr/>
        </p:nvCxnSpPr>
        <p:spPr>
          <a:xfrm rot="5400000" flipH="1" flipV="1">
            <a:off x="7544699" y="3646531"/>
            <a:ext cx="735068" cy="298941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8" idx="0"/>
            <a:endCxn id="42" idx="4"/>
          </p:cNvCxnSpPr>
          <p:nvPr/>
        </p:nvCxnSpPr>
        <p:spPr>
          <a:xfrm rot="16200000" flipV="1">
            <a:off x="6456730" y="4455974"/>
            <a:ext cx="630653" cy="192706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7" idx="0"/>
            <a:endCxn id="42" idx="5"/>
          </p:cNvCxnSpPr>
          <p:nvPr/>
        </p:nvCxnSpPr>
        <p:spPr>
          <a:xfrm rot="16200000" flipV="1">
            <a:off x="6771675" y="4159448"/>
            <a:ext cx="643678" cy="772731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7" idx="0"/>
            <a:endCxn id="44" idx="3"/>
          </p:cNvCxnSpPr>
          <p:nvPr/>
        </p:nvCxnSpPr>
        <p:spPr>
          <a:xfrm rot="5400000" flipH="1" flipV="1">
            <a:off x="7555523" y="4148331"/>
            <a:ext cx="643678" cy="794967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413174" y="4867653"/>
            <a:ext cx="133412" cy="13341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 smtClean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01703" y="4867653"/>
            <a:ext cx="133412" cy="13341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815880" y="4861476"/>
            <a:ext cx="133412" cy="13341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 smtClean="0">
              <a:solidFill>
                <a:prstClr val="black"/>
              </a:solidFill>
            </a:endParaRPr>
          </a:p>
        </p:txBody>
      </p:sp>
      <p:cxnSp>
        <p:nvCxnSpPr>
          <p:cNvPr id="30" name="Straight Connector 29"/>
          <p:cNvCxnSpPr>
            <a:stCxn id="29" idx="2"/>
            <a:endCxn id="7" idx="7"/>
          </p:cNvCxnSpPr>
          <p:nvPr/>
        </p:nvCxnSpPr>
        <p:spPr>
          <a:xfrm rot="5400000">
            <a:off x="7521208" y="4986241"/>
            <a:ext cx="352731" cy="370025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0"/>
            <a:endCxn id="46" idx="4"/>
          </p:cNvCxnSpPr>
          <p:nvPr/>
        </p:nvCxnSpPr>
        <p:spPr>
          <a:xfrm rot="16200000" flipV="1">
            <a:off x="7510436" y="4489327"/>
            <a:ext cx="624476" cy="11982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64879" y="2819400"/>
            <a:ext cx="17059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E</a:t>
            </a:r>
            <a:endParaRPr lang="en-US" sz="2000" i="1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7587299" y="5207600"/>
            <a:ext cx="1632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F</a:t>
            </a:r>
            <a:endParaRPr lang="en-US" sz="2000" i="1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6518554" y="4789694"/>
            <a:ext cx="27341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6</a:t>
            </a:r>
            <a:endParaRPr lang="en-US" sz="2000" i="1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7148554" y="4789694"/>
            <a:ext cx="27341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5</a:t>
            </a:r>
            <a:endParaRPr lang="en-US" sz="2000" i="1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7980173" y="4789694"/>
            <a:ext cx="27341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7</a:t>
            </a:r>
            <a:endParaRPr lang="en-US" sz="2000" i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6499548" y="3162948"/>
            <a:ext cx="27341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2</a:t>
            </a:r>
            <a:endParaRPr lang="en-US" sz="2000" i="1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7149503" y="3162948"/>
            <a:ext cx="27341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1</a:t>
            </a:r>
            <a:endParaRPr lang="en-US" sz="2000" i="1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8187151" y="3162948"/>
            <a:ext cx="27341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3</a:t>
            </a:r>
            <a:endParaRPr lang="en-US" sz="2000" i="1" baseline="-25000" dirty="0"/>
          </a:p>
        </p:txBody>
      </p:sp>
      <p:sp>
        <p:nvSpPr>
          <p:cNvPr id="40" name="Oval 39"/>
          <p:cNvSpPr/>
          <p:nvPr/>
        </p:nvSpPr>
        <p:spPr>
          <a:xfrm>
            <a:off x="7174762" y="4148059"/>
            <a:ext cx="88941" cy="889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800" i="1" dirty="0" smtClean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75356" y="4013346"/>
            <a:ext cx="18486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B</a:t>
            </a:r>
            <a:endParaRPr lang="en-US" sz="2000" i="1" baseline="-25000" dirty="0"/>
          </a:p>
        </p:txBody>
      </p:sp>
      <p:sp>
        <p:nvSpPr>
          <p:cNvPr id="42" name="Oval 41"/>
          <p:cNvSpPr/>
          <p:nvPr/>
        </p:nvSpPr>
        <p:spPr>
          <a:xfrm>
            <a:off x="6631232" y="4148059"/>
            <a:ext cx="88941" cy="889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800" i="1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01963" y="4013346"/>
            <a:ext cx="19375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A</a:t>
            </a:r>
            <a:endParaRPr lang="en-US" sz="2000" i="1" baseline="-25000" dirty="0"/>
          </a:p>
        </p:txBody>
      </p:sp>
      <p:sp>
        <p:nvSpPr>
          <p:cNvPr id="44" name="Oval 43"/>
          <p:cNvSpPr/>
          <p:nvPr/>
        </p:nvSpPr>
        <p:spPr>
          <a:xfrm>
            <a:off x="8261821" y="4148059"/>
            <a:ext cx="88941" cy="889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800" i="1" dirty="0" smtClean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896200" y="4013346"/>
            <a:ext cx="20315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D</a:t>
            </a:r>
            <a:endParaRPr lang="en-US" sz="2000" i="1" baseline="-25000" dirty="0"/>
          </a:p>
        </p:txBody>
      </p:sp>
      <p:sp>
        <p:nvSpPr>
          <p:cNvPr id="46" name="Oval 45"/>
          <p:cNvSpPr/>
          <p:nvPr/>
        </p:nvSpPr>
        <p:spPr>
          <a:xfrm>
            <a:off x="7718291" y="4148059"/>
            <a:ext cx="88941" cy="889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800" i="1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94193" y="4013346"/>
            <a:ext cx="17935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C</a:t>
            </a:r>
            <a:endParaRPr lang="en-US" sz="2000" i="1" baseline="-250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6697577" y="3865028"/>
            <a:ext cx="1541648" cy="567720"/>
            <a:chOff x="6720173" y="3865028"/>
            <a:chExt cx="1541648" cy="567720"/>
          </a:xfrm>
        </p:grpSpPr>
        <p:sp>
          <p:nvSpPr>
            <p:cNvPr id="49" name="Rectangle 48"/>
            <p:cNvSpPr/>
            <p:nvPr/>
          </p:nvSpPr>
          <p:spPr>
            <a:xfrm>
              <a:off x="7424291" y="3865028"/>
              <a:ext cx="133412" cy="133412"/>
            </a:xfrm>
            <a:prstGeom prst="rect">
              <a:avLst/>
            </a:prstGeom>
            <a:solidFill>
              <a:srgbClr val="FF0000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aseline="-2500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50" name="Straight Connector 49"/>
            <p:cNvCxnSpPr>
              <a:stCxn id="49" idx="2"/>
              <a:endCxn id="40" idx="7"/>
            </p:cNvCxnSpPr>
            <p:nvPr/>
          </p:nvCxnSpPr>
          <p:spPr>
            <a:xfrm flipH="1">
              <a:off x="7250678" y="3998440"/>
              <a:ext cx="240319" cy="162644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9" idx="1"/>
              <a:endCxn id="42" idx="6"/>
            </p:cNvCxnSpPr>
            <p:nvPr/>
          </p:nvCxnSpPr>
          <p:spPr>
            <a:xfrm flipH="1">
              <a:off x="6720173" y="3931734"/>
              <a:ext cx="704118" cy="260796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4" idx="2"/>
              <a:endCxn id="49" idx="3"/>
            </p:cNvCxnSpPr>
            <p:nvPr/>
          </p:nvCxnSpPr>
          <p:spPr>
            <a:xfrm flipH="1" flipV="1">
              <a:off x="7557703" y="3931734"/>
              <a:ext cx="704118" cy="260796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7335232" y="4124971"/>
              <a:ext cx="43351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/>
                <a:t>R</a:t>
              </a:r>
              <a:r>
                <a:rPr lang="en-US" sz="2000" b="1" i="1" baseline="-25000" dirty="0" smtClean="0"/>
                <a:t>sep</a:t>
              </a:r>
              <a:endParaRPr lang="en-US" sz="2000" b="1" i="1" baseline="-25000" dirty="0"/>
            </a:p>
          </p:txBody>
        </p:sp>
        <p:cxnSp>
          <p:nvCxnSpPr>
            <p:cNvPr id="54" name="Straight Connector 53"/>
            <p:cNvCxnSpPr>
              <a:stCxn id="46" idx="1"/>
              <a:endCxn id="49" idx="2"/>
            </p:cNvCxnSpPr>
            <p:nvPr/>
          </p:nvCxnSpPr>
          <p:spPr>
            <a:xfrm flipH="1" flipV="1">
              <a:off x="7490997" y="3998440"/>
              <a:ext cx="240319" cy="162644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7258250" y="3829250"/>
            <a:ext cx="467360" cy="430437"/>
            <a:chOff x="5247640" y="5284563"/>
            <a:chExt cx="467360" cy="430437"/>
          </a:xfrm>
        </p:grpSpPr>
        <p:sp>
          <p:nvSpPr>
            <p:cNvPr id="55" name="TextBox 54"/>
            <p:cNvSpPr txBox="1"/>
            <p:nvPr/>
          </p:nvSpPr>
          <p:spPr>
            <a:xfrm>
              <a:off x="5435032" y="5284563"/>
              <a:ext cx="244408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i="1" baseline="-25000" dirty="0" smtClean="0"/>
                <a:t>4</a:t>
              </a:r>
              <a:endParaRPr lang="en-US" i="1" baseline="-250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412740" y="5577840"/>
              <a:ext cx="137160" cy="137160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 smtClean="0">
                <a:solidFill>
                  <a:prstClr val="black"/>
                </a:solidFill>
              </a:endParaRPr>
            </a:p>
          </p:txBody>
        </p:sp>
        <p:cxnSp>
          <p:nvCxnSpPr>
            <p:cNvPr id="57" name="Straight Connector 56"/>
            <p:cNvCxnSpPr>
              <a:stCxn id="56" idx="1"/>
            </p:cNvCxnSpPr>
            <p:nvPr/>
          </p:nvCxnSpPr>
          <p:spPr>
            <a:xfrm rot="10800000">
              <a:off x="5247640" y="5646420"/>
              <a:ext cx="16510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endCxn id="56" idx="3"/>
            </p:cNvCxnSpPr>
            <p:nvPr/>
          </p:nvCxnSpPr>
          <p:spPr>
            <a:xfrm rot="10800000">
              <a:off x="5549900" y="5646420"/>
              <a:ext cx="16510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Bolstering Schemas: Approximate Unique Separator Constraint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7F3-1302-459F-9F73-6D07E21BFB5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2400" y="2638495"/>
            <a:ext cx="2743200" cy="1563959"/>
          </a:xfrm>
          <a:prstGeom prst="ellipse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52400" y="3572168"/>
            <a:ext cx="2743200" cy="1563959"/>
          </a:xfrm>
          <a:prstGeom prst="ellipse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492296" y="4993240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489973" y="2739764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27" idx="2"/>
            <a:endCxn id="7" idx="0"/>
          </p:cNvCxnSpPr>
          <p:nvPr/>
        </p:nvCxnSpPr>
        <p:spPr>
          <a:xfrm rot="16200000" flipH="1">
            <a:off x="1376718" y="4835845"/>
            <a:ext cx="313628" cy="1162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7" idx="2"/>
            <a:endCxn id="42" idx="0"/>
          </p:cNvCxnSpPr>
          <p:nvPr/>
        </p:nvCxnSpPr>
        <p:spPr>
          <a:xfrm rot="16200000" flipH="1">
            <a:off x="777308" y="3381507"/>
            <a:ext cx="691208" cy="329890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7" idx="2"/>
            <a:endCxn id="44" idx="0"/>
          </p:cNvCxnSpPr>
          <p:nvPr/>
        </p:nvCxnSpPr>
        <p:spPr>
          <a:xfrm rot="5400000">
            <a:off x="521759" y="3455849"/>
            <a:ext cx="691208" cy="181208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8" idx="2"/>
            <a:endCxn id="7" idx="2"/>
          </p:cNvCxnSpPr>
          <p:nvPr/>
        </p:nvCxnSpPr>
        <p:spPr>
          <a:xfrm rot="16200000" flipH="1">
            <a:off x="1047409" y="4590170"/>
            <a:ext cx="355445" cy="534329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8" idx="0"/>
            <a:endCxn id="42" idx="3"/>
          </p:cNvCxnSpPr>
          <p:nvPr/>
        </p:nvCxnSpPr>
        <p:spPr>
          <a:xfrm rot="5400000" flipH="1" flipV="1">
            <a:off x="805492" y="4101365"/>
            <a:ext cx="605270" cy="300321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6" idx="0"/>
            <a:endCxn id="8" idx="4"/>
          </p:cNvCxnSpPr>
          <p:nvPr/>
        </p:nvCxnSpPr>
        <p:spPr>
          <a:xfrm rot="16200000" flipV="1">
            <a:off x="1406371" y="2948817"/>
            <a:ext cx="252000" cy="1162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8" idx="2"/>
            <a:endCxn id="46" idx="0"/>
          </p:cNvCxnSpPr>
          <p:nvPr/>
        </p:nvCxnSpPr>
        <p:spPr>
          <a:xfrm rot="16200000" flipH="1">
            <a:off x="1849451" y="3431456"/>
            <a:ext cx="691208" cy="22999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470226" y="3075398"/>
            <a:ext cx="125452" cy="12545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 smtClean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95241" y="3075398"/>
            <a:ext cx="125452" cy="12545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lvl="0"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17332" y="3075398"/>
            <a:ext cx="125452" cy="12545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 smtClean="0">
              <a:solidFill>
                <a:prstClr val="black"/>
              </a:solidFill>
            </a:endParaRPr>
          </a:p>
        </p:txBody>
      </p:sp>
      <p:cxnSp>
        <p:nvCxnSpPr>
          <p:cNvPr id="19" name="Straight Connector 18"/>
          <p:cNvCxnSpPr>
            <a:stCxn id="44" idx="7"/>
            <a:endCxn id="16" idx="2"/>
          </p:cNvCxnSpPr>
          <p:nvPr/>
        </p:nvCxnSpPr>
        <p:spPr>
          <a:xfrm rot="5400000" flipH="1" flipV="1">
            <a:off x="825188" y="3181989"/>
            <a:ext cx="688903" cy="726623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6" idx="1"/>
            <a:endCxn id="16" idx="2"/>
          </p:cNvCxnSpPr>
          <p:nvPr/>
        </p:nvCxnSpPr>
        <p:spPr>
          <a:xfrm rot="16200000" flipV="1">
            <a:off x="1562267" y="3171534"/>
            <a:ext cx="688903" cy="747532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7" idx="0"/>
            <a:endCxn id="8" idx="2"/>
          </p:cNvCxnSpPr>
          <p:nvPr/>
        </p:nvCxnSpPr>
        <p:spPr>
          <a:xfrm rot="5400000" flipH="1" flipV="1">
            <a:off x="1077061" y="2662486"/>
            <a:ext cx="293817" cy="532006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6"/>
            <a:endCxn id="18" idx="0"/>
          </p:cNvCxnSpPr>
          <p:nvPr/>
        </p:nvCxnSpPr>
        <p:spPr>
          <a:xfrm>
            <a:off x="1573607" y="2781581"/>
            <a:ext cx="506451" cy="293817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8" idx="0"/>
            <a:endCxn id="18" idx="2"/>
          </p:cNvCxnSpPr>
          <p:nvPr/>
        </p:nvCxnSpPr>
        <p:spPr>
          <a:xfrm rot="5400000" flipH="1" flipV="1">
            <a:off x="1593903" y="3405901"/>
            <a:ext cx="691208" cy="28110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8" idx="0"/>
            <a:endCxn id="44" idx="4"/>
          </p:cNvCxnSpPr>
          <p:nvPr/>
        </p:nvCxnSpPr>
        <p:spPr>
          <a:xfrm rot="16200000" flipV="1">
            <a:off x="570852" y="4167046"/>
            <a:ext cx="593022" cy="181208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7" idx="0"/>
            <a:endCxn id="44" idx="5"/>
          </p:cNvCxnSpPr>
          <p:nvPr/>
        </p:nvCxnSpPr>
        <p:spPr>
          <a:xfrm rot="16200000" flipV="1">
            <a:off x="867006" y="3888214"/>
            <a:ext cx="605270" cy="726623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7" idx="0"/>
            <a:endCxn id="46" idx="3"/>
          </p:cNvCxnSpPr>
          <p:nvPr/>
        </p:nvCxnSpPr>
        <p:spPr>
          <a:xfrm rot="5400000" flipH="1" flipV="1">
            <a:off x="1604082" y="3877760"/>
            <a:ext cx="605270" cy="747532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470226" y="4554160"/>
            <a:ext cx="125452" cy="12545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 smtClean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95241" y="4554160"/>
            <a:ext cx="125452" cy="12545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48903" y="4548353"/>
            <a:ext cx="125452" cy="12545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 smtClean="0">
              <a:solidFill>
                <a:prstClr val="black"/>
              </a:solidFill>
            </a:endParaRPr>
          </a:p>
        </p:txBody>
      </p:sp>
      <p:cxnSp>
        <p:nvCxnSpPr>
          <p:cNvPr id="30" name="Straight Connector 29"/>
          <p:cNvCxnSpPr>
            <a:stCxn id="29" idx="2"/>
            <a:endCxn id="7" idx="7"/>
          </p:cNvCxnSpPr>
          <p:nvPr/>
        </p:nvCxnSpPr>
        <p:spPr>
          <a:xfrm rot="5400000">
            <a:off x="1571814" y="4665673"/>
            <a:ext cx="331684" cy="347946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0"/>
            <a:endCxn id="48" idx="4"/>
          </p:cNvCxnSpPr>
          <p:nvPr/>
        </p:nvCxnSpPr>
        <p:spPr>
          <a:xfrm rot="16200000" flipV="1">
            <a:off x="1561684" y="4198409"/>
            <a:ext cx="587215" cy="11267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36747" y="2628124"/>
            <a:ext cx="12503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E</a:t>
            </a:r>
            <a:endParaRPr lang="en-US" sz="2000" i="1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37922" y="4480853"/>
            <a:ext cx="22602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6</a:t>
            </a:r>
            <a:endParaRPr lang="en-US" sz="2000" i="1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1230331" y="4480853"/>
            <a:ext cx="22602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5</a:t>
            </a:r>
            <a:endParaRPr lang="en-US" sz="2000" i="1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2003393" y="4480853"/>
            <a:ext cx="22602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7</a:t>
            </a:r>
            <a:endParaRPr lang="en-US" sz="2000" i="1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1501069" y="3588354"/>
            <a:ext cx="22602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4</a:t>
            </a:r>
            <a:endParaRPr lang="en-US" sz="2000" i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637922" y="2951172"/>
            <a:ext cx="22602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2</a:t>
            </a:r>
            <a:endParaRPr lang="en-US" sz="2000" i="1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1195484" y="2951172"/>
            <a:ext cx="22602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1</a:t>
            </a:r>
            <a:endParaRPr lang="en-US" sz="2000" i="1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2198021" y="2951172"/>
            <a:ext cx="22602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</a:t>
            </a:r>
            <a:r>
              <a:rPr lang="en-US" sz="2000" i="1" baseline="-25000" dirty="0" smtClean="0"/>
              <a:t>3</a:t>
            </a:r>
            <a:endParaRPr lang="en-US" sz="2000" i="1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1480680" y="3856595"/>
            <a:ext cx="125452" cy="1254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cxnSp>
        <p:nvCxnSpPr>
          <p:cNvPr id="41" name="Straight Connector 40"/>
          <p:cNvCxnSpPr>
            <a:stCxn id="40" idx="1"/>
            <a:endCxn id="42" idx="6"/>
          </p:cNvCxnSpPr>
          <p:nvPr/>
        </p:nvCxnSpPr>
        <p:spPr>
          <a:xfrm rot="10800000">
            <a:off x="1329674" y="3919321"/>
            <a:ext cx="151006" cy="1452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246040" y="3877504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8368" y="3750827"/>
            <a:ext cx="13946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B</a:t>
            </a:r>
            <a:endParaRPr lang="en-US" sz="2000" i="1" baseline="-25000" dirty="0"/>
          </a:p>
        </p:txBody>
      </p:sp>
      <p:sp>
        <p:nvSpPr>
          <p:cNvPr id="44" name="Oval 43"/>
          <p:cNvSpPr/>
          <p:nvPr/>
        </p:nvSpPr>
        <p:spPr>
          <a:xfrm>
            <a:off x="734942" y="3877504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83553" y="3750827"/>
            <a:ext cx="14908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A</a:t>
            </a:r>
            <a:endParaRPr lang="en-US" sz="2000" i="1" baseline="-25000" dirty="0"/>
          </a:p>
        </p:txBody>
      </p:sp>
      <p:sp>
        <p:nvSpPr>
          <p:cNvPr id="46" name="Oval 45"/>
          <p:cNvSpPr/>
          <p:nvPr/>
        </p:nvSpPr>
        <p:spPr>
          <a:xfrm>
            <a:off x="2268235" y="3877504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24429" y="3750827"/>
            <a:ext cx="15709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D</a:t>
            </a:r>
            <a:endParaRPr lang="en-US" sz="2000" i="1" baseline="-25000" dirty="0"/>
          </a:p>
        </p:txBody>
      </p:sp>
      <p:sp>
        <p:nvSpPr>
          <p:cNvPr id="48" name="Oval 47"/>
          <p:cNvSpPr/>
          <p:nvPr/>
        </p:nvSpPr>
        <p:spPr>
          <a:xfrm>
            <a:off x="1757137" y="3877504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92708" y="3750827"/>
            <a:ext cx="13465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C</a:t>
            </a:r>
            <a:endParaRPr lang="en-US" sz="2000" i="1" baseline="-25000" dirty="0"/>
          </a:p>
        </p:txBody>
      </p:sp>
      <p:cxnSp>
        <p:nvCxnSpPr>
          <p:cNvPr id="50" name="Straight Connector 49"/>
          <p:cNvCxnSpPr>
            <a:stCxn id="48" idx="2"/>
            <a:endCxn id="40" idx="3"/>
          </p:cNvCxnSpPr>
          <p:nvPr/>
        </p:nvCxnSpPr>
        <p:spPr>
          <a:xfrm rot="10800000">
            <a:off x="1606131" y="3919321"/>
            <a:ext cx="151006" cy="1452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645192" y="4873823"/>
            <a:ext cx="11862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F</a:t>
            </a:r>
            <a:endParaRPr lang="en-US" sz="2000" i="1" baseline="-250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1828524" y="3948890"/>
            <a:ext cx="801500" cy="837544"/>
            <a:chOff x="1828524" y="3710105"/>
            <a:chExt cx="801500" cy="837544"/>
          </a:xfrm>
        </p:grpSpPr>
        <p:sp>
          <p:nvSpPr>
            <p:cNvPr id="53" name="TextBox 52"/>
            <p:cNvSpPr txBox="1"/>
            <p:nvPr/>
          </p:nvSpPr>
          <p:spPr>
            <a:xfrm>
              <a:off x="2354307" y="4239872"/>
              <a:ext cx="27571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/>
                <a:t>R</a:t>
              </a:r>
              <a:r>
                <a:rPr lang="en-US" sz="2000" b="1" i="1" baseline="-25000" dirty="0" smtClean="0"/>
                <a:t>3</a:t>
              </a:r>
              <a:r>
                <a:rPr lang="en-US" sz="2000" b="1" i="1" baseline="30000" dirty="0" smtClean="0"/>
                <a:t>’</a:t>
              </a:r>
              <a:endParaRPr lang="en-US" sz="2000" b="1" i="1" baseline="30000" dirty="0"/>
            </a:p>
          </p:txBody>
        </p:sp>
        <p:cxnSp>
          <p:nvCxnSpPr>
            <p:cNvPr id="54" name="Straight Connector 53"/>
            <p:cNvCxnSpPr>
              <a:stCxn id="56" idx="0"/>
            </p:cNvCxnSpPr>
            <p:nvPr/>
          </p:nvCxnSpPr>
          <p:spPr>
            <a:xfrm flipH="1" flipV="1">
              <a:off x="2339621" y="3710105"/>
              <a:ext cx="88503" cy="422314"/>
            </a:xfrm>
            <a:prstGeom prst="line">
              <a:avLst/>
            </a:prstGeom>
            <a:ln w="25400" cap="flat" cmpd="sng" algn="ctr">
              <a:solidFill>
                <a:srgbClr val="0000FF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6" idx="1"/>
            </p:cNvCxnSpPr>
            <p:nvPr/>
          </p:nvCxnSpPr>
          <p:spPr>
            <a:xfrm flipH="1" flipV="1">
              <a:off x="1828524" y="3710105"/>
              <a:ext cx="536875" cy="485040"/>
            </a:xfrm>
            <a:prstGeom prst="line">
              <a:avLst/>
            </a:prstGeom>
            <a:ln w="25400" cap="flat" cmpd="sng" algn="ctr">
              <a:solidFill>
                <a:srgbClr val="0000FF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365399" y="4132419"/>
              <a:ext cx="125452" cy="125452"/>
            </a:xfrm>
            <a:prstGeom prst="rect">
              <a:avLst/>
            </a:prstGeom>
            <a:solidFill>
              <a:srgbClr val="0000FF"/>
            </a:solidFill>
            <a:ln w="158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aseline="-25000" dirty="0">
                <a:solidFill>
                  <a:prstClr val="black"/>
                </a:solidFill>
              </a:endParaRPr>
            </a:p>
          </p:txBody>
        </p:sp>
      </p:grpSp>
      <p:sp>
        <p:nvSpPr>
          <p:cNvPr id="57" name="Oval 56"/>
          <p:cNvSpPr/>
          <p:nvPr/>
        </p:nvSpPr>
        <p:spPr>
          <a:xfrm>
            <a:off x="3162300" y="2676176"/>
            <a:ext cx="2743200" cy="1563959"/>
          </a:xfrm>
          <a:prstGeom prst="ellipse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3162300" y="3582426"/>
            <a:ext cx="2743200" cy="1563959"/>
          </a:xfrm>
          <a:prstGeom prst="ellipse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4494602" y="5003500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4492279" y="2750023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61" name="Straight Connector 60"/>
          <p:cNvCxnSpPr>
            <a:stCxn id="81" idx="2"/>
            <a:endCxn id="59" idx="0"/>
          </p:cNvCxnSpPr>
          <p:nvPr/>
        </p:nvCxnSpPr>
        <p:spPr>
          <a:xfrm rot="16200000" flipH="1">
            <a:off x="4379024" y="4846104"/>
            <a:ext cx="313628" cy="1162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70" idx="2"/>
            <a:endCxn id="92" idx="0"/>
          </p:cNvCxnSpPr>
          <p:nvPr/>
        </p:nvCxnSpPr>
        <p:spPr>
          <a:xfrm rot="16200000" flipH="1">
            <a:off x="3779614" y="3391767"/>
            <a:ext cx="691207" cy="329890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70" idx="2"/>
            <a:endCxn id="94" idx="0"/>
          </p:cNvCxnSpPr>
          <p:nvPr/>
        </p:nvCxnSpPr>
        <p:spPr>
          <a:xfrm rot="5400000">
            <a:off x="3524065" y="3466109"/>
            <a:ext cx="691207" cy="181207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82" idx="2"/>
            <a:endCxn id="59" idx="2"/>
          </p:cNvCxnSpPr>
          <p:nvPr/>
        </p:nvCxnSpPr>
        <p:spPr>
          <a:xfrm rot="16200000" flipH="1">
            <a:off x="4049715" y="4600429"/>
            <a:ext cx="355445" cy="534329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2" idx="0"/>
            <a:endCxn id="92" idx="3"/>
          </p:cNvCxnSpPr>
          <p:nvPr/>
        </p:nvCxnSpPr>
        <p:spPr>
          <a:xfrm rot="5400000" flipH="1" flipV="1">
            <a:off x="3815074" y="4118902"/>
            <a:ext cx="590718" cy="300321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83" idx="0"/>
            <a:endCxn id="96" idx="5"/>
          </p:cNvCxnSpPr>
          <p:nvPr/>
        </p:nvCxnSpPr>
        <p:spPr>
          <a:xfrm flipH="1" flipV="1">
            <a:off x="5341927" y="3959150"/>
            <a:ext cx="88503" cy="422314"/>
          </a:xfrm>
          <a:prstGeom prst="line">
            <a:avLst/>
          </a:prstGeom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9" idx="0"/>
            <a:endCxn id="60" idx="4"/>
          </p:cNvCxnSpPr>
          <p:nvPr/>
        </p:nvCxnSpPr>
        <p:spPr>
          <a:xfrm rot="16200000" flipV="1">
            <a:off x="4408677" y="2959077"/>
            <a:ext cx="252000" cy="1162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1" idx="2"/>
            <a:endCxn id="96" idx="0"/>
          </p:cNvCxnSpPr>
          <p:nvPr/>
        </p:nvCxnSpPr>
        <p:spPr>
          <a:xfrm rot="16200000" flipH="1">
            <a:off x="4851757" y="3441715"/>
            <a:ext cx="691207" cy="22999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4472532" y="3085658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897547" y="3085658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019638" y="3085658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cxnSp>
        <p:nvCxnSpPr>
          <p:cNvPr id="72" name="Straight Connector 71"/>
          <p:cNvCxnSpPr>
            <a:stCxn id="94" idx="7"/>
            <a:endCxn id="69" idx="2"/>
          </p:cNvCxnSpPr>
          <p:nvPr/>
        </p:nvCxnSpPr>
        <p:spPr>
          <a:xfrm rot="5400000" flipH="1" flipV="1">
            <a:off x="3827494" y="3192249"/>
            <a:ext cx="688903" cy="726623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96" idx="1"/>
            <a:endCxn id="69" idx="2"/>
          </p:cNvCxnSpPr>
          <p:nvPr/>
        </p:nvCxnSpPr>
        <p:spPr>
          <a:xfrm rot="16200000" flipV="1">
            <a:off x="4564572" y="3181794"/>
            <a:ext cx="688903" cy="747532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70" idx="0"/>
            <a:endCxn id="60" idx="2"/>
          </p:cNvCxnSpPr>
          <p:nvPr/>
        </p:nvCxnSpPr>
        <p:spPr>
          <a:xfrm rot="5400000" flipH="1" flipV="1">
            <a:off x="4079367" y="2672746"/>
            <a:ext cx="293817" cy="532006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0" idx="6"/>
            <a:endCxn id="71" idx="0"/>
          </p:cNvCxnSpPr>
          <p:nvPr/>
        </p:nvCxnSpPr>
        <p:spPr>
          <a:xfrm>
            <a:off x="4575913" y="2791841"/>
            <a:ext cx="506451" cy="293817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98" idx="0"/>
            <a:endCxn id="71" idx="2"/>
          </p:cNvCxnSpPr>
          <p:nvPr/>
        </p:nvCxnSpPr>
        <p:spPr>
          <a:xfrm rot="5400000" flipH="1" flipV="1">
            <a:off x="4596208" y="3416161"/>
            <a:ext cx="691207" cy="28110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83" idx="1"/>
            <a:endCxn id="98" idx="5"/>
          </p:cNvCxnSpPr>
          <p:nvPr/>
        </p:nvCxnSpPr>
        <p:spPr>
          <a:xfrm flipH="1" flipV="1">
            <a:off x="4830830" y="3959150"/>
            <a:ext cx="536875" cy="485040"/>
          </a:xfrm>
          <a:prstGeom prst="line">
            <a:avLst/>
          </a:prstGeom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82" idx="0"/>
            <a:endCxn id="94" idx="4"/>
          </p:cNvCxnSpPr>
          <p:nvPr/>
        </p:nvCxnSpPr>
        <p:spPr>
          <a:xfrm rot="16200000" flipV="1">
            <a:off x="3573158" y="4177306"/>
            <a:ext cx="593022" cy="181207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81" idx="0"/>
            <a:endCxn id="94" idx="5"/>
          </p:cNvCxnSpPr>
          <p:nvPr/>
        </p:nvCxnSpPr>
        <p:spPr>
          <a:xfrm rot="16200000" flipV="1">
            <a:off x="3869311" y="3898473"/>
            <a:ext cx="605270" cy="726623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81" idx="0"/>
            <a:endCxn id="96" idx="3"/>
          </p:cNvCxnSpPr>
          <p:nvPr/>
        </p:nvCxnSpPr>
        <p:spPr>
          <a:xfrm rot="5400000" flipH="1" flipV="1">
            <a:off x="4606387" y="3888020"/>
            <a:ext cx="605270" cy="747532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4472532" y="4564420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897547" y="4564420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367704" y="4381464"/>
            <a:ext cx="125451" cy="125451"/>
          </a:xfrm>
          <a:prstGeom prst="rect">
            <a:avLst/>
          </a:prstGeom>
          <a:solidFill>
            <a:srgbClr val="0000FF"/>
          </a:solidFill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851209" y="4558612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cxnSp>
        <p:nvCxnSpPr>
          <p:cNvPr id="85" name="Straight Connector 84"/>
          <p:cNvCxnSpPr>
            <a:stCxn id="84" idx="2"/>
            <a:endCxn id="59" idx="7"/>
          </p:cNvCxnSpPr>
          <p:nvPr/>
        </p:nvCxnSpPr>
        <p:spPr>
          <a:xfrm rot="5400000">
            <a:off x="4574120" y="4675932"/>
            <a:ext cx="331684" cy="347946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84" idx="0"/>
            <a:endCxn id="98" idx="4"/>
          </p:cNvCxnSpPr>
          <p:nvPr/>
        </p:nvCxnSpPr>
        <p:spPr>
          <a:xfrm rot="16200000" flipV="1">
            <a:off x="4563991" y="4208669"/>
            <a:ext cx="587215" cy="11267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4239053" y="2638384"/>
            <a:ext cx="12503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E</a:t>
            </a:r>
            <a:endParaRPr lang="en-US" sz="2000" i="1" baseline="-25000" dirty="0"/>
          </a:p>
        </p:txBody>
      </p:sp>
      <p:sp>
        <p:nvSpPr>
          <p:cNvPr id="88" name="TextBox 87"/>
          <p:cNvSpPr txBox="1"/>
          <p:nvPr/>
        </p:nvSpPr>
        <p:spPr>
          <a:xfrm>
            <a:off x="4676757" y="4863563"/>
            <a:ext cx="11862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F</a:t>
            </a:r>
            <a:endParaRPr lang="en-US" sz="2000" i="1" baseline="-25000" dirty="0"/>
          </a:p>
        </p:txBody>
      </p:sp>
      <p:sp>
        <p:nvSpPr>
          <p:cNvPr id="89" name="TextBox 88"/>
          <p:cNvSpPr txBox="1"/>
          <p:nvPr/>
        </p:nvSpPr>
        <p:spPr>
          <a:xfrm>
            <a:off x="5351558" y="4500475"/>
            <a:ext cx="290144" cy="3077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R’</a:t>
            </a:r>
            <a:r>
              <a:rPr lang="en-US" sz="2000" i="1" baseline="-25000" dirty="0" smtClean="0"/>
              <a:t>3</a:t>
            </a:r>
            <a:endParaRPr lang="en-US" sz="2000" i="1" baseline="30000" dirty="0"/>
          </a:p>
        </p:txBody>
      </p:sp>
      <p:sp>
        <p:nvSpPr>
          <p:cNvPr id="90" name="Rectangle 89"/>
          <p:cNvSpPr/>
          <p:nvPr/>
        </p:nvSpPr>
        <p:spPr>
          <a:xfrm>
            <a:off x="4482986" y="3866855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cxnSp>
        <p:nvCxnSpPr>
          <p:cNvPr id="91" name="Straight Connector 90"/>
          <p:cNvCxnSpPr>
            <a:stCxn id="90" idx="1"/>
            <a:endCxn id="92" idx="6"/>
          </p:cNvCxnSpPr>
          <p:nvPr/>
        </p:nvCxnSpPr>
        <p:spPr>
          <a:xfrm rot="10800000">
            <a:off x="4331980" y="3929580"/>
            <a:ext cx="151006" cy="145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4248346" y="3887763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590673" y="3761086"/>
            <a:ext cx="13946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B</a:t>
            </a:r>
            <a:endParaRPr lang="en-US" sz="2000" i="1" baseline="-25000" dirty="0"/>
          </a:p>
        </p:txBody>
      </p:sp>
      <p:sp>
        <p:nvSpPr>
          <p:cNvPr id="94" name="Oval 93"/>
          <p:cNvSpPr/>
          <p:nvPr/>
        </p:nvSpPr>
        <p:spPr>
          <a:xfrm>
            <a:off x="3737248" y="3887763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085858" y="3761086"/>
            <a:ext cx="14908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A</a:t>
            </a:r>
            <a:endParaRPr lang="en-US" sz="2000" i="1" baseline="-25000" dirty="0"/>
          </a:p>
        </p:txBody>
      </p:sp>
      <p:sp>
        <p:nvSpPr>
          <p:cNvPr id="96" name="Oval 95"/>
          <p:cNvSpPr/>
          <p:nvPr/>
        </p:nvSpPr>
        <p:spPr>
          <a:xfrm>
            <a:off x="5270541" y="3887763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26735" y="3761086"/>
            <a:ext cx="15709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D</a:t>
            </a:r>
            <a:endParaRPr lang="en-US" sz="2000" i="1" baseline="-25000" dirty="0"/>
          </a:p>
        </p:txBody>
      </p:sp>
      <p:sp>
        <p:nvSpPr>
          <p:cNvPr id="98" name="Oval 97"/>
          <p:cNvSpPr/>
          <p:nvPr/>
        </p:nvSpPr>
        <p:spPr>
          <a:xfrm>
            <a:off x="4759443" y="3887763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395014" y="3761086"/>
            <a:ext cx="13465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C</a:t>
            </a:r>
            <a:endParaRPr lang="en-US" sz="2000" i="1" baseline="-25000" dirty="0"/>
          </a:p>
        </p:txBody>
      </p:sp>
      <p:cxnSp>
        <p:nvCxnSpPr>
          <p:cNvPr id="100" name="Straight Connector 99"/>
          <p:cNvCxnSpPr>
            <a:stCxn id="98" idx="2"/>
            <a:endCxn id="90" idx="3"/>
          </p:cNvCxnSpPr>
          <p:nvPr/>
        </p:nvCxnSpPr>
        <p:spPr>
          <a:xfrm flipH="1">
            <a:off x="4608438" y="3929580"/>
            <a:ext cx="151006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1" name="Group 101"/>
          <p:cNvGrpSpPr/>
          <p:nvPr/>
        </p:nvGrpSpPr>
        <p:grpSpPr>
          <a:xfrm>
            <a:off x="3820882" y="3416259"/>
            <a:ext cx="950808" cy="513336"/>
            <a:chOff x="1493859" y="3572814"/>
            <a:chExt cx="1386634" cy="748633"/>
          </a:xfrm>
        </p:grpSpPr>
        <p:sp>
          <p:nvSpPr>
            <p:cNvPr id="102" name="TextBox 101"/>
            <p:cNvSpPr txBox="1"/>
            <p:nvPr/>
          </p:nvSpPr>
          <p:spPr>
            <a:xfrm>
              <a:off x="2382371" y="3572814"/>
              <a:ext cx="411470" cy="44885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R</a:t>
              </a:r>
              <a:r>
                <a:rPr lang="en-US" sz="2000" b="1" i="1" baseline="-25000" dirty="0" smtClean="0">
                  <a:solidFill>
                    <a:srgbClr val="FF0000"/>
                  </a:solidFill>
                </a:rPr>
                <a:t>a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103" name="Straight Connector 102"/>
            <p:cNvCxnSpPr>
              <a:stCxn id="105" idx="1"/>
              <a:endCxn id="94" idx="6"/>
            </p:cNvCxnSpPr>
            <p:nvPr/>
          </p:nvCxnSpPr>
          <p:spPr>
            <a:xfrm flipH="1">
              <a:off x="1493859" y="3966279"/>
              <a:ext cx="646661" cy="355168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98" idx="1"/>
              <a:endCxn id="105" idx="3"/>
            </p:cNvCxnSpPr>
            <p:nvPr/>
          </p:nvCxnSpPr>
          <p:spPr>
            <a:xfrm flipH="1" flipV="1">
              <a:off x="2323475" y="3966279"/>
              <a:ext cx="557018" cy="312045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5" name="Rectangle 104"/>
            <p:cNvSpPr/>
            <p:nvPr/>
          </p:nvSpPr>
          <p:spPr>
            <a:xfrm>
              <a:off x="2140520" y="3874801"/>
              <a:ext cx="182955" cy="182955"/>
            </a:xfrm>
            <a:prstGeom prst="rect">
              <a:avLst/>
            </a:prstGeom>
            <a:solidFill>
              <a:srgbClr val="FF0000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aseline="-25000" dirty="0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06" name="Oval 2"/>
          <p:cNvSpPr/>
          <p:nvPr/>
        </p:nvSpPr>
        <p:spPr>
          <a:xfrm>
            <a:off x="6172200" y="3598245"/>
            <a:ext cx="2743200" cy="1563958"/>
          </a:xfrm>
          <a:prstGeom prst="ellipse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07" name="Oval 3"/>
          <p:cNvSpPr/>
          <p:nvPr/>
        </p:nvSpPr>
        <p:spPr>
          <a:xfrm>
            <a:off x="6172200" y="2675240"/>
            <a:ext cx="2743200" cy="1563958"/>
          </a:xfrm>
          <a:prstGeom prst="ellipse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08" name="Oval 4"/>
          <p:cNvSpPr/>
          <p:nvPr/>
        </p:nvSpPr>
        <p:spPr>
          <a:xfrm>
            <a:off x="7512096" y="5006751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09" name="Oval 5"/>
          <p:cNvSpPr/>
          <p:nvPr/>
        </p:nvSpPr>
        <p:spPr>
          <a:xfrm>
            <a:off x="7509773" y="2753276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110" name="Straight Connector 6"/>
          <p:cNvCxnSpPr>
            <a:stCxn id="126" idx="2"/>
            <a:endCxn id="106" idx="0"/>
          </p:cNvCxnSpPr>
          <p:nvPr/>
        </p:nvCxnSpPr>
        <p:spPr>
          <a:xfrm rot="5400000">
            <a:off x="7401064" y="4845972"/>
            <a:ext cx="313628" cy="7930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7"/>
          <p:cNvCxnSpPr>
            <a:stCxn id="116" idx="2"/>
          </p:cNvCxnSpPr>
          <p:nvPr/>
        </p:nvCxnSpPr>
        <p:spPr>
          <a:xfrm rot="16200000" flipH="1">
            <a:off x="6797108" y="3395020"/>
            <a:ext cx="691207" cy="329890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8"/>
          <p:cNvCxnSpPr>
            <a:stCxn id="116" idx="2"/>
            <a:endCxn id="134" idx="0"/>
          </p:cNvCxnSpPr>
          <p:nvPr/>
        </p:nvCxnSpPr>
        <p:spPr>
          <a:xfrm rot="5400000">
            <a:off x="6541560" y="3469361"/>
            <a:ext cx="691207" cy="181207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9"/>
          <p:cNvCxnSpPr>
            <a:stCxn id="127" idx="2"/>
            <a:endCxn id="106" idx="2"/>
          </p:cNvCxnSpPr>
          <p:nvPr/>
        </p:nvCxnSpPr>
        <p:spPr>
          <a:xfrm rot="16200000" flipH="1">
            <a:off x="7067209" y="4603681"/>
            <a:ext cx="355445" cy="534330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0"/>
          <p:cNvCxnSpPr>
            <a:stCxn id="127" idx="0"/>
          </p:cNvCxnSpPr>
          <p:nvPr/>
        </p:nvCxnSpPr>
        <p:spPr>
          <a:xfrm rot="5400000" flipH="1" flipV="1">
            <a:off x="6825292" y="4114877"/>
            <a:ext cx="605270" cy="300321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"/>
          <p:cNvCxnSpPr>
            <a:stCxn id="115" idx="0"/>
            <a:endCxn id="107" idx="4"/>
          </p:cNvCxnSpPr>
          <p:nvPr/>
        </p:nvCxnSpPr>
        <p:spPr>
          <a:xfrm rot="16200000" flipV="1">
            <a:off x="7430717" y="2957784"/>
            <a:ext cx="252000" cy="10253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2"/>
          <p:cNvCxnSpPr>
            <a:stCxn id="117" idx="2"/>
            <a:endCxn id="136" idx="0"/>
          </p:cNvCxnSpPr>
          <p:nvPr/>
        </p:nvCxnSpPr>
        <p:spPr>
          <a:xfrm rot="16200000" flipH="1">
            <a:off x="7869251" y="3444968"/>
            <a:ext cx="691207" cy="22999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Rectangle 13"/>
          <p:cNvSpPr/>
          <p:nvPr/>
        </p:nvSpPr>
        <p:spPr>
          <a:xfrm>
            <a:off x="7499117" y="3088911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118" name="Rectangle 14"/>
          <p:cNvSpPr/>
          <p:nvPr/>
        </p:nvSpPr>
        <p:spPr>
          <a:xfrm>
            <a:off x="6915041" y="3088911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119" name="Rectangle 15"/>
          <p:cNvSpPr/>
          <p:nvPr/>
        </p:nvSpPr>
        <p:spPr>
          <a:xfrm>
            <a:off x="8037133" y="3088911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cxnSp>
        <p:nvCxnSpPr>
          <p:cNvPr id="120" name="Straight Connector 16"/>
          <p:cNvCxnSpPr>
            <a:stCxn id="134" idx="7"/>
            <a:endCxn id="115" idx="2"/>
          </p:cNvCxnSpPr>
          <p:nvPr/>
        </p:nvCxnSpPr>
        <p:spPr>
          <a:xfrm rot="5400000" flipH="1" flipV="1">
            <a:off x="6849535" y="3190956"/>
            <a:ext cx="688902" cy="73571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7"/>
          <p:cNvCxnSpPr>
            <a:stCxn id="136" idx="1"/>
            <a:endCxn id="115" idx="2"/>
          </p:cNvCxnSpPr>
          <p:nvPr/>
        </p:nvCxnSpPr>
        <p:spPr>
          <a:xfrm rot="16200000" flipV="1">
            <a:off x="7586612" y="3189592"/>
            <a:ext cx="688902" cy="738440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8"/>
          <p:cNvCxnSpPr>
            <a:stCxn id="116" idx="0"/>
            <a:endCxn id="107" idx="2"/>
          </p:cNvCxnSpPr>
          <p:nvPr/>
        </p:nvCxnSpPr>
        <p:spPr>
          <a:xfrm rot="5400000" flipH="1" flipV="1">
            <a:off x="7096862" y="2675999"/>
            <a:ext cx="293817" cy="532006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9"/>
          <p:cNvCxnSpPr>
            <a:stCxn id="107" idx="6"/>
            <a:endCxn id="117" idx="0"/>
          </p:cNvCxnSpPr>
          <p:nvPr/>
        </p:nvCxnSpPr>
        <p:spPr>
          <a:xfrm>
            <a:off x="7593407" y="2795093"/>
            <a:ext cx="506451" cy="293817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20"/>
          <p:cNvCxnSpPr>
            <a:stCxn id="138" idx="0"/>
            <a:endCxn id="117" idx="2"/>
          </p:cNvCxnSpPr>
          <p:nvPr/>
        </p:nvCxnSpPr>
        <p:spPr>
          <a:xfrm rot="5400000" flipH="1" flipV="1">
            <a:off x="7613703" y="3419413"/>
            <a:ext cx="691207" cy="281103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21"/>
          <p:cNvCxnSpPr>
            <a:stCxn id="127" idx="0"/>
            <a:endCxn id="134" idx="4"/>
          </p:cNvCxnSpPr>
          <p:nvPr/>
        </p:nvCxnSpPr>
        <p:spPr>
          <a:xfrm rot="16200000" flipV="1">
            <a:off x="6590653" y="4180558"/>
            <a:ext cx="593022" cy="181207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22"/>
          <p:cNvCxnSpPr>
            <a:stCxn id="126" idx="0"/>
            <a:endCxn id="134" idx="5"/>
          </p:cNvCxnSpPr>
          <p:nvPr/>
        </p:nvCxnSpPr>
        <p:spPr>
          <a:xfrm rot="16200000" flipV="1">
            <a:off x="6891351" y="3897179"/>
            <a:ext cx="605270" cy="73571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23"/>
          <p:cNvCxnSpPr>
            <a:stCxn id="126" idx="0"/>
            <a:endCxn id="136" idx="3"/>
          </p:cNvCxnSpPr>
          <p:nvPr/>
        </p:nvCxnSpPr>
        <p:spPr>
          <a:xfrm rot="5400000" flipH="1" flipV="1">
            <a:off x="7628428" y="3895818"/>
            <a:ext cx="605270" cy="738440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Rectangle 24"/>
          <p:cNvSpPr/>
          <p:nvPr/>
        </p:nvSpPr>
        <p:spPr>
          <a:xfrm>
            <a:off x="7499117" y="4567672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129" name="Rectangle 25"/>
          <p:cNvSpPr/>
          <p:nvPr/>
        </p:nvSpPr>
        <p:spPr>
          <a:xfrm>
            <a:off x="6915041" y="4567672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sp>
        <p:nvSpPr>
          <p:cNvPr id="130" name="Rectangle 26"/>
          <p:cNvSpPr/>
          <p:nvPr/>
        </p:nvSpPr>
        <p:spPr>
          <a:xfrm>
            <a:off x="7868703" y="4561864"/>
            <a:ext cx="125451" cy="1254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000" baseline="-25000" dirty="0">
              <a:solidFill>
                <a:prstClr val="black"/>
              </a:solidFill>
            </a:endParaRPr>
          </a:p>
        </p:txBody>
      </p:sp>
      <p:cxnSp>
        <p:nvCxnSpPr>
          <p:cNvPr id="131" name="Straight Connector 27"/>
          <p:cNvCxnSpPr>
            <a:stCxn id="128" idx="2"/>
            <a:endCxn id="106" idx="7"/>
          </p:cNvCxnSpPr>
          <p:nvPr/>
        </p:nvCxnSpPr>
        <p:spPr>
          <a:xfrm rot="5400000">
            <a:off x="7591614" y="4679185"/>
            <a:ext cx="331684" cy="347946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28"/>
          <p:cNvCxnSpPr>
            <a:stCxn id="128" idx="0"/>
            <a:endCxn id="138" idx="4"/>
          </p:cNvCxnSpPr>
          <p:nvPr/>
        </p:nvCxnSpPr>
        <p:spPr>
          <a:xfrm rot="16200000" flipV="1">
            <a:off x="7581485" y="4211921"/>
            <a:ext cx="587214" cy="112674"/>
          </a:xfrm>
          <a:prstGeom prst="line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TextBox 29"/>
          <p:cNvSpPr txBox="1"/>
          <p:nvPr/>
        </p:nvSpPr>
        <p:spPr>
          <a:xfrm>
            <a:off x="7256547" y="2641637"/>
            <a:ext cx="11221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E</a:t>
            </a:r>
            <a:endParaRPr lang="en-US" sz="2000" i="1" baseline="-25000" dirty="0"/>
          </a:p>
        </p:txBody>
      </p:sp>
      <p:sp>
        <p:nvSpPr>
          <p:cNvPr id="134" name="Oval 36"/>
          <p:cNvSpPr/>
          <p:nvPr/>
        </p:nvSpPr>
        <p:spPr>
          <a:xfrm>
            <a:off x="7265840" y="3891016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i="1" dirty="0" smtClean="0">
              <a:solidFill>
                <a:schemeClr val="tx1"/>
              </a:solidFill>
            </a:endParaRPr>
          </a:p>
        </p:txBody>
      </p:sp>
      <p:sp>
        <p:nvSpPr>
          <p:cNvPr id="135" name="TextBox 37"/>
          <p:cNvSpPr txBox="1"/>
          <p:nvPr/>
        </p:nvSpPr>
        <p:spPr>
          <a:xfrm>
            <a:off x="6608168" y="3764340"/>
            <a:ext cx="125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i="1" dirty="0" smtClean="0"/>
              <a:t>B</a:t>
            </a:r>
            <a:endParaRPr lang="en-US" i="1" baseline="-25000" dirty="0"/>
          </a:p>
        </p:txBody>
      </p:sp>
      <p:sp>
        <p:nvSpPr>
          <p:cNvPr id="136" name="Oval 38"/>
          <p:cNvSpPr/>
          <p:nvPr/>
        </p:nvSpPr>
        <p:spPr>
          <a:xfrm>
            <a:off x="6754742" y="3891016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i="1" dirty="0" smtClean="0">
              <a:solidFill>
                <a:schemeClr val="tx1"/>
              </a:solidFill>
            </a:endParaRPr>
          </a:p>
        </p:txBody>
      </p:sp>
      <p:sp>
        <p:nvSpPr>
          <p:cNvPr id="137" name="TextBox 39"/>
          <p:cNvSpPr txBox="1"/>
          <p:nvPr/>
        </p:nvSpPr>
        <p:spPr>
          <a:xfrm>
            <a:off x="7103353" y="3764340"/>
            <a:ext cx="13305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i="1" dirty="0" smtClean="0"/>
              <a:t>A</a:t>
            </a:r>
            <a:endParaRPr lang="en-US" i="1" baseline="-25000" dirty="0"/>
          </a:p>
        </p:txBody>
      </p:sp>
      <p:sp>
        <p:nvSpPr>
          <p:cNvPr id="138" name="Oval 40"/>
          <p:cNvSpPr/>
          <p:nvPr/>
        </p:nvSpPr>
        <p:spPr>
          <a:xfrm>
            <a:off x="8288035" y="3891016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i="1" dirty="0" smtClean="0">
              <a:solidFill>
                <a:schemeClr val="tx1"/>
              </a:solidFill>
            </a:endParaRPr>
          </a:p>
        </p:txBody>
      </p:sp>
      <p:sp>
        <p:nvSpPr>
          <p:cNvPr id="139" name="TextBox 41"/>
          <p:cNvSpPr txBox="1"/>
          <p:nvPr/>
        </p:nvSpPr>
        <p:spPr>
          <a:xfrm>
            <a:off x="7912717" y="3764340"/>
            <a:ext cx="14266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i="1" dirty="0" smtClean="0"/>
              <a:t>D</a:t>
            </a:r>
            <a:endParaRPr lang="en-US" i="1" baseline="-25000" dirty="0"/>
          </a:p>
        </p:txBody>
      </p:sp>
      <p:sp>
        <p:nvSpPr>
          <p:cNvPr id="140" name="Oval 42"/>
          <p:cNvSpPr/>
          <p:nvPr/>
        </p:nvSpPr>
        <p:spPr>
          <a:xfrm>
            <a:off x="7776938" y="3891016"/>
            <a:ext cx="83634" cy="836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US" sz="2400" i="1" dirty="0" smtClean="0">
              <a:solidFill>
                <a:schemeClr val="tx1"/>
              </a:solidFill>
            </a:endParaRPr>
          </a:p>
        </p:txBody>
      </p:sp>
      <p:sp>
        <p:nvSpPr>
          <p:cNvPr id="141" name="TextBox 43"/>
          <p:cNvSpPr txBox="1"/>
          <p:nvPr/>
        </p:nvSpPr>
        <p:spPr>
          <a:xfrm>
            <a:off x="8412509" y="3764340"/>
            <a:ext cx="12022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i="1" dirty="0" smtClean="0"/>
              <a:t>C</a:t>
            </a:r>
            <a:endParaRPr lang="en-US" i="1" baseline="-25000" dirty="0"/>
          </a:p>
        </p:txBody>
      </p:sp>
      <p:sp>
        <p:nvSpPr>
          <p:cNvPr id="142" name="TextBox 44"/>
          <p:cNvSpPr txBox="1"/>
          <p:nvPr/>
        </p:nvSpPr>
        <p:spPr>
          <a:xfrm>
            <a:off x="7640075" y="4891089"/>
            <a:ext cx="10579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i="1" dirty="0" smtClean="0"/>
              <a:t>F</a:t>
            </a:r>
            <a:endParaRPr lang="en-US" i="1" baseline="-25000" dirty="0"/>
          </a:p>
        </p:txBody>
      </p:sp>
      <p:cxnSp>
        <p:nvCxnSpPr>
          <p:cNvPr id="143" name="Straight Connector 45"/>
          <p:cNvCxnSpPr>
            <a:stCxn id="143" idx="0"/>
          </p:cNvCxnSpPr>
          <p:nvPr/>
        </p:nvCxnSpPr>
        <p:spPr>
          <a:xfrm flipH="1" flipV="1">
            <a:off x="8334505" y="3966157"/>
            <a:ext cx="88503" cy="422314"/>
          </a:xfrm>
          <a:prstGeom prst="line">
            <a:avLst/>
          </a:prstGeom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46"/>
          <p:cNvCxnSpPr>
            <a:stCxn id="143" idx="1"/>
          </p:cNvCxnSpPr>
          <p:nvPr/>
        </p:nvCxnSpPr>
        <p:spPr>
          <a:xfrm flipH="1" flipV="1">
            <a:off x="7823407" y="3966157"/>
            <a:ext cx="536874" cy="485039"/>
          </a:xfrm>
          <a:prstGeom prst="line">
            <a:avLst/>
          </a:prstGeom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Rectangle 47"/>
          <p:cNvSpPr/>
          <p:nvPr/>
        </p:nvSpPr>
        <p:spPr>
          <a:xfrm>
            <a:off x="8360282" y="4388471"/>
            <a:ext cx="125451" cy="125451"/>
          </a:xfrm>
          <a:prstGeom prst="rect">
            <a:avLst/>
          </a:prstGeom>
          <a:solidFill>
            <a:srgbClr val="0000FF"/>
          </a:solidFill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0" tIns="0" rIns="0" bIns="0" rtlCol="0" anchor="ctr" anchorCtr="0"/>
          <a:lstStyle/>
          <a:p>
            <a:pPr algn="ctr"/>
            <a:endParaRPr lang="en-US" baseline="-25000" dirty="0">
              <a:solidFill>
                <a:prstClr val="black"/>
              </a:solidFill>
            </a:endParaRPr>
          </a:p>
        </p:txBody>
      </p:sp>
      <p:sp>
        <p:nvSpPr>
          <p:cNvPr id="146" name="TextBox 48"/>
          <p:cNvSpPr txBox="1"/>
          <p:nvPr/>
        </p:nvSpPr>
        <p:spPr>
          <a:xfrm>
            <a:off x="8344136" y="4507483"/>
            <a:ext cx="290144" cy="3077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 smtClean="0"/>
              <a:t>R’</a:t>
            </a:r>
            <a:r>
              <a:rPr lang="en-US" sz="2000" i="1" baseline="-25000" dirty="0" smtClean="0"/>
              <a:t>3</a:t>
            </a:r>
            <a:endParaRPr lang="en-US" sz="2000" i="1" baseline="30000" dirty="0"/>
          </a:p>
        </p:txBody>
      </p:sp>
      <p:grpSp>
        <p:nvGrpSpPr>
          <p:cNvPr id="147" name="Group 146"/>
          <p:cNvGrpSpPr/>
          <p:nvPr/>
        </p:nvGrpSpPr>
        <p:grpSpPr>
          <a:xfrm>
            <a:off x="6838377" y="3297792"/>
            <a:ext cx="1449658" cy="635040"/>
            <a:chOff x="5843491" y="3505475"/>
            <a:chExt cx="2103603" cy="921509"/>
          </a:xfrm>
        </p:grpSpPr>
        <p:sp>
          <p:nvSpPr>
            <p:cNvPr id="148" name="TextBox 107"/>
            <p:cNvSpPr txBox="1"/>
            <p:nvPr/>
          </p:nvSpPr>
          <p:spPr>
            <a:xfrm>
              <a:off x="6751921" y="3505475"/>
              <a:ext cx="353188" cy="4019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</a:rPr>
                <a:t>R</a:t>
              </a:r>
              <a:r>
                <a:rPr lang="en-US" b="1" i="1" baseline="-25000" dirty="0" smtClean="0">
                  <a:solidFill>
                    <a:srgbClr val="FF0000"/>
                  </a:solidFill>
                </a:rPr>
                <a:t>y</a:t>
              </a:r>
              <a:endParaRPr lang="en-US" b="1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6736967" y="3994936"/>
              <a:ext cx="182043" cy="182043"/>
            </a:xfrm>
            <a:prstGeom prst="rect">
              <a:avLst/>
            </a:prstGeom>
            <a:solidFill>
              <a:srgbClr val="FF0000"/>
            </a:solidFill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>
                <a:solidFill>
                  <a:prstClr val="black"/>
                </a:solidFill>
              </a:endParaRPr>
            </a:p>
          </p:txBody>
        </p:sp>
        <p:cxnSp>
          <p:nvCxnSpPr>
            <p:cNvPr id="150" name="Straight Connector 149"/>
            <p:cNvCxnSpPr>
              <a:stCxn id="149" idx="1"/>
              <a:endCxn id="134" idx="6"/>
            </p:cNvCxnSpPr>
            <p:nvPr/>
          </p:nvCxnSpPr>
          <p:spPr>
            <a:xfrm flipH="1">
              <a:off x="5843491" y="4085957"/>
              <a:ext cx="893477" cy="341027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38" idx="0"/>
              <a:endCxn id="149" idx="3"/>
            </p:cNvCxnSpPr>
            <p:nvPr/>
          </p:nvCxnSpPr>
          <p:spPr>
            <a:xfrm flipH="1" flipV="1">
              <a:off x="6919010" y="4085957"/>
              <a:ext cx="347110" cy="280346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36" idx="2"/>
              <a:endCxn id="149" idx="3"/>
            </p:cNvCxnSpPr>
            <p:nvPr/>
          </p:nvCxnSpPr>
          <p:spPr>
            <a:xfrm flipH="1" flipV="1">
              <a:off x="6919010" y="4085957"/>
              <a:ext cx="1028084" cy="341027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3" name="Group 112"/>
          <p:cNvGrpSpPr/>
          <p:nvPr/>
        </p:nvGrpSpPr>
        <p:grpSpPr>
          <a:xfrm>
            <a:off x="6826129" y="3962402"/>
            <a:ext cx="992626" cy="520105"/>
            <a:chOff x="5825718" y="4469892"/>
            <a:chExt cx="1440402" cy="754726"/>
          </a:xfrm>
        </p:grpSpPr>
        <p:sp>
          <p:nvSpPr>
            <p:cNvPr id="154" name="TextBox 153"/>
            <p:cNvSpPr txBox="1"/>
            <p:nvPr/>
          </p:nvSpPr>
          <p:spPr>
            <a:xfrm>
              <a:off x="6739971" y="4822664"/>
              <a:ext cx="350790" cy="40195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</a:rPr>
                <a:t>R</a:t>
              </a:r>
              <a:r>
                <a:rPr lang="en-US" b="1" i="1" baseline="-25000" dirty="0" smtClean="0">
                  <a:solidFill>
                    <a:srgbClr val="FF0000"/>
                  </a:solidFill>
                </a:rPr>
                <a:t>x</a:t>
              </a:r>
              <a:endParaRPr lang="en-US" b="1" i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155" name="Straight Connector 154"/>
            <p:cNvCxnSpPr>
              <a:stCxn id="156" idx="1"/>
              <a:endCxn id="134" idx="5"/>
            </p:cNvCxnSpPr>
            <p:nvPr/>
          </p:nvCxnSpPr>
          <p:spPr>
            <a:xfrm flipH="1" flipV="1">
              <a:off x="5825718" y="4469892"/>
              <a:ext cx="906445" cy="235061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6" name="Rectangle 155"/>
            <p:cNvSpPr/>
            <p:nvPr/>
          </p:nvSpPr>
          <p:spPr>
            <a:xfrm>
              <a:off x="6732163" y="4613932"/>
              <a:ext cx="182043" cy="182043"/>
            </a:xfrm>
            <a:prstGeom prst="rect">
              <a:avLst/>
            </a:prstGeom>
            <a:solidFill>
              <a:srgbClr val="FF0000"/>
            </a:solidFill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>
                <a:solidFill>
                  <a:prstClr val="black"/>
                </a:solidFill>
              </a:endParaRPr>
            </a:p>
          </p:txBody>
        </p:sp>
        <p:cxnSp>
          <p:nvCxnSpPr>
            <p:cNvPr id="157" name="Straight Connector 156"/>
            <p:cNvCxnSpPr>
              <a:stCxn id="156" idx="1"/>
            </p:cNvCxnSpPr>
            <p:nvPr/>
          </p:nvCxnSpPr>
          <p:spPr>
            <a:xfrm flipH="1" flipV="1">
              <a:off x="6567373" y="4469892"/>
              <a:ext cx="164790" cy="235061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56" idx="3"/>
              <a:endCxn id="138" idx="4"/>
            </p:cNvCxnSpPr>
            <p:nvPr/>
          </p:nvCxnSpPr>
          <p:spPr>
            <a:xfrm flipV="1">
              <a:off x="6914205" y="4487665"/>
              <a:ext cx="351915" cy="217288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9" name="Group 104"/>
          <p:cNvGrpSpPr>
            <a:grpSpLocks noChangeAspect="1"/>
          </p:cNvGrpSpPr>
          <p:nvPr/>
        </p:nvGrpSpPr>
        <p:grpSpPr>
          <a:xfrm>
            <a:off x="76200" y="1600200"/>
            <a:ext cx="2743200" cy="665406"/>
            <a:chOff x="1727340" y="3013707"/>
            <a:chExt cx="2160298" cy="524013"/>
          </a:xfrm>
        </p:grpSpPr>
        <p:cxnSp>
          <p:nvCxnSpPr>
            <p:cNvPr id="160" name="Straight Connector 159"/>
            <p:cNvCxnSpPr>
              <a:stCxn id="165" idx="6"/>
              <a:endCxn id="163" idx="2"/>
            </p:cNvCxnSpPr>
            <p:nvPr/>
          </p:nvCxnSpPr>
          <p:spPr>
            <a:xfrm>
              <a:off x="1979035" y="3291052"/>
              <a:ext cx="46736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69" idx="6"/>
              <a:endCxn id="167" idx="2"/>
            </p:cNvCxnSpPr>
            <p:nvPr/>
          </p:nvCxnSpPr>
          <p:spPr>
            <a:xfrm>
              <a:off x="3096635" y="3291052"/>
              <a:ext cx="46736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69" idx="2"/>
              <a:endCxn id="163" idx="6"/>
            </p:cNvCxnSpPr>
            <p:nvPr/>
          </p:nvCxnSpPr>
          <p:spPr>
            <a:xfrm rot="10800000">
              <a:off x="2537835" y="3291052"/>
              <a:ext cx="46736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3" name="Oval 162"/>
            <p:cNvSpPr/>
            <p:nvPr/>
          </p:nvSpPr>
          <p:spPr>
            <a:xfrm>
              <a:off x="2446395" y="324533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1727340" y="3106833"/>
              <a:ext cx="195566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B</a:t>
              </a:r>
              <a:endParaRPr lang="en-US" sz="2800" i="1" baseline="-25000" dirty="0"/>
            </a:p>
          </p:txBody>
        </p:sp>
        <p:sp>
          <p:nvSpPr>
            <p:cNvPr id="165" name="Oval 164"/>
            <p:cNvSpPr/>
            <p:nvPr/>
          </p:nvSpPr>
          <p:spPr>
            <a:xfrm>
              <a:off x="1887595" y="324533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2302606" y="3013707"/>
              <a:ext cx="208390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A</a:t>
              </a:r>
              <a:endParaRPr lang="en-US" sz="2800" i="1" baseline="-25000" dirty="0"/>
            </a:p>
          </p:txBody>
        </p:sp>
        <p:sp>
          <p:nvSpPr>
            <p:cNvPr id="167" name="Oval 166"/>
            <p:cNvSpPr/>
            <p:nvPr/>
          </p:nvSpPr>
          <p:spPr>
            <a:xfrm>
              <a:off x="3563995" y="324533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3116140" y="3022173"/>
              <a:ext cx="22121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D</a:t>
              </a:r>
              <a:endParaRPr lang="en-US" sz="2800" i="1" baseline="-25000" dirty="0"/>
            </a:p>
          </p:txBody>
        </p:sp>
        <p:sp>
          <p:nvSpPr>
            <p:cNvPr id="169" name="Oval 168"/>
            <p:cNvSpPr/>
            <p:nvPr/>
          </p:nvSpPr>
          <p:spPr>
            <a:xfrm>
              <a:off x="3005195" y="324533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3700086" y="3106833"/>
              <a:ext cx="187552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C</a:t>
              </a:r>
              <a:endParaRPr lang="en-US" sz="2800" i="1" baseline="-25000" dirty="0"/>
            </a:p>
          </p:txBody>
        </p:sp>
        <p:cxnSp>
          <p:nvCxnSpPr>
            <p:cNvPr id="171" name="Curved Connector 170"/>
            <p:cNvCxnSpPr>
              <a:stCxn id="165" idx="0"/>
              <a:endCxn id="167" idx="0"/>
            </p:cNvCxnSpPr>
            <p:nvPr/>
          </p:nvCxnSpPr>
          <p:spPr>
            <a:xfrm rot="5400000" flipH="1" flipV="1">
              <a:off x="2771515" y="2407132"/>
              <a:ext cx="1588" cy="1676400"/>
            </a:xfrm>
            <a:prstGeom prst="curvedConnector3">
              <a:avLst>
                <a:gd name="adj1" fmla="val 14395466"/>
              </a:avLst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2" name="Group 171"/>
          <p:cNvGrpSpPr>
            <a:grpSpLocks noChangeAspect="1"/>
          </p:cNvGrpSpPr>
          <p:nvPr/>
        </p:nvGrpSpPr>
        <p:grpSpPr>
          <a:xfrm>
            <a:off x="3276600" y="1620595"/>
            <a:ext cx="2743200" cy="665405"/>
            <a:chOff x="637305" y="2846855"/>
            <a:chExt cx="2160298" cy="524013"/>
          </a:xfrm>
        </p:grpSpPr>
        <p:cxnSp>
          <p:nvCxnSpPr>
            <p:cNvPr id="173" name="Curved Connector 172"/>
            <p:cNvCxnSpPr>
              <a:stCxn id="178" idx="4"/>
              <a:endCxn id="182" idx="4"/>
            </p:cNvCxnSpPr>
            <p:nvPr/>
          </p:nvCxnSpPr>
          <p:spPr>
            <a:xfrm rot="16200000" flipH="1">
              <a:off x="1402081" y="2611120"/>
              <a:ext cx="10001" cy="1117600"/>
            </a:xfrm>
            <a:prstGeom prst="curvedConnector3">
              <a:avLst>
                <a:gd name="adj1" fmla="val 1800000"/>
              </a:avLst>
            </a:prstGeom>
            <a:ln w="1587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dash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78" idx="6"/>
              <a:endCxn id="185" idx="2"/>
            </p:cNvCxnSpPr>
            <p:nvPr/>
          </p:nvCxnSpPr>
          <p:spPr>
            <a:xfrm>
              <a:off x="889000" y="3124200"/>
              <a:ext cx="46736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82" idx="2"/>
              <a:endCxn id="185" idx="6"/>
            </p:cNvCxnSpPr>
            <p:nvPr/>
          </p:nvCxnSpPr>
          <p:spPr>
            <a:xfrm rot="10800000">
              <a:off x="1447800" y="3124200"/>
              <a:ext cx="46736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>
              <a:stCxn id="182" idx="6"/>
              <a:endCxn id="180" idx="2"/>
            </p:cNvCxnSpPr>
            <p:nvPr/>
          </p:nvCxnSpPr>
          <p:spPr>
            <a:xfrm>
              <a:off x="2006600" y="3124200"/>
              <a:ext cx="46736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7" name="TextBox 176"/>
            <p:cNvSpPr txBox="1"/>
            <p:nvPr/>
          </p:nvSpPr>
          <p:spPr>
            <a:xfrm>
              <a:off x="637305" y="2939981"/>
              <a:ext cx="195566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B</a:t>
              </a:r>
              <a:endParaRPr lang="en-US" sz="2800" i="1" baseline="-25000" dirty="0"/>
            </a:p>
          </p:txBody>
        </p:sp>
        <p:sp>
          <p:nvSpPr>
            <p:cNvPr id="178" name="Oval 177"/>
            <p:cNvSpPr/>
            <p:nvPr/>
          </p:nvSpPr>
          <p:spPr>
            <a:xfrm>
              <a:off x="797560" y="307848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1212571" y="2846855"/>
              <a:ext cx="208390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A</a:t>
              </a:r>
              <a:endParaRPr lang="en-US" sz="2800" i="1" baseline="-25000" dirty="0"/>
            </a:p>
          </p:txBody>
        </p:sp>
        <p:sp>
          <p:nvSpPr>
            <p:cNvPr id="180" name="Oval 179"/>
            <p:cNvSpPr/>
            <p:nvPr/>
          </p:nvSpPr>
          <p:spPr>
            <a:xfrm>
              <a:off x="2473960" y="307848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2026105" y="2855321"/>
              <a:ext cx="22121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D</a:t>
              </a:r>
              <a:endParaRPr lang="en-US" sz="2800" i="1" baseline="-25000" dirty="0"/>
            </a:p>
          </p:txBody>
        </p:sp>
        <p:sp>
          <p:nvSpPr>
            <p:cNvPr id="182" name="Oval 181"/>
            <p:cNvSpPr/>
            <p:nvPr/>
          </p:nvSpPr>
          <p:spPr>
            <a:xfrm>
              <a:off x="1915160" y="307848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2610051" y="2939981"/>
              <a:ext cx="187552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C</a:t>
              </a:r>
              <a:endParaRPr lang="en-US" sz="2800" i="1" baseline="-25000" dirty="0"/>
            </a:p>
          </p:txBody>
        </p:sp>
        <p:cxnSp>
          <p:nvCxnSpPr>
            <p:cNvPr id="184" name="Curved Connector 183"/>
            <p:cNvCxnSpPr>
              <a:stCxn id="178" idx="0"/>
              <a:endCxn id="180" idx="0"/>
            </p:cNvCxnSpPr>
            <p:nvPr/>
          </p:nvCxnSpPr>
          <p:spPr>
            <a:xfrm rot="5400000" flipH="1" flipV="1">
              <a:off x="1681480" y="2240280"/>
              <a:ext cx="1588" cy="1676400"/>
            </a:xfrm>
            <a:prstGeom prst="curvedConnector3">
              <a:avLst>
                <a:gd name="adj1" fmla="val 14395466"/>
              </a:avLst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5" name="Oval 184"/>
            <p:cNvSpPr/>
            <p:nvPr/>
          </p:nvSpPr>
          <p:spPr>
            <a:xfrm>
              <a:off x="1356360" y="307848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7348191" y="3872061"/>
            <a:ext cx="427464" cy="243230"/>
            <a:chOff x="4484380" y="4019255"/>
            <a:chExt cx="427464" cy="243230"/>
          </a:xfrm>
        </p:grpSpPr>
        <p:sp>
          <p:nvSpPr>
            <p:cNvPr id="187" name="TextBox 186"/>
            <p:cNvSpPr txBox="1"/>
            <p:nvPr/>
          </p:nvSpPr>
          <p:spPr>
            <a:xfrm>
              <a:off x="4499749" y="4057301"/>
              <a:ext cx="0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2000" i="1" baseline="-25000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635386" y="4019255"/>
              <a:ext cx="125451" cy="125451"/>
            </a:xfrm>
            <a:prstGeom prst="rect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aseline="-25000" dirty="0" smtClean="0">
                <a:solidFill>
                  <a:prstClr val="black"/>
                </a:solidFill>
              </a:endParaRPr>
            </a:p>
          </p:txBody>
        </p:sp>
        <p:cxnSp>
          <p:nvCxnSpPr>
            <p:cNvPr id="189" name="Straight Connector 188"/>
            <p:cNvCxnSpPr>
              <a:stCxn id="188" idx="1"/>
            </p:cNvCxnSpPr>
            <p:nvPr/>
          </p:nvCxnSpPr>
          <p:spPr>
            <a:xfrm rot="10800000">
              <a:off x="4484380" y="4081980"/>
              <a:ext cx="151006" cy="1452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>
              <a:endCxn id="188" idx="3"/>
            </p:cNvCxnSpPr>
            <p:nvPr/>
          </p:nvCxnSpPr>
          <p:spPr>
            <a:xfrm flipH="1">
              <a:off x="4760838" y="4081980"/>
              <a:ext cx="151006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1" name="TextBox 190"/>
          <p:cNvSpPr txBox="1"/>
          <p:nvPr/>
        </p:nvSpPr>
        <p:spPr>
          <a:xfrm>
            <a:off x="306535" y="5410200"/>
            <a:ext cx="21241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</a:rPr>
              <a:t>Projection</a:t>
            </a:r>
          </a:p>
          <a:p>
            <a:pPr algn="ctr"/>
            <a:r>
              <a:rPr lang="en-US" sz="2400" dirty="0" err="1" smtClean="0"/>
              <a:t>cl+</a:t>
            </a:r>
            <a:r>
              <a:rPr lang="en-US" sz="2400" dirty="0" err="1" smtClean="0">
                <a:solidFill>
                  <a:srgbClr val="3366FF"/>
                </a:solidFill>
              </a:rPr>
              <a:t>proj</a:t>
            </a:r>
            <a:r>
              <a:rPr lang="en-US" sz="2400" dirty="0" err="1" smtClean="0"/>
              <a:t>-R</a:t>
            </a:r>
            <a:r>
              <a:rPr lang="en-US" sz="2400" dirty="0"/>
              <a:t>(*,</a:t>
            </a:r>
            <a:r>
              <a:rPr lang="en-US" sz="2400" i="1" dirty="0" smtClean="0"/>
              <a:t>m</a:t>
            </a:r>
            <a:r>
              <a:rPr lang="en-US" sz="2400" dirty="0" smtClean="0"/>
              <a:t>)C</a:t>
            </a:r>
            <a:endParaRPr lang="en-US" sz="2400" dirty="0">
              <a:solidFill>
                <a:srgbClr val="3366FF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3321093" y="5410200"/>
            <a:ext cx="2483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</a:rPr>
              <a:t>Binary constraints</a:t>
            </a:r>
          </a:p>
          <a:p>
            <a:pPr algn="ctr"/>
            <a:r>
              <a:rPr lang="en-US" sz="2400" dirty="0" err="1" smtClean="0"/>
              <a:t>cl+</a:t>
            </a:r>
            <a:r>
              <a:rPr lang="en-US" sz="2400" dirty="0" err="1" smtClean="0">
                <a:solidFill>
                  <a:srgbClr val="3366FF"/>
                </a:solidFill>
              </a:rPr>
              <a:t>bin</a:t>
            </a:r>
            <a:r>
              <a:rPr lang="en-US" sz="2400" dirty="0" err="1" smtClean="0"/>
              <a:t>-R</a:t>
            </a:r>
            <a:r>
              <a:rPr lang="en-US" sz="2400" dirty="0"/>
              <a:t>(*,</a:t>
            </a:r>
            <a:r>
              <a:rPr lang="en-US" sz="2400" i="1" dirty="0" smtClean="0"/>
              <a:t>m</a:t>
            </a:r>
            <a:r>
              <a:rPr lang="en-US" sz="2400" dirty="0" smtClean="0"/>
              <a:t>)C</a:t>
            </a:r>
            <a:endParaRPr lang="en-US" sz="2400" dirty="0">
              <a:solidFill>
                <a:srgbClr val="3366FF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6359539" y="5410200"/>
            <a:ext cx="2489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</a:rPr>
              <a:t>Clique constraints</a:t>
            </a:r>
          </a:p>
          <a:p>
            <a:pPr algn="ctr"/>
            <a:r>
              <a:rPr lang="en-US" sz="2400" dirty="0" err="1" smtClean="0"/>
              <a:t>cl+</a:t>
            </a:r>
            <a:r>
              <a:rPr lang="en-US" sz="2400" dirty="0" err="1" smtClean="0">
                <a:solidFill>
                  <a:srgbClr val="3366FF"/>
                </a:solidFill>
              </a:rPr>
              <a:t>clq</a:t>
            </a:r>
            <a:r>
              <a:rPr lang="en-US" sz="2400" dirty="0" err="1" smtClean="0"/>
              <a:t>-R</a:t>
            </a:r>
            <a:r>
              <a:rPr lang="en-US" sz="2400" dirty="0"/>
              <a:t>(*,</a:t>
            </a:r>
            <a:r>
              <a:rPr lang="en-US" sz="2400" i="1" dirty="0" smtClean="0"/>
              <a:t>m</a:t>
            </a:r>
            <a:r>
              <a:rPr lang="en-US" sz="2400" dirty="0" smtClean="0"/>
              <a:t>)C</a:t>
            </a:r>
            <a:endParaRPr lang="en-US" sz="2400" dirty="0">
              <a:solidFill>
                <a:srgbClr val="3366FF"/>
              </a:solidFill>
            </a:endParaRPr>
          </a:p>
        </p:txBody>
      </p:sp>
      <p:grpSp>
        <p:nvGrpSpPr>
          <p:cNvPr id="194" name="Group 193"/>
          <p:cNvGrpSpPr>
            <a:grpSpLocks noChangeAspect="1"/>
          </p:cNvGrpSpPr>
          <p:nvPr/>
        </p:nvGrpSpPr>
        <p:grpSpPr>
          <a:xfrm>
            <a:off x="6063912" y="1611884"/>
            <a:ext cx="2743200" cy="665405"/>
            <a:chOff x="637305" y="2846855"/>
            <a:chExt cx="2160298" cy="524013"/>
          </a:xfrm>
        </p:grpSpPr>
        <p:cxnSp>
          <p:nvCxnSpPr>
            <p:cNvPr id="195" name="Curved Connector 194"/>
            <p:cNvCxnSpPr>
              <a:stCxn id="200" idx="4"/>
              <a:endCxn id="204" idx="4"/>
            </p:cNvCxnSpPr>
            <p:nvPr/>
          </p:nvCxnSpPr>
          <p:spPr>
            <a:xfrm rot="16200000" flipH="1">
              <a:off x="1402081" y="2611120"/>
              <a:ext cx="10001" cy="1117600"/>
            </a:xfrm>
            <a:prstGeom prst="curvedConnector3">
              <a:avLst>
                <a:gd name="adj1" fmla="val 1800000"/>
              </a:avLst>
            </a:prstGeom>
            <a:ln w="1587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dash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200" idx="6"/>
              <a:endCxn id="207" idx="2"/>
            </p:cNvCxnSpPr>
            <p:nvPr/>
          </p:nvCxnSpPr>
          <p:spPr>
            <a:xfrm>
              <a:off x="889000" y="3124200"/>
              <a:ext cx="46736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204" idx="2"/>
              <a:endCxn id="207" idx="6"/>
            </p:cNvCxnSpPr>
            <p:nvPr/>
          </p:nvCxnSpPr>
          <p:spPr>
            <a:xfrm rot="10800000">
              <a:off x="1447800" y="3124200"/>
              <a:ext cx="46736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204" idx="6"/>
              <a:endCxn id="202" idx="2"/>
            </p:cNvCxnSpPr>
            <p:nvPr/>
          </p:nvCxnSpPr>
          <p:spPr>
            <a:xfrm>
              <a:off x="2006600" y="3124200"/>
              <a:ext cx="467360" cy="1588"/>
            </a:xfrm>
            <a:prstGeom prst="line">
              <a:avLst/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9" name="TextBox 198"/>
            <p:cNvSpPr txBox="1"/>
            <p:nvPr/>
          </p:nvSpPr>
          <p:spPr>
            <a:xfrm>
              <a:off x="637305" y="2939981"/>
              <a:ext cx="195566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B</a:t>
              </a:r>
              <a:endParaRPr lang="en-US" sz="2800" i="1" baseline="-25000" dirty="0"/>
            </a:p>
          </p:txBody>
        </p:sp>
        <p:sp>
          <p:nvSpPr>
            <p:cNvPr id="200" name="Oval 199"/>
            <p:cNvSpPr/>
            <p:nvPr/>
          </p:nvSpPr>
          <p:spPr>
            <a:xfrm>
              <a:off x="797560" y="307848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1212571" y="2846855"/>
              <a:ext cx="208390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A</a:t>
              </a:r>
              <a:endParaRPr lang="en-US" sz="2800" i="1" baseline="-25000" dirty="0"/>
            </a:p>
          </p:txBody>
        </p:sp>
        <p:sp>
          <p:nvSpPr>
            <p:cNvPr id="202" name="Oval 201"/>
            <p:cNvSpPr/>
            <p:nvPr/>
          </p:nvSpPr>
          <p:spPr>
            <a:xfrm>
              <a:off x="2473960" y="307848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2026105" y="2855321"/>
              <a:ext cx="22121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D</a:t>
              </a:r>
              <a:endParaRPr lang="en-US" sz="2800" i="1" baseline="-25000" dirty="0"/>
            </a:p>
          </p:txBody>
        </p:sp>
        <p:sp>
          <p:nvSpPr>
            <p:cNvPr id="204" name="Oval 203"/>
            <p:cNvSpPr/>
            <p:nvPr/>
          </p:nvSpPr>
          <p:spPr>
            <a:xfrm>
              <a:off x="1915160" y="307848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2610051" y="2939981"/>
              <a:ext cx="187552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i="1" dirty="0" smtClean="0"/>
                <a:t>C</a:t>
              </a:r>
              <a:endParaRPr lang="en-US" sz="2800" i="1" baseline="-25000" dirty="0"/>
            </a:p>
          </p:txBody>
        </p:sp>
        <p:cxnSp>
          <p:nvCxnSpPr>
            <p:cNvPr id="206" name="Curved Connector 205"/>
            <p:cNvCxnSpPr>
              <a:stCxn id="200" idx="0"/>
              <a:endCxn id="202" idx="0"/>
            </p:cNvCxnSpPr>
            <p:nvPr/>
          </p:nvCxnSpPr>
          <p:spPr>
            <a:xfrm rot="5400000" flipH="1" flipV="1">
              <a:off x="1681480" y="2240280"/>
              <a:ext cx="1588" cy="1676400"/>
            </a:xfrm>
            <a:prstGeom prst="curvedConnector3">
              <a:avLst>
                <a:gd name="adj1" fmla="val 14395466"/>
              </a:avLst>
            </a:prstGeom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1356360" y="307848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3600" i="1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6284412" y="1336754"/>
            <a:ext cx="2169787" cy="586257"/>
            <a:chOff x="6284412" y="1336754"/>
            <a:chExt cx="2169787" cy="586257"/>
          </a:xfrm>
        </p:grpSpPr>
        <p:sp>
          <p:nvSpPr>
            <p:cNvPr id="209" name="TextBox 107"/>
            <p:cNvSpPr txBox="1"/>
            <p:nvPr/>
          </p:nvSpPr>
          <p:spPr>
            <a:xfrm>
              <a:off x="7351422" y="1336754"/>
              <a:ext cx="24339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</a:rPr>
                <a:t>R</a:t>
              </a:r>
              <a:r>
                <a:rPr lang="en-US" b="1" i="1" baseline="-25000" dirty="0" smtClean="0">
                  <a:solidFill>
                    <a:srgbClr val="FF0000"/>
                  </a:solidFill>
                </a:rPr>
                <a:t>y</a:t>
              </a:r>
              <a:endParaRPr lang="en-US" b="1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7341117" y="1674057"/>
              <a:ext cx="91440" cy="91440"/>
            </a:xfrm>
            <a:prstGeom prst="rect">
              <a:avLst/>
            </a:prstGeom>
            <a:solidFill>
              <a:srgbClr val="FF0000"/>
            </a:solidFill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>
                <a:solidFill>
                  <a:prstClr val="black"/>
                </a:solidFill>
              </a:endParaRPr>
            </a:p>
          </p:txBody>
        </p:sp>
        <p:cxnSp>
          <p:nvCxnSpPr>
            <p:cNvPr id="211" name="Straight Connector 210"/>
            <p:cNvCxnSpPr>
              <a:stCxn id="210" idx="1"/>
              <a:endCxn id="200" idx="1"/>
            </p:cNvCxnSpPr>
            <p:nvPr/>
          </p:nvCxnSpPr>
          <p:spPr>
            <a:xfrm flipH="1">
              <a:off x="6284412" y="1719777"/>
              <a:ext cx="1056705" cy="203234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04" idx="0"/>
              <a:endCxn id="210" idx="3"/>
            </p:cNvCxnSpPr>
            <p:nvPr/>
          </p:nvCxnSpPr>
          <p:spPr>
            <a:xfrm flipH="1" flipV="1">
              <a:off x="7432557" y="1719777"/>
              <a:ext cx="312064" cy="186230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>
              <a:stCxn id="202" idx="0"/>
              <a:endCxn id="210" idx="3"/>
            </p:cNvCxnSpPr>
            <p:nvPr/>
          </p:nvCxnSpPr>
          <p:spPr>
            <a:xfrm flipH="1" flipV="1">
              <a:off x="7432557" y="1719777"/>
              <a:ext cx="1021642" cy="186230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4" name="Group 213"/>
          <p:cNvGrpSpPr/>
          <p:nvPr/>
        </p:nvGrpSpPr>
        <p:grpSpPr>
          <a:xfrm>
            <a:off x="6366517" y="2005116"/>
            <a:ext cx="1378104" cy="525852"/>
            <a:chOff x="6366517" y="2005116"/>
            <a:chExt cx="1378104" cy="525852"/>
          </a:xfrm>
        </p:grpSpPr>
        <p:sp>
          <p:nvSpPr>
            <p:cNvPr id="215" name="TextBox 214"/>
            <p:cNvSpPr txBox="1"/>
            <p:nvPr/>
          </p:nvSpPr>
          <p:spPr>
            <a:xfrm>
              <a:off x="7134665" y="2253969"/>
              <a:ext cx="241740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</a:rPr>
                <a:t>R</a:t>
              </a:r>
              <a:r>
                <a:rPr lang="en-US" b="1" i="1" baseline="-25000" dirty="0" smtClean="0">
                  <a:solidFill>
                    <a:srgbClr val="FF0000"/>
                  </a:solidFill>
                </a:rPr>
                <a:t>x</a:t>
              </a:r>
              <a:endParaRPr lang="en-US" b="1" i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216" name="Straight Connector 215"/>
            <p:cNvCxnSpPr>
              <a:stCxn id="217" idx="1"/>
              <a:endCxn id="200" idx="5"/>
            </p:cNvCxnSpPr>
            <p:nvPr/>
          </p:nvCxnSpPr>
          <p:spPr>
            <a:xfrm flipH="1" flipV="1">
              <a:off x="6366517" y="2005116"/>
              <a:ext cx="753290" cy="169683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7" name="Rectangle 216"/>
            <p:cNvSpPr/>
            <p:nvPr/>
          </p:nvSpPr>
          <p:spPr>
            <a:xfrm>
              <a:off x="7119807" y="2129079"/>
              <a:ext cx="91440" cy="91440"/>
            </a:xfrm>
            <a:prstGeom prst="rect">
              <a:avLst/>
            </a:prstGeom>
            <a:solidFill>
              <a:srgbClr val="FF0000"/>
            </a:solidFill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baseline="-25000" dirty="0">
                <a:solidFill>
                  <a:prstClr val="black"/>
                </a:solidFill>
              </a:endParaRPr>
            </a:p>
          </p:txBody>
        </p:sp>
        <p:cxnSp>
          <p:nvCxnSpPr>
            <p:cNvPr id="218" name="Straight Connector 217"/>
            <p:cNvCxnSpPr>
              <a:stCxn id="217" idx="0"/>
              <a:endCxn id="207" idx="5"/>
            </p:cNvCxnSpPr>
            <p:nvPr/>
          </p:nvCxnSpPr>
          <p:spPr>
            <a:xfrm flipH="1" flipV="1">
              <a:off x="7076095" y="2005116"/>
              <a:ext cx="89432" cy="123963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>
              <a:stCxn id="217" idx="3"/>
              <a:endCxn id="204" idx="4"/>
            </p:cNvCxnSpPr>
            <p:nvPr/>
          </p:nvCxnSpPr>
          <p:spPr>
            <a:xfrm flipV="1">
              <a:off x="7211247" y="2022120"/>
              <a:ext cx="533374" cy="152679"/>
            </a:xfrm>
            <a:prstGeom prst="line">
              <a:avLst/>
            </a:prstGeom>
            <a:ln w="2540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0" name="Group 219"/>
          <p:cNvGrpSpPr/>
          <p:nvPr/>
        </p:nvGrpSpPr>
        <p:grpSpPr>
          <a:xfrm>
            <a:off x="3544503" y="2024481"/>
            <a:ext cx="1419156" cy="489927"/>
            <a:chOff x="3544503" y="2024481"/>
            <a:chExt cx="1419156" cy="489927"/>
          </a:xfrm>
        </p:grpSpPr>
        <p:cxnSp>
          <p:nvCxnSpPr>
            <p:cNvPr id="221" name="Curved Connector 220"/>
            <p:cNvCxnSpPr>
              <a:stCxn id="178" idx="4"/>
              <a:endCxn id="182" idx="4"/>
            </p:cNvCxnSpPr>
            <p:nvPr/>
          </p:nvCxnSpPr>
          <p:spPr>
            <a:xfrm rot="16200000" flipH="1">
              <a:off x="4247731" y="1321253"/>
              <a:ext cx="12700" cy="1419156"/>
            </a:xfrm>
            <a:prstGeom prst="curvedConnector3">
              <a:avLst>
                <a:gd name="adj1" fmla="val 1800000"/>
              </a:avLst>
            </a:prstGeom>
            <a:ln w="38100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2" name="TextBox 221"/>
            <p:cNvSpPr txBox="1"/>
            <p:nvPr/>
          </p:nvSpPr>
          <p:spPr>
            <a:xfrm>
              <a:off x="3930840" y="2206631"/>
              <a:ext cx="28214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R</a:t>
              </a:r>
              <a:r>
                <a:rPr lang="en-US" sz="2000" b="1" i="1" baseline="-25000" dirty="0" smtClean="0">
                  <a:solidFill>
                    <a:srgbClr val="FF0000"/>
                  </a:solidFill>
                </a:rPr>
                <a:t>a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1239615" y="2633987"/>
            <a:ext cx="1334316" cy="1430480"/>
            <a:chOff x="-1290613" y="1051370"/>
            <a:chExt cx="1334316" cy="1430480"/>
          </a:xfrm>
        </p:grpSpPr>
        <p:sp>
          <p:nvSpPr>
            <p:cNvPr id="224" name="Oval 223"/>
            <p:cNvSpPr/>
            <p:nvPr/>
          </p:nvSpPr>
          <p:spPr>
            <a:xfrm>
              <a:off x="-1037387" y="1163010"/>
              <a:ext cx="83634" cy="8363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="1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225" name="Straight Connector 224"/>
            <p:cNvCxnSpPr>
              <a:stCxn id="235" idx="2"/>
              <a:endCxn id="230" idx="0"/>
            </p:cNvCxnSpPr>
            <p:nvPr/>
          </p:nvCxnSpPr>
          <p:spPr>
            <a:xfrm rot="16200000" flipH="1">
              <a:off x="-677909" y="1854702"/>
              <a:ext cx="691208" cy="229994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>
              <a:stCxn id="224" idx="6"/>
              <a:endCxn id="235" idx="0"/>
            </p:cNvCxnSpPr>
            <p:nvPr/>
          </p:nvCxnSpPr>
          <p:spPr>
            <a:xfrm>
              <a:off x="-953753" y="1204827"/>
              <a:ext cx="506451" cy="293817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>
              <a:stCxn id="232" idx="0"/>
              <a:endCxn id="235" idx="2"/>
            </p:cNvCxnSpPr>
            <p:nvPr/>
          </p:nvCxnSpPr>
          <p:spPr>
            <a:xfrm rot="5400000" flipH="1" flipV="1">
              <a:off x="-933457" y="1829147"/>
              <a:ext cx="691208" cy="281104"/>
            </a:xfrm>
            <a:prstGeom prst="line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8" name="TextBox 227"/>
            <p:cNvSpPr txBox="1"/>
            <p:nvPr/>
          </p:nvSpPr>
          <p:spPr>
            <a:xfrm>
              <a:off x="-1290613" y="1051370"/>
              <a:ext cx="17046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E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-329339" y="1374418"/>
              <a:ext cx="27855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R</a:t>
              </a:r>
              <a:r>
                <a:rPr lang="en-US" sz="2000" b="1" i="1" baseline="-25000" dirty="0" smtClean="0">
                  <a:solidFill>
                    <a:srgbClr val="FF0000"/>
                  </a:solidFill>
                </a:rPr>
                <a:t>3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30" name="Oval 229"/>
            <p:cNvSpPr/>
            <p:nvPr/>
          </p:nvSpPr>
          <p:spPr>
            <a:xfrm>
              <a:off x="-259125" y="2300750"/>
              <a:ext cx="83634" cy="8363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="1" i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-602931" y="2174073"/>
              <a:ext cx="20703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D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-770223" y="2300750"/>
              <a:ext cx="83634" cy="8363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="1" i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-134652" y="2174073"/>
              <a:ext cx="17835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C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234" name="Group 16"/>
            <p:cNvGrpSpPr/>
            <p:nvPr/>
          </p:nvGrpSpPr>
          <p:grpSpPr>
            <a:xfrm>
              <a:off x="-953753" y="1204827"/>
              <a:ext cx="737508" cy="1114478"/>
              <a:chOff x="-953753" y="1204827"/>
              <a:chExt cx="737508" cy="1114478"/>
            </a:xfrm>
          </p:grpSpPr>
          <p:sp>
            <p:nvSpPr>
              <p:cNvPr id="235" name="Rectangle 234"/>
              <p:cNvSpPr/>
              <p:nvPr/>
            </p:nvSpPr>
            <p:spPr>
              <a:xfrm>
                <a:off x="-510028" y="1498644"/>
                <a:ext cx="125452" cy="125452"/>
              </a:xfrm>
              <a:prstGeom prst="rect">
                <a:avLst/>
              </a:prstGeom>
              <a:solidFill>
                <a:srgbClr val="FF0000"/>
              </a:solidFill>
              <a:ln w="222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endParaRPr lang="en-US" sz="2000" b="1" baseline="-25000" dirty="0" smtClean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236" name="Group 551"/>
              <p:cNvGrpSpPr/>
              <p:nvPr/>
            </p:nvGrpSpPr>
            <p:grpSpPr>
              <a:xfrm>
                <a:off x="-953753" y="1204827"/>
                <a:ext cx="737508" cy="1114478"/>
                <a:chOff x="1573607" y="2542796"/>
                <a:chExt cx="737508" cy="1114478"/>
              </a:xfrm>
              <a:solidFill>
                <a:srgbClr val="FF0000"/>
              </a:solidFill>
            </p:grpSpPr>
            <p:cxnSp>
              <p:nvCxnSpPr>
                <p:cNvPr id="237" name="Straight Connector 236"/>
                <p:cNvCxnSpPr/>
                <p:nvPr/>
              </p:nvCxnSpPr>
              <p:spPr>
                <a:xfrm rot="16200000" flipH="1">
                  <a:off x="1850514" y="3196673"/>
                  <a:ext cx="691208" cy="229994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/>
                <p:cNvCxnSpPr/>
                <p:nvPr/>
              </p:nvCxnSpPr>
              <p:spPr>
                <a:xfrm rot="5400000" flipH="1" flipV="1">
                  <a:off x="1594966" y="3171118"/>
                  <a:ext cx="691208" cy="281104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/>
                <p:cNvCxnSpPr>
                  <a:stCxn id="224" idx="6"/>
                  <a:endCxn id="235" idx="0"/>
                </p:cNvCxnSpPr>
                <p:nvPr/>
              </p:nvCxnSpPr>
              <p:spPr>
                <a:xfrm>
                  <a:off x="1573607" y="2542796"/>
                  <a:ext cx="506451" cy="29381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40" name="Group 239"/>
          <p:cNvGrpSpPr/>
          <p:nvPr/>
        </p:nvGrpSpPr>
        <p:grpSpPr>
          <a:xfrm>
            <a:off x="590397" y="2630074"/>
            <a:ext cx="1220025" cy="2553476"/>
            <a:chOff x="740768" y="2780524"/>
            <a:chExt cx="1220025" cy="2553476"/>
          </a:xfrm>
          <a:solidFill>
            <a:srgbClr val="FF0000"/>
          </a:solidFill>
        </p:grpSpPr>
        <p:sp>
          <p:nvSpPr>
            <p:cNvPr id="241" name="Oval 240"/>
            <p:cNvSpPr/>
            <p:nvPr/>
          </p:nvSpPr>
          <p:spPr>
            <a:xfrm>
              <a:off x="1644696" y="5145640"/>
              <a:ext cx="83634" cy="83634"/>
            </a:xfrm>
            <a:prstGeom prst="ellipse">
              <a:avLst/>
            </a:prstGeom>
            <a:grpFill/>
            <a:ln>
              <a:solidFill>
                <a:srgbClr val="FF0000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42" name="Oval 241"/>
            <p:cNvSpPr/>
            <p:nvPr/>
          </p:nvSpPr>
          <p:spPr>
            <a:xfrm>
              <a:off x="1642373" y="2892164"/>
              <a:ext cx="83634" cy="83634"/>
            </a:xfrm>
            <a:prstGeom prst="ellipse">
              <a:avLst/>
            </a:prstGeom>
            <a:grpFill/>
            <a:ln>
              <a:solidFill>
                <a:srgbClr val="FF0000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243" name="Straight Connector 242"/>
            <p:cNvCxnSpPr>
              <a:stCxn id="247" idx="2"/>
              <a:endCxn id="254" idx="0"/>
            </p:cNvCxnSpPr>
            <p:nvPr/>
          </p:nvCxnSpPr>
          <p:spPr>
            <a:xfrm rot="16200000" flipH="1">
              <a:off x="929708" y="3533907"/>
              <a:ext cx="691208" cy="329890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7" idx="2"/>
              <a:endCxn id="256" idx="0"/>
            </p:cNvCxnSpPr>
            <p:nvPr/>
          </p:nvCxnSpPr>
          <p:spPr>
            <a:xfrm rot="5400000">
              <a:off x="674159" y="3608249"/>
              <a:ext cx="691208" cy="181208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250" idx="2"/>
              <a:endCxn id="241" idx="2"/>
            </p:cNvCxnSpPr>
            <p:nvPr/>
          </p:nvCxnSpPr>
          <p:spPr>
            <a:xfrm rot="16200000" flipH="1">
              <a:off x="1199809" y="4742570"/>
              <a:ext cx="355445" cy="534329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250" idx="0"/>
              <a:endCxn id="254" idx="3"/>
            </p:cNvCxnSpPr>
            <p:nvPr/>
          </p:nvCxnSpPr>
          <p:spPr>
            <a:xfrm rot="5400000" flipH="1" flipV="1">
              <a:off x="957892" y="4253765"/>
              <a:ext cx="605270" cy="300321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7" name="Rectangle 246"/>
            <p:cNvSpPr/>
            <p:nvPr/>
          </p:nvSpPr>
          <p:spPr>
            <a:xfrm>
              <a:off x="1047641" y="3227798"/>
              <a:ext cx="125452" cy="125452"/>
            </a:xfrm>
            <a:prstGeom prst="rect">
              <a:avLst/>
            </a:prstGeom>
            <a:grpFill/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lvl="0" algn="ctr"/>
              <a:endParaRPr lang="en-US" sz="2000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248" name="Straight Connector 247"/>
            <p:cNvCxnSpPr>
              <a:stCxn id="247" idx="0"/>
              <a:endCxn id="242" idx="2"/>
            </p:cNvCxnSpPr>
            <p:nvPr/>
          </p:nvCxnSpPr>
          <p:spPr>
            <a:xfrm rot="5400000" flipH="1" flipV="1">
              <a:off x="1229461" y="2814886"/>
              <a:ext cx="293817" cy="532006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50" idx="0"/>
              <a:endCxn id="256" idx="4"/>
            </p:cNvCxnSpPr>
            <p:nvPr/>
          </p:nvCxnSpPr>
          <p:spPr>
            <a:xfrm rot="16200000" flipV="1">
              <a:off x="723252" y="4319446"/>
              <a:ext cx="593022" cy="181208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0" name="Rectangle 249"/>
            <p:cNvSpPr/>
            <p:nvPr/>
          </p:nvSpPr>
          <p:spPr>
            <a:xfrm>
              <a:off x="1047641" y="4706560"/>
              <a:ext cx="125452" cy="125452"/>
            </a:xfrm>
            <a:prstGeom prst="rect">
              <a:avLst/>
            </a:prstGeom>
            <a:grpFill/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1389147" y="2780524"/>
              <a:ext cx="17059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i="1" dirty="0" smtClean="0">
                  <a:solidFill>
                    <a:srgbClr val="FF0000"/>
                  </a:solidFill>
                </a:rPr>
                <a:t>E</a:t>
              </a:r>
              <a:endParaRPr lang="en-US" sz="2000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790322" y="4633253"/>
              <a:ext cx="27341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i="1" dirty="0" smtClean="0">
                  <a:solidFill>
                    <a:srgbClr val="FF0000"/>
                  </a:solidFill>
                </a:rPr>
                <a:t>R</a:t>
              </a:r>
              <a:r>
                <a:rPr lang="en-US" sz="2000" i="1" baseline="-25000" dirty="0" smtClean="0">
                  <a:solidFill>
                    <a:srgbClr val="FF0000"/>
                  </a:solidFill>
                </a:rPr>
                <a:t>6</a:t>
              </a:r>
              <a:endParaRPr lang="en-US" sz="2000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790322" y="3103572"/>
              <a:ext cx="27341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i="1" dirty="0" smtClean="0">
                  <a:solidFill>
                    <a:srgbClr val="FF0000"/>
                  </a:solidFill>
                </a:rPr>
                <a:t>R</a:t>
              </a:r>
              <a:r>
                <a:rPr lang="en-US" sz="2000" i="1" baseline="-25000" dirty="0" smtClean="0">
                  <a:solidFill>
                    <a:srgbClr val="FF0000"/>
                  </a:solidFill>
                </a:rPr>
                <a:t>2</a:t>
              </a:r>
              <a:endParaRPr lang="en-US" sz="2000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54" name="Oval 253"/>
            <p:cNvSpPr/>
            <p:nvPr/>
          </p:nvSpPr>
          <p:spPr>
            <a:xfrm>
              <a:off x="1398440" y="4029904"/>
              <a:ext cx="83634" cy="8363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i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740768" y="3903227"/>
              <a:ext cx="18486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i="1" dirty="0" smtClean="0">
                  <a:solidFill>
                    <a:srgbClr val="FF0000"/>
                  </a:solidFill>
                </a:rPr>
                <a:t>B</a:t>
              </a:r>
              <a:endParaRPr lang="en-US" sz="2000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56" name="Oval 255"/>
            <p:cNvSpPr/>
            <p:nvPr/>
          </p:nvSpPr>
          <p:spPr>
            <a:xfrm>
              <a:off x="887342" y="4029904"/>
              <a:ext cx="83634" cy="8363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i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1235953" y="3903227"/>
              <a:ext cx="19375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i="1" dirty="0" smtClean="0">
                  <a:solidFill>
                    <a:srgbClr val="FF0000"/>
                  </a:solidFill>
                </a:rPr>
                <a:t>A</a:t>
              </a:r>
              <a:endParaRPr lang="en-US" sz="2000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1797592" y="5026223"/>
              <a:ext cx="163201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i="1" dirty="0" smtClean="0">
                  <a:solidFill>
                    <a:srgbClr val="FF0000"/>
                  </a:solidFill>
                </a:rPr>
                <a:t>F</a:t>
              </a:r>
              <a:endParaRPr lang="en-US" sz="2000" i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259" name="Straight Connector 258"/>
            <p:cNvCxnSpPr/>
            <p:nvPr/>
          </p:nvCxnSpPr>
          <p:spPr>
            <a:xfrm rot="16200000" flipH="1">
              <a:off x="945602" y="3539417"/>
              <a:ext cx="691208" cy="329890"/>
            </a:xfrm>
            <a:prstGeom prst="line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5400000">
              <a:off x="690053" y="3613759"/>
              <a:ext cx="691208" cy="181208"/>
            </a:xfrm>
            <a:prstGeom prst="line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5400000" flipH="1" flipV="1">
              <a:off x="973786" y="4259275"/>
              <a:ext cx="605270" cy="300321"/>
            </a:xfrm>
            <a:prstGeom prst="line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V="1">
              <a:off x="739146" y="4324955"/>
              <a:ext cx="593022" cy="181208"/>
            </a:xfrm>
            <a:prstGeom prst="line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0" idx="2"/>
              <a:endCxn id="241" idx="2"/>
            </p:cNvCxnSpPr>
            <p:nvPr/>
          </p:nvCxnSpPr>
          <p:spPr>
            <a:xfrm>
              <a:off x="1120136" y="4832012"/>
              <a:ext cx="534329" cy="355445"/>
            </a:xfrm>
            <a:prstGeom prst="line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47" idx="0"/>
              <a:endCxn id="242" idx="2"/>
            </p:cNvCxnSpPr>
            <p:nvPr/>
          </p:nvCxnSpPr>
          <p:spPr>
            <a:xfrm flipV="1">
              <a:off x="1120136" y="2933981"/>
              <a:ext cx="532006" cy="293817"/>
            </a:xfrm>
            <a:prstGeom prst="line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5" name="Group 264"/>
          <p:cNvGrpSpPr/>
          <p:nvPr/>
        </p:nvGrpSpPr>
        <p:grpSpPr>
          <a:xfrm>
            <a:off x="587328" y="2624224"/>
            <a:ext cx="1983697" cy="2553476"/>
            <a:chOff x="740768" y="2780524"/>
            <a:chExt cx="1983697" cy="2553476"/>
          </a:xfrm>
          <a:solidFill>
            <a:srgbClr val="FF0000"/>
          </a:solidFill>
        </p:grpSpPr>
        <p:sp>
          <p:nvSpPr>
            <p:cNvPr id="266" name="Oval 265"/>
            <p:cNvSpPr/>
            <p:nvPr/>
          </p:nvSpPr>
          <p:spPr>
            <a:xfrm>
              <a:off x="1644696" y="5145640"/>
              <a:ext cx="83634" cy="83634"/>
            </a:xfrm>
            <a:prstGeom prst="ellipse">
              <a:avLst/>
            </a:prstGeom>
            <a:grpFill/>
            <a:ln>
              <a:solidFill>
                <a:srgbClr val="FF0000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67" name="Oval 266"/>
            <p:cNvSpPr/>
            <p:nvPr/>
          </p:nvSpPr>
          <p:spPr>
            <a:xfrm>
              <a:off x="1642373" y="2892164"/>
              <a:ext cx="83634" cy="83634"/>
            </a:xfrm>
            <a:prstGeom prst="ellipse">
              <a:avLst/>
            </a:prstGeom>
            <a:grpFill/>
            <a:ln>
              <a:solidFill>
                <a:srgbClr val="FF0000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="1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268" name="Straight Connector 267"/>
            <p:cNvCxnSpPr>
              <a:stCxn id="275" idx="2"/>
              <a:endCxn id="266" idx="0"/>
            </p:cNvCxnSpPr>
            <p:nvPr/>
          </p:nvCxnSpPr>
          <p:spPr>
            <a:xfrm rot="16200000" flipH="1">
              <a:off x="1529118" y="4988245"/>
              <a:ext cx="313628" cy="1162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>
              <a:stCxn id="270" idx="0"/>
              <a:endCxn id="267" idx="4"/>
            </p:cNvCxnSpPr>
            <p:nvPr/>
          </p:nvCxnSpPr>
          <p:spPr>
            <a:xfrm rot="16200000" flipV="1">
              <a:off x="1558771" y="3101217"/>
              <a:ext cx="252000" cy="1162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0" name="Rectangle 269"/>
            <p:cNvSpPr/>
            <p:nvPr/>
          </p:nvSpPr>
          <p:spPr>
            <a:xfrm>
              <a:off x="1622626" y="3227798"/>
              <a:ext cx="125452" cy="125452"/>
            </a:xfrm>
            <a:prstGeom prst="rect">
              <a:avLst/>
            </a:prstGeom>
            <a:grpFill/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="1" baseline="-2500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271" name="Straight Connector 270"/>
            <p:cNvCxnSpPr>
              <a:stCxn id="280" idx="7"/>
              <a:endCxn id="270" idx="2"/>
            </p:cNvCxnSpPr>
            <p:nvPr/>
          </p:nvCxnSpPr>
          <p:spPr>
            <a:xfrm rot="5400000" flipH="1" flipV="1">
              <a:off x="977588" y="3334389"/>
              <a:ext cx="688903" cy="726623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81" idx="1"/>
              <a:endCxn id="270" idx="2"/>
            </p:cNvCxnSpPr>
            <p:nvPr/>
          </p:nvCxnSpPr>
          <p:spPr>
            <a:xfrm rot="16200000" flipV="1">
              <a:off x="1714667" y="3323934"/>
              <a:ext cx="688903" cy="747532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75" idx="0"/>
              <a:endCxn id="280" idx="5"/>
            </p:cNvCxnSpPr>
            <p:nvPr/>
          </p:nvCxnSpPr>
          <p:spPr>
            <a:xfrm rot="16200000" flipV="1">
              <a:off x="1019406" y="4040614"/>
              <a:ext cx="605270" cy="726623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75" idx="0"/>
              <a:endCxn id="281" idx="3"/>
            </p:cNvCxnSpPr>
            <p:nvPr/>
          </p:nvCxnSpPr>
          <p:spPr>
            <a:xfrm rot="5400000" flipH="1" flipV="1">
              <a:off x="1756482" y="4030160"/>
              <a:ext cx="605270" cy="747532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5" name="Rectangle 274"/>
            <p:cNvSpPr/>
            <p:nvPr/>
          </p:nvSpPr>
          <p:spPr>
            <a:xfrm>
              <a:off x="1622626" y="4706560"/>
              <a:ext cx="125452" cy="125452"/>
            </a:xfrm>
            <a:prstGeom prst="rect">
              <a:avLst/>
            </a:prstGeom>
            <a:grpFill/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="1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1389147" y="2780524"/>
              <a:ext cx="17059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E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1382731" y="4633253"/>
              <a:ext cx="27855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R</a:t>
              </a:r>
              <a:r>
                <a:rPr lang="en-US" sz="2000" b="1" i="1" baseline="-25000" dirty="0" smtClean="0">
                  <a:solidFill>
                    <a:srgbClr val="FF0000"/>
                  </a:solidFill>
                </a:rPr>
                <a:t>5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1347884" y="3103572"/>
              <a:ext cx="27855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R</a:t>
              </a:r>
              <a:r>
                <a:rPr lang="en-US" sz="2000" b="1" i="1" baseline="-25000" dirty="0" smtClean="0">
                  <a:solidFill>
                    <a:srgbClr val="FF0000"/>
                  </a:solidFill>
                </a:rPr>
                <a:t>1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740768" y="3903227"/>
              <a:ext cx="18912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B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80" name="Oval 279"/>
            <p:cNvSpPr/>
            <p:nvPr/>
          </p:nvSpPr>
          <p:spPr>
            <a:xfrm>
              <a:off x="887342" y="4029904"/>
              <a:ext cx="83634" cy="8363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="1" i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81" name="Oval 280"/>
            <p:cNvSpPr/>
            <p:nvPr/>
          </p:nvSpPr>
          <p:spPr>
            <a:xfrm>
              <a:off x="2420635" y="4029904"/>
              <a:ext cx="83634" cy="8363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US" sz="2000" b="1" i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2545108" y="3903227"/>
              <a:ext cx="1793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C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1797592" y="5026223"/>
              <a:ext cx="163201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</a:rPr>
                <a:t>F</a:t>
              </a:r>
              <a:endParaRPr lang="en-US" sz="2000" b="1" i="1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284" name="Group 654"/>
            <p:cNvGrpSpPr/>
            <p:nvPr/>
          </p:nvGrpSpPr>
          <p:grpSpPr>
            <a:xfrm>
              <a:off x="958964" y="2892164"/>
              <a:ext cx="1474156" cy="2253476"/>
              <a:chOff x="806564" y="2500979"/>
              <a:chExt cx="1474156" cy="2253476"/>
            </a:xfrm>
            <a:grpFill/>
          </p:grpSpPr>
          <p:cxnSp>
            <p:nvCxnSpPr>
              <p:cNvPr id="285" name="Straight Connector 284"/>
              <p:cNvCxnSpPr/>
              <p:nvPr/>
            </p:nvCxnSpPr>
            <p:spPr>
              <a:xfrm rot="5400000" flipH="1" flipV="1">
                <a:off x="825424" y="2936486"/>
                <a:ext cx="688903" cy="726623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16200000" flipV="1">
                <a:off x="1562502" y="2926031"/>
                <a:ext cx="688903" cy="747532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16200000" flipV="1">
                <a:off x="867241" y="3642711"/>
                <a:ext cx="605270" cy="726623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 rot="5400000" flipH="1" flipV="1">
                <a:off x="1604317" y="3632257"/>
                <a:ext cx="605270" cy="747532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>
                <a:stCxn id="275" idx="2"/>
                <a:endCxn id="266" idx="0"/>
              </p:cNvCxnSpPr>
              <p:nvPr/>
            </p:nvCxnSpPr>
            <p:spPr>
              <a:xfrm>
                <a:off x="1532952" y="4440827"/>
                <a:ext cx="1161" cy="313628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>
                <a:stCxn id="270" idx="0"/>
                <a:endCxn id="267" idx="0"/>
              </p:cNvCxnSpPr>
              <p:nvPr/>
            </p:nvCxnSpPr>
            <p:spPr>
              <a:xfrm flipH="1" flipV="1">
                <a:off x="1531790" y="2500979"/>
                <a:ext cx="1162" cy="335634"/>
              </a:xfrm>
              <a:prstGeom prst="lin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9" grpId="0"/>
      <p:bldP spid="145" grpId="0" animBg="1"/>
      <p:bldP spid="1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4103</TotalTime>
  <Words>1186</Words>
  <Application>Microsoft Office PowerPoint</Application>
  <PresentationFormat>On-screen Show (4:3)</PresentationFormat>
  <Paragraphs>531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Improving the Performance of Consistency Algorithms by Localizing and Bolstering Propagation in a Tree Decomposition</vt:lpstr>
      <vt:lpstr>Outline</vt:lpstr>
      <vt:lpstr>Introduction</vt:lpstr>
      <vt:lpstr>Tree Decomposition</vt:lpstr>
      <vt:lpstr>Tree Decomposition: Separators</vt:lpstr>
      <vt:lpstr>Relational Consistency Property R(∗,m)C</vt:lpstr>
      <vt:lpstr>Localize Consistency</vt:lpstr>
      <vt:lpstr>Bolstering Propagation at Separators</vt:lpstr>
      <vt:lpstr>Bolstering Schemas: Approximate Unique Separator Constraint</vt:lpstr>
      <vt:lpstr>Resulting Consistency Properties</vt:lpstr>
      <vt:lpstr>Empirical Evaluations</vt:lpstr>
      <vt:lpstr>Cumulative Count of Instances Solved w/o Backtracking</vt:lpstr>
      <vt:lpstr>Conclusions &amp; Future Work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Shant</dc:creator>
  <cp:lastModifiedBy>shantk</cp:lastModifiedBy>
  <cp:revision>425</cp:revision>
  <dcterms:created xsi:type="dcterms:W3CDTF">2010-06-14T05:49:49Z</dcterms:created>
  <dcterms:modified xsi:type="dcterms:W3CDTF">2013-07-17T21:23:21Z</dcterms:modified>
</cp:coreProperties>
</file>