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8" r:id="rId2"/>
    <p:sldId id="327" r:id="rId3"/>
    <p:sldId id="325" r:id="rId4"/>
    <p:sldId id="329" r:id="rId5"/>
    <p:sldId id="330" r:id="rId6"/>
    <p:sldId id="331" r:id="rId7"/>
    <p:sldId id="332" r:id="rId8"/>
    <p:sldId id="321" r:id="rId9"/>
    <p:sldId id="322" r:id="rId10"/>
    <p:sldId id="323" r:id="rId11"/>
    <p:sldId id="334" r:id="rId12"/>
    <p:sldId id="336" r:id="rId13"/>
    <p:sldId id="337" r:id="rId14"/>
    <p:sldId id="338" r:id="rId15"/>
    <p:sldId id="339" r:id="rId16"/>
    <p:sldId id="340" r:id="rId17"/>
    <p:sldId id="312" r:id="rId18"/>
    <p:sldId id="326" r:id="rId19"/>
    <p:sldId id="347" r:id="rId20"/>
    <p:sldId id="335" r:id="rId21"/>
    <p:sldId id="341" r:id="rId22"/>
    <p:sldId id="342" r:id="rId23"/>
    <p:sldId id="343" r:id="rId24"/>
    <p:sldId id="344" r:id="rId25"/>
    <p:sldId id="345" r:id="rId26"/>
    <p:sldId id="346" r:id="rId27"/>
  </p:sldIdLst>
  <p:sldSz cx="9144000" cy="6858000" type="screen4x3"/>
  <p:notesSz cx="6950075" cy="92360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6666"/>
    <a:srgbClr val="CC66FF"/>
    <a:srgbClr val="FFCC66"/>
    <a:srgbClr val="66FFFF"/>
    <a:srgbClr val="69E647"/>
    <a:srgbClr val="00C002"/>
    <a:srgbClr val="3A65BC"/>
    <a:srgbClr val="FFECF5"/>
    <a:srgbClr val="FFD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86465" autoAdjust="0"/>
  </p:normalViewPr>
  <p:slideViewPr>
    <p:cSldViewPr snapToGrid="0">
      <p:cViewPr>
        <p:scale>
          <a:sx n="205" d="100"/>
          <a:sy n="205" d="100"/>
        </p:scale>
        <p:origin x="-80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fld id="{D8CC27B9-7776-9A41-8832-C63E55E2C0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3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fld id="{8E62E861-7A2C-B34D-9183-5586226B0C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463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2564314A-9764-7A45-9B0A-75B46A977D9D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3A65BC"/>
              </a:buClr>
              <a:buFontTx/>
              <a:buNone/>
            </a:pPr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2C27803-9F5B-344E-9C03-9849414BD3C3}" type="slidenum">
              <a:rPr lang="en-US" altLang="zh-CN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D4C606E5-4BFC-3241-B79E-198F8B640C5C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en-US" sz="1800" dirty="0" smtClean="0">
                <a:ea typeface="宋体" charset="0"/>
                <a:cs typeface="宋体" charset="0"/>
              </a:rPr>
              <a:t>Explain</a:t>
            </a:r>
            <a:r>
              <a:rPr lang="en-US" sz="1800" baseline="0" dirty="0" smtClean="0">
                <a:ea typeface="宋体" charset="0"/>
                <a:cs typeface="宋体" charset="0"/>
              </a:rPr>
              <a:t> title, </a:t>
            </a:r>
            <a:r>
              <a:rPr lang="en-US" sz="1800" dirty="0" smtClean="0">
                <a:ea typeface="宋体" charset="0"/>
                <a:cs typeface="宋体" charset="0"/>
              </a:rPr>
              <a:t>Explain axes, colors,</a:t>
            </a:r>
            <a:r>
              <a:rPr lang="en-US" sz="1800" baseline="0" dirty="0" smtClean="0">
                <a:ea typeface="宋体" charset="0"/>
                <a:cs typeface="宋体" charset="0"/>
              </a:rPr>
              <a:t> and say </a:t>
            </a:r>
            <a:r>
              <a:rPr lang="en-US" sz="1800" baseline="0" dirty="0" err="1" smtClean="0">
                <a:ea typeface="宋体" charset="0"/>
                <a:cs typeface="宋体" charset="0"/>
              </a:rPr>
              <a:t>PerFB</a:t>
            </a:r>
            <a:r>
              <a:rPr lang="en-US" sz="1800" baseline="0" dirty="0" smtClean="0">
                <a:ea typeface="宋体" charset="0"/>
                <a:cs typeface="宋体" charset="0"/>
              </a:rPr>
              <a:t> always dominates </a:t>
            </a:r>
            <a:r>
              <a:rPr lang="en-US" sz="1800" baseline="0" dirty="0" err="1" smtClean="0">
                <a:ea typeface="宋体" charset="0"/>
                <a:cs typeface="宋体" charset="0"/>
              </a:rPr>
              <a:t>PerTuple</a:t>
            </a:r>
            <a:endParaRPr lang="en-US" sz="1800" dirty="0">
              <a:ea typeface="宋体" charset="0"/>
              <a:cs typeface="宋体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E874C8AB-3435-854B-B8F4-24BCE4E79B01}" type="slidenum">
              <a:rPr lang="en-US" altLang="zh-CN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en-US" sz="1800" dirty="0" smtClean="0">
                <a:ea typeface="宋体" charset="0"/>
                <a:cs typeface="宋体" charset="0"/>
              </a:rPr>
              <a:t>…for all</a:t>
            </a:r>
            <a:r>
              <a:rPr lang="en-US" sz="1800" baseline="0" dirty="0" smtClean="0">
                <a:ea typeface="宋体" charset="0"/>
                <a:cs typeface="宋体" charset="0"/>
              </a:rPr>
              <a:t> of the tested combination sizes</a:t>
            </a:r>
            <a:endParaRPr lang="en-US" sz="1800" dirty="0">
              <a:ea typeface="宋体" charset="0"/>
              <a:cs typeface="宋体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E874C8AB-3435-854B-B8F4-24BCE4E79B01}" type="slidenum">
              <a:rPr lang="en-US" altLang="zh-CN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en-US" sz="1800" dirty="0" err="1" smtClean="0">
                <a:ea typeface="宋体" charset="0"/>
                <a:cs typeface="宋体" charset="0"/>
              </a:rPr>
              <a:t>Nxt</a:t>
            </a:r>
            <a:r>
              <a:rPr lang="en-US" sz="1800" dirty="0" smtClean="0">
                <a:ea typeface="宋体" charset="0"/>
                <a:cs typeface="宋体" charset="0"/>
              </a:rPr>
              <a:t> looked at </a:t>
            </a:r>
            <a:r>
              <a:rPr lang="en-US" sz="1800" dirty="0" err="1" smtClean="0">
                <a:ea typeface="宋体" charset="0"/>
                <a:cs typeface="宋体" charset="0"/>
              </a:rPr>
              <a:t>perfb</a:t>
            </a:r>
            <a:r>
              <a:rPr lang="en-US" sz="1800" dirty="0" smtClean="0">
                <a:ea typeface="宋体" charset="0"/>
                <a:cs typeface="宋体" charset="0"/>
              </a:rPr>
              <a:t> for the teste</a:t>
            </a:r>
            <a:r>
              <a:rPr lang="en-US" sz="1800" baseline="0" dirty="0" smtClean="0">
                <a:ea typeface="宋体" charset="0"/>
                <a:cs typeface="宋体" charset="0"/>
              </a:rPr>
              <a:t>d combination sizes</a:t>
            </a:r>
          </a:p>
          <a:p>
            <a:pPr marL="0" lvl="2"/>
            <a:endParaRPr lang="en-US" sz="1800" baseline="0" dirty="0" smtClean="0">
              <a:ea typeface="宋体" charset="0"/>
              <a:cs typeface="宋体" charset="0"/>
            </a:endParaRPr>
          </a:p>
          <a:p>
            <a:pPr marL="0" lvl="2"/>
            <a:r>
              <a:rPr lang="en-US" sz="1800" baseline="0" dirty="0" smtClean="0">
                <a:ea typeface="宋体" charset="0"/>
                <a:cs typeface="宋体" charset="0"/>
              </a:rPr>
              <a:t>…Are competitive, and outperform m=4 and pairwise consistency.  Incidentally, this shows that higher order consistency is very competitive.  And now, we can do it cheaper.</a:t>
            </a:r>
            <a:endParaRPr lang="en-US" sz="1800" dirty="0">
              <a:ea typeface="宋体" charset="0"/>
              <a:cs typeface="宋体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E874C8AB-3435-854B-B8F4-24BCE4E79B01}" type="slidenum">
              <a:rPr lang="en-US" altLang="zh-CN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Don’t need to conduct</a:t>
            </a:r>
            <a:r>
              <a:rPr lang="en-US" baseline="0" dirty="0" smtClean="0"/>
              <a:t> search support on m-2 because the constraint is PWF.  This allows us to immediately determine if a fine block is supported in another relation.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2E861-7A2C-B34D-9183-5586226B0C9C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810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…  extending the work of Samaras &amp; </a:t>
            </a:r>
            <a:r>
              <a:rPr lang="en-US" dirty="0" err="1" smtClean="0"/>
              <a:t>Stergiou</a:t>
            </a:r>
            <a:r>
              <a:rPr lang="en-US" dirty="0" smtClean="0"/>
              <a:t> *beyond* combinations</a:t>
            </a:r>
            <a:r>
              <a:rPr lang="en-US" baseline="0" dirty="0" smtClean="0"/>
              <a:t> of two constraints to any combination of constraints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2E861-7A2C-B34D-9183-5586226B0C9C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2528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宋体" charset="0"/>
                <a:cs typeface="宋体" charset="0"/>
              </a:rPr>
              <a:t>an edge between two vertices is redundant if there exists an alternate path between the two vertices such that the shared variables appear in every vertex in the path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D05D995A-1720-4F4C-A50D-1009AA2DEC4C}" type="slidenum">
              <a:rPr lang="en-US" altLang="zh-CN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宋体" charset="0"/>
                <a:cs typeface="宋体" charset="0"/>
              </a:rPr>
              <a:t>8</a:t>
            </a:r>
            <a:r>
              <a:rPr lang="en-US" baseline="0" dirty="0" smtClean="0">
                <a:ea typeface="宋体" charset="0"/>
                <a:cs typeface="宋体" charset="0"/>
              </a:rPr>
              <a:t> Gigs of ram and 2 hours per instance </a:t>
            </a:r>
          </a:p>
          <a:p>
            <a:r>
              <a:rPr lang="en-US" dirty="0" smtClean="0">
                <a:ea typeface="宋体" charset="0"/>
                <a:cs typeface="宋体" charset="0"/>
              </a:rPr>
              <a:t>Mention that benchmarks not listed in</a:t>
            </a:r>
            <a:r>
              <a:rPr lang="en-US" baseline="0" dirty="0" smtClean="0">
                <a:ea typeface="宋体" charset="0"/>
                <a:cs typeface="宋体" charset="0"/>
              </a:rPr>
              <a:t> the table had min, max, and mean of 1.</a:t>
            </a:r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D4C606E5-4BFC-3241-B79E-198F8B640C5C}" type="slidenum">
              <a:rPr lang="en-US" altLang="zh-CN"/>
              <a:pPr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graph/animations here to highlight</a:t>
            </a:r>
            <a:r>
              <a:rPr lang="en-US" baseline="0" dirty="0" smtClean="0"/>
              <a:t> examples of these definition.  Maybe merge this into another slide?  (It’s a weird slide…).  I’ll just explain this stuff on slides 3 and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2E861-7A2C-B34D-9183-5586226B0C9C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730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F3B467-9DA9-6B42-98A6-A4B30612A027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Idea similar to “groups” in Samaras &amp; </a:t>
            </a:r>
            <a:r>
              <a:rPr lang="en-US" dirty="0" err="1" smtClean="0">
                <a:latin typeface="Helvetica" charset="0"/>
                <a:ea typeface="宋体" charset="0"/>
                <a:cs typeface="宋体" charset="0"/>
              </a:rPr>
              <a:t>Stergiou</a:t>
            </a: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, but defined over </a:t>
            </a:r>
            <a:r>
              <a:rPr lang="en-US" dirty="0" err="1" smtClean="0">
                <a:latin typeface="Helvetica" charset="0"/>
                <a:ea typeface="宋体" charset="0"/>
                <a:cs typeface="宋体" charset="0"/>
              </a:rPr>
              <a:t>subscopes</a:t>
            </a: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 instead of pairwise between relations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Use this to also show how these things are stored/related (Fig 7)?  Probably just skip this (implementation detail)…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For a given tuple,</a:t>
            </a:r>
            <a:r>
              <a:rPr lang="en-US" baseline="0" dirty="0" smtClean="0">
                <a:latin typeface="Helvetica" charset="0"/>
                <a:ea typeface="宋体" charset="0"/>
                <a:cs typeface="宋体" charset="0"/>
              </a:rPr>
              <a:t> using data structures described in the paper, it’s possible to find all of the supporting tuples in a </a:t>
            </a:r>
            <a:r>
              <a:rPr lang="en-US" baseline="0" dirty="0" err="1" smtClean="0">
                <a:latin typeface="Helvetica" charset="0"/>
                <a:ea typeface="宋体" charset="0"/>
                <a:cs typeface="宋体" charset="0"/>
              </a:rPr>
              <a:t>neibhboring</a:t>
            </a:r>
            <a:r>
              <a:rPr lang="en-US" baseline="0" dirty="0" smtClean="0">
                <a:latin typeface="Helvetica" charset="0"/>
                <a:ea typeface="宋体" charset="0"/>
                <a:cs typeface="宋体" charset="0"/>
              </a:rPr>
              <a:t> relation in constant time due to the PW functionality of relations in the dual</a:t>
            </a:r>
            <a:endParaRPr lang="en-US" dirty="0" smtClean="0">
              <a:latin typeface="Helvetica" charset="0"/>
              <a:ea typeface="宋体" charset="0"/>
              <a:cs typeface="宋体" charset="0"/>
            </a:endParaRPr>
          </a:p>
          <a:p>
            <a:r>
              <a:rPr lang="en-US" dirty="0" smtClean="0"/>
              <a:t>-</a:t>
            </a:r>
            <a:r>
              <a:rPr lang="en-US" baseline="0" dirty="0" smtClean="0"/>
              <a:t> The # of </a:t>
            </a:r>
            <a:r>
              <a:rPr lang="en-US" baseline="0" dirty="0" err="1" smtClean="0"/>
              <a:t>subscopes</a:t>
            </a:r>
            <a:r>
              <a:rPr lang="en-US" baseline="0" dirty="0" smtClean="0"/>
              <a:t> in a graph tends to be a fair amount less than the number of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2E861-7A2C-B34D-9183-5586226B0C9C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667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ea typeface="宋体" charset="0"/>
                <a:cs typeface="宋体" charset="0"/>
              </a:rPr>
              <a:t>Highlight values in t1</a:t>
            </a:r>
            <a:r>
              <a:rPr lang="en-US" baseline="0" dirty="0" smtClean="0">
                <a:ea typeface="宋体" charset="0"/>
                <a:cs typeface="宋体" charset="0"/>
              </a:rPr>
              <a:t> and t2 in R1 that cause those to be equivalent ( ABCG, D is irrelevant to the rest of the problem since it’s only constrained  by R1).  This should give an intuition about how these are formed. 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ea typeface="宋体" charset="0"/>
                <a:cs typeface="宋体" charset="0"/>
              </a:rPr>
              <a:t>Each relation is finely partitioned according to all of its neighbors in the dual graph, use the union of </a:t>
            </a:r>
            <a:r>
              <a:rPr lang="en-US" baseline="0" dirty="0" err="1" smtClean="0">
                <a:ea typeface="宋体" charset="0"/>
                <a:cs typeface="宋体" charset="0"/>
              </a:rPr>
              <a:t>subscopes</a:t>
            </a:r>
            <a:r>
              <a:rPr lang="en-US" baseline="0" dirty="0" smtClean="0">
                <a:ea typeface="宋体" charset="0"/>
                <a:cs typeface="宋体" charset="0"/>
              </a:rPr>
              <a:t> (highlight the edges and show the union ABCG)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ea typeface="宋体" charset="0"/>
                <a:cs typeface="宋体" charset="0"/>
              </a:rPr>
              <a:t>Mention that when the size of the union of </a:t>
            </a:r>
            <a:r>
              <a:rPr lang="en-US" baseline="0" dirty="0" err="1" smtClean="0">
                <a:ea typeface="宋体" charset="0"/>
                <a:cs typeface="宋体" charset="0"/>
              </a:rPr>
              <a:t>subscopes</a:t>
            </a:r>
            <a:r>
              <a:rPr lang="en-US" baseline="0" dirty="0" smtClean="0">
                <a:ea typeface="宋体" charset="0"/>
                <a:cs typeface="宋体" charset="0"/>
              </a:rPr>
              <a:t> is the same as the size of the scope, all the fine blocks will contain exactly one tuple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ea typeface="宋体" charset="0"/>
                <a:cs typeface="宋体" charset="0"/>
              </a:rPr>
              <a:t>What </a:t>
            </a:r>
            <a:r>
              <a:rPr lang="en-US" baseline="0" dirty="0" err="1" smtClean="0">
                <a:ea typeface="宋体" charset="0"/>
                <a:cs typeface="宋体" charset="0"/>
              </a:rPr>
              <a:t>ahppens</a:t>
            </a:r>
            <a:r>
              <a:rPr lang="en-US" baseline="0" dirty="0" smtClean="0">
                <a:ea typeface="宋体" charset="0"/>
                <a:cs typeface="宋体" charset="0"/>
              </a:rPr>
              <a:t> when we consider all of the relations in the dual graph</a:t>
            </a:r>
          </a:p>
          <a:p>
            <a:pPr marL="171450" indent="-171450">
              <a:buFontTx/>
              <a:buChar char="-"/>
            </a:pPr>
            <a:endParaRPr lang="en-US" baseline="0" dirty="0" smtClean="0">
              <a:ea typeface="宋体" charset="0"/>
              <a:cs typeface="宋体" charset="0"/>
            </a:endParaRPr>
          </a:p>
          <a:p>
            <a:pPr marL="171450" indent="-171450">
              <a:buFontTx/>
              <a:buChar char="-"/>
            </a:pPr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C071567F-2FAA-084D-BD71-968B3AF51BE0}" type="slidenum">
              <a:rPr lang="en-US" altLang="zh-CN"/>
              <a:pPr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宋体" charset="0"/>
                <a:cs typeface="宋体" charset="0"/>
              </a:rPr>
              <a:t>Idea here will be to demonstrate the</a:t>
            </a:r>
            <a:r>
              <a:rPr lang="en-US" baseline="0" dirty="0" smtClean="0">
                <a:ea typeface="宋体" charset="0"/>
                <a:cs typeface="宋体" charset="0"/>
              </a:rPr>
              <a:t> principle of intermediate partitions on a combination of size 3, and how multiple fine blocks can be equivalent with respect to a </a:t>
            </a:r>
            <a:r>
              <a:rPr lang="en-US" baseline="0" dirty="0" err="1" smtClean="0">
                <a:ea typeface="宋体" charset="0"/>
                <a:cs typeface="宋体" charset="0"/>
              </a:rPr>
              <a:t>subgraph</a:t>
            </a:r>
            <a:r>
              <a:rPr lang="en-US" baseline="0" dirty="0" smtClean="0">
                <a:ea typeface="宋体" charset="0"/>
                <a:cs typeface="宋体" charset="0"/>
              </a:rPr>
              <a:t> induced on the dual graph.  Use the graph to highlight the combination/</a:t>
            </a:r>
            <a:r>
              <a:rPr lang="en-US" baseline="0" dirty="0" err="1" smtClean="0">
                <a:ea typeface="宋体" charset="0"/>
                <a:cs typeface="宋体" charset="0"/>
              </a:rPr>
              <a:t>subgraph</a:t>
            </a:r>
            <a:r>
              <a:rPr lang="en-US" baseline="0" dirty="0" smtClean="0">
                <a:ea typeface="宋体" charset="0"/>
                <a:cs typeface="宋体" charset="0"/>
              </a:rPr>
              <a:t> used, and the tables to show that for this specific combination, both fb2 and fb3 in R1 would be equivalent to one another.</a:t>
            </a:r>
          </a:p>
          <a:p>
            <a:endParaRPr lang="en-US" baseline="0" dirty="0" smtClean="0">
              <a:ea typeface="宋体" charset="0"/>
              <a:cs typeface="宋体" charset="0"/>
            </a:endParaRPr>
          </a:p>
          <a:p>
            <a:r>
              <a:rPr lang="en-US" baseline="0" dirty="0" smtClean="0">
                <a:ea typeface="宋体" charset="0"/>
                <a:cs typeface="宋体" charset="0"/>
              </a:rPr>
              <a:t>- </a:t>
            </a:r>
            <a:r>
              <a:rPr lang="en-US" baseline="0" dirty="0" err="1" smtClean="0">
                <a:ea typeface="宋体" charset="0"/>
                <a:cs typeface="宋体" charset="0"/>
              </a:rPr>
              <a:t>Cahnge</a:t>
            </a:r>
            <a:r>
              <a:rPr lang="en-US" baseline="0" dirty="0" smtClean="0">
                <a:ea typeface="宋体" charset="0"/>
                <a:cs typeface="宋体" charset="0"/>
              </a:rPr>
              <a:t> this to R5 (</a:t>
            </a:r>
            <a:r>
              <a:rPr lang="en-US" baseline="0" dirty="0" err="1" smtClean="0">
                <a:ea typeface="宋体" charset="0"/>
                <a:cs typeface="宋体" charset="0"/>
              </a:rPr>
              <a:t>grrr</a:t>
            </a:r>
            <a:r>
              <a:rPr lang="en-US" baseline="0" dirty="0" smtClean="0">
                <a:ea typeface="宋体" charset="0"/>
                <a:cs typeface="宋体" charset="0"/>
              </a:rPr>
              <a:t>)</a:t>
            </a:r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40DAD6E0-9455-764C-B104-949609AFC6B0}" type="slidenum">
              <a:rPr lang="en-US" altLang="zh-CN"/>
              <a:pPr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宋体" charset="0"/>
                <a:cs typeface="宋体" charset="0"/>
              </a:rPr>
              <a:t>-</a:t>
            </a:r>
            <a:r>
              <a:rPr lang="en-US" baseline="0" dirty="0" smtClean="0">
                <a:ea typeface="宋体" charset="0"/>
                <a:cs typeface="宋体" charset="0"/>
              </a:rPr>
              <a:t> Mention finding the fine block’s “signature”, that is, the projection of the union of </a:t>
            </a:r>
            <a:r>
              <a:rPr lang="en-US" baseline="0" dirty="0" err="1" smtClean="0">
                <a:ea typeface="宋体" charset="0"/>
                <a:cs typeface="宋体" charset="0"/>
              </a:rPr>
              <a:t>subscopes</a:t>
            </a:r>
            <a:r>
              <a:rPr lang="en-US" baseline="0" dirty="0" smtClean="0">
                <a:ea typeface="宋体" charset="0"/>
                <a:cs typeface="宋体" charset="0"/>
              </a:rPr>
              <a:t> in the combination onto a </a:t>
            </a:r>
            <a:r>
              <a:rPr lang="en-US" baseline="0" dirty="0" err="1" smtClean="0">
                <a:ea typeface="宋体" charset="0"/>
                <a:cs typeface="宋体" charset="0"/>
              </a:rPr>
              <a:t>fineblock</a:t>
            </a:r>
            <a:endParaRPr lang="en-US" dirty="0" smtClean="0">
              <a:ea typeface="宋体" charset="0"/>
              <a:cs typeface="宋体" charset="0"/>
            </a:endParaRPr>
          </a:p>
          <a:p>
            <a:pPr marL="171450" indent="-171450">
              <a:buFontTx/>
              <a:buChar char="-"/>
            </a:pPr>
            <a:r>
              <a:rPr lang="en-US" dirty="0" smtClean="0">
                <a:ea typeface="宋体" charset="0"/>
                <a:cs typeface="宋体" charset="0"/>
              </a:rPr>
              <a:t>R2 and R5’s intermediate partitions are identical to their coarse partitions because the union of </a:t>
            </a:r>
            <a:r>
              <a:rPr lang="en-US" dirty="0" err="1" smtClean="0">
                <a:ea typeface="宋体" charset="0"/>
                <a:cs typeface="宋体" charset="0"/>
              </a:rPr>
              <a:t>subscopes</a:t>
            </a:r>
            <a:r>
              <a:rPr lang="en-US" dirty="0" smtClean="0">
                <a:ea typeface="宋体" charset="0"/>
                <a:cs typeface="宋体" charset="0"/>
              </a:rPr>
              <a:t> in the combination are the same as their </a:t>
            </a:r>
            <a:r>
              <a:rPr lang="en-US" dirty="0" err="1" smtClean="0">
                <a:ea typeface="宋体" charset="0"/>
                <a:cs typeface="宋体" charset="0"/>
              </a:rPr>
              <a:t>subscopes</a:t>
            </a:r>
            <a:r>
              <a:rPr lang="en-US" dirty="0" smtClean="0">
                <a:ea typeface="宋体" charset="0"/>
                <a:cs typeface="宋体" charset="0"/>
              </a:rPr>
              <a:t> </a:t>
            </a:r>
            <a:r>
              <a:rPr lang="en-US" dirty="0" err="1" smtClean="0">
                <a:ea typeface="宋体" charset="0"/>
                <a:cs typeface="宋体" charset="0"/>
              </a:rPr>
              <a:t>w.r.t</a:t>
            </a:r>
            <a:r>
              <a:rPr lang="en-US" baseline="0" dirty="0" smtClean="0">
                <a:ea typeface="宋体" charset="0"/>
                <a:cs typeface="宋体" charset="0"/>
              </a:rPr>
              <a:t> their neighbors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ea typeface="宋体" charset="0"/>
                <a:cs typeface="宋体" charset="0"/>
              </a:rPr>
              <a:t>What happens when we consider only the relations in the combination of a dual graph</a:t>
            </a:r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40DAD6E0-9455-764C-B104-949609AFC6B0}" type="slidenum">
              <a:rPr lang="en-US" altLang="zh-CN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宋体" charset="0"/>
                <a:cs typeface="宋体" charset="0"/>
              </a:rPr>
              <a:t>-</a:t>
            </a:r>
            <a:r>
              <a:rPr lang="en-US" baseline="0" dirty="0" smtClean="0">
                <a:ea typeface="宋体" charset="0"/>
                <a:cs typeface="宋体" charset="0"/>
              </a:rPr>
              <a:t> Mention finding the fine block’s “signature”, that is, the projection of the union of </a:t>
            </a:r>
            <a:r>
              <a:rPr lang="en-US" baseline="0" dirty="0" err="1" smtClean="0">
                <a:ea typeface="宋体" charset="0"/>
                <a:cs typeface="宋体" charset="0"/>
              </a:rPr>
              <a:t>subscopes</a:t>
            </a:r>
            <a:r>
              <a:rPr lang="en-US" baseline="0" dirty="0" smtClean="0">
                <a:ea typeface="宋体" charset="0"/>
                <a:cs typeface="宋体" charset="0"/>
              </a:rPr>
              <a:t> in the combination onto a </a:t>
            </a:r>
            <a:r>
              <a:rPr lang="en-US" baseline="0" dirty="0" err="1" smtClean="0">
                <a:ea typeface="宋体" charset="0"/>
                <a:cs typeface="宋体" charset="0"/>
              </a:rPr>
              <a:t>fineblock</a:t>
            </a:r>
            <a:endParaRPr lang="en-US" dirty="0" smtClean="0">
              <a:ea typeface="宋体" charset="0"/>
              <a:cs typeface="宋体" charset="0"/>
            </a:endParaRPr>
          </a:p>
          <a:p>
            <a:pPr marL="171450" indent="-171450">
              <a:buFontTx/>
              <a:buChar char="-"/>
            </a:pPr>
            <a:r>
              <a:rPr lang="en-US" dirty="0" smtClean="0">
                <a:ea typeface="宋体" charset="0"/>
                <a:cs typeface="宋体" charset="0"/>
              </a:rPr>
              <a:t>R2 and R5’s intermediate partitions are identical to their coarse partitions because the union of </a:t>
            </a:r>
            <a:r>
              <a:rPr lang="en-US" dirty="0" err="1" smtClean="0">
                <a:ea typeface="宋体" charset="0"/>
                <a:cs typeface="宋体" charset="0"/>
              </a:rPr>
              <a:t>subscopes</a:t>
            </a:r>
            <a:r>
              <a:rPr lang="en-US" dirty="0" smtClean="0">
                <a:ea typeface="宋体" charset="0"/>
                <a:cs typeface="宋体" charset="0"/>
              </a:rPr>
              <a:t> in the combination are the same as their </a:t>
            </a:r>
            <a:r>
              <a:rPr lang="en-US" dirty="0" err="1" smtClean="0">
                <a:ea typeface="宋体" charset="0"/>
                <a:cs typeface="宋体" charset="0"/>
              </a:rPr>
              <a:t>subscopes</a:t>
            </a:r>
            <a:r>
              <a:rPr lang="en-US" dirty="0" smtClean="0">
                <a:ea typeface="宋体" charset="0"/>
                <a:cs typeface="宋体" charset="0"/>
              </a:rPr>
              <a:t> </a:t>
            </a:r>
            <a:r>
              <a:rPr lang="en-US" dirty="0" err="1" smtClean="0">
                <a:ea typeface="宋体" charset="0"/>
                <a:cs typeface="宋体" charset="0"/>
              </a:rPr>
              <a:t>w.r.t</a:t>
            </a:r>
            <a:r>
              <a:rPr lang="en-US" baseline="0" dirty="0" smtClean="0">
                <a:ea typeface="宋体" charset="0"/>
                <a:cs typeface="宋体" charset="0"/>
              </a:rPr>
              <a:t> their neighbors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ea typeface="宋体" charset="0"/>
                <a:cs typeface="宋体" charset="0"/>
              </a:rPr>
              <a:t>What happens when we consider only the relations in the combination of a dual graph</a:t>
            </a:r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40DAD6E0-9455-764C-B104-949609AFC6B0}" type="slidenum">
              <a:rPr lang="en-US" altLang="zh-CN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2E861-7A2C-B34D-9183-5586226B0C9C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976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2E861-7A2C-B34D-9183-5586226B0C9C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976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3A65BC"/>
              </a:buClr>
              <a:buFontTx/>
              <a:buNone/>
            </a:pP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Samaras and </a:t>
            </a:r>
            <a:r>
              <a:rPr lang="en-US" dirty="0" err="1" smtClean="0">
                <a:latin typeface="Helvetica" charset="0"/>
                <a:ea typeface="宋体" charset="0"/>
                <a:cs typeface="宋体" charset="0"/>
              </a:rPr>
              <a:t>Stergiou</a:t>
            </a: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 found that the</a:t>
            </a:r>
            <a:r>
              <a:rPr lang="en-US" baseline="0" dirty="0" smtClean="0">
                <a:latin typeface="Helvetica" charset="0"/>
                <a:ea typeface="宋体" charset="0"/>
                <a:cs typeface="宋体" charset="0"/>
              </a:rPr>
              <a:t> constraints in a dual CSP are piecewise functional. </a:t>
            </a:r>
          </a:p>
          <a:p>
            <a:pPr>
              <a:spcBef>
                <a:spcPct val="20000"/>
              </a:spcBef>
              <a:buClr>
                <a:srgbClr val="3A65BC"/>
              </a:buClr>
              <a:buFontTx/>
              <a:buNone/>
            </a:pPr>
            <a:endParaRPr lang="en-US" baseline="0" dirty="0" smtClean="0">
              <a:latin typeface="Helvetica" charset="0"/>
              <a:ea typeface="宋体" charset="0"/>
              <a:cs typeface="宋体" charset="0"/>
            </a:endParaRPr>
          </a:p>
          <a:p>
            <a:pPr>
              <a:spcBef>
                <a:spcPct val="20000"/>
              </a:spcBef>
              <a:buClr>
                <a:srgbClr val="3A65BC"/>
              </a:buClr>
              <a:buFontTx/>
              <a:buNone/>
            </a:pPr>
            <a:r>
              <a:rPr lang="en-US" baseline="0" dirty="0" smtClean="0">
                <a:latin typeface="Helvetica" charset="0"/>
                <a:ea typeface="宋体" charset="0"/>
                <a:cs typeface="宋体" charset="0"/>
              </a:rPr>
              <a:t>What does that mean?</a:t>
            </a:r>
          </a:p>
          <a:p>
            <a:pPr>
              <a:spcBef>
                <a:spcPct val="20000"/>
              </a:spcBef>
              <a:buClr>
                <a:srgbClr val="3A65BC"/>
              </a:buClr>
              <a:buFontTx/>
              <a:buNone/>
            </a:pPr>
            <a:r>
              <a:rPr lang="en-US" baseline="0" dirty="0" smtClean="0">
                <a:latin typeface="Helvetica" charset="0"/>
                <a:ea typeface="宋体" charset="0"/>
                <a:cs typeface="宋体" charset="0"/>
              </a:rPr>
              <a:t>If you look at a CSP like the one here, the constraints are binary and enforce equality on their shared variables, which we call the subscope.</a:t>
            </a:r>
          </a:p>
          <a:p>
            <a:pPr>
              <a:spcBef>
                <a:spcPct val="20000"/>
              </a:spcBef>
              <a:buClr>
                <a:srgbClr val="3A65BC"/>
              </a:buClr>
              <a:buFontTx/>
              <a:buNone/>
            </a:pPr>
            <a:r>
              <a:rPr lang="en-US" baseline="0" dirty="0" smtClean="0">
                <a:latin typeface="Helvetica" charset="0"/>
                <a:ea typeface="宋体" charset="0"/>
                <a:cs typeface="宋体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3A65BC"/>
              </a:buClr>
              <a:buFontTx/>
              <a:buNone/>
            </a:pPr>
            <a:r>
              <a:rPr lang="en-US" baseline="0" dirty="0" smtClean="0">
                <a:latin typeface="Helvetica" charset="0"/>
                <a:ea typeface="宋体" charset="0"/>
                <a:cs typeface="宋体" charset="0"/>
              </a:rPr>
              <a:t>Because the constraint is piecewise functional, we can partition R1 and R2 into blocks of equivalent tuples where the values for AB are the same.  E</a:t>
            </a:r>
            <a:r>
              <a:rPr lang="en-US" u="sng" baseline="0" dirty="0" smtClean="0">
                <a:latin typeface="Helvetica" charset="0"/>
                <a:ea typeface="宋体" charset="0"/>
                <a:cs typeface="宋体" charset="0"/>
              </a:rPr>
              <a:t>ach block in R1 is supported by at most one block in R2 because the constraint is PWF.  Notice that the block of pink tuples does not have a support and can thus be removed.  This is the basis of the PW-AC </a:t>
            </a:r>
            <a:r>
              <a:rPr lang="en-US" u="sng" baseline="0" dirty="0" err="1" smtClean="0">
                <a:latin typeface="Helvetica" charset="0"/>
                <a:ea typeface="宋体" charset="0"/>
                <a:cs typeface="宋体" charset="0"/>
              </a:rPr>
              <a:t>alg</a:t>
            </a:r>
            <a:r>
              <a:rPr lang="en-US" u="sng" baseline="0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u="sng" baseline="0" dirty="0" err="1" smtClean="0">
                <a:latin typeface="Helvetica" charset="0"/>
                <a:ea typeface="宋体" charset="0"/>
                <a:cs typeface="宋体" charset="0"/>
              </a:rPr>
              <a:t>orithm</a:t>
            </a:r>
            <a:r>
              <a:rPr lang="en-US" u="sng" baseline="0" dirty="0" smtClean="0">
                <a:latin typeface="Helvetica" charset="0"/>
                <a:ea typeface="宋体" charset="0"/>
                <a:cs typeface="宋体" charset="0"/>
              </a:rPr>
              <a:t> of S&amp;S.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41592E0C-336A-2949-9A49-E253C93128DD}" type="slidenum">
              <a:rPr lang="en-US" altLang="zh-CN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smtClean="0">
                <a:ea typeface="宋体" charset="0"/>
                <a:cs typeface="宋体" charset="0"/>
              </a:rPr>
              <a:t>We noticed that there are several types of partitions for a given constraint, depending on which portion of its neighborhood in the dual graph you consider.  </a:t>
            </a:r>
          </a:p>
          <a:p>
            <a:endParaRPr lang="en-US" baseline="0" dirty="0" smtClean="0">
              <a:ea typeface="宋体" charset="0"/>
              <a:cs typeface="宋体" charset="0"/>
            </a:endParaRPr>
          </a:p>
          <a:p>
            <a:r>
              <a:rPr lang="en-US" baseline="0" dirty="0" smtClean="0">
                <a:ea typeface="宋体" charset="0"/>
                <a:cs typeface="宋体" charset="0"/>
              </a:rPr>
              <a:t>So for, the constraint C1, if you look at each of its neighbors independently, there are 3 partitions.  These are types of partitions identified by S&amp;S, and are the coarsest possible partitions of the relation R1</a:t>
            </a:r>
          </a:p>
          <a:p>
            <a:endParaRPr lang="en-US" baseline="0" dirty="0" smtClean="0">
              <a:ea typeface="宋体" charset="0"/>
              <a:cs typeface="宋体" charset="0"/>
            </a:endParaRPr>
          </a:p>
          <a:p>
            <a:r>
              <a:rPr lang="en-US" baseline="0" dirty="0" smtClean="0">
                <a:ea typeface="宋体" charset="0"/>
                <a:cs typeface="宋体" charset="0"/>
              </a:rPr>
              <a:t>Now if we look at the entire neighborhood of the constraint C1, we obtain the finest partition of the relation.  Finally, if we consider a subset of a constraints neighborhood…These intermediate scopes are important, and are used when looking at combinations of relations when enforcing relational consistency.</a:t>
            </a:r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40DAD6E0-9455-764C-B104-949609AFC6B0}" type="slidenum">
              <a:rPr lang="en-US" altLang="zh-CN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indent="0">
              <a:buFontTx/>
              <a:buNone/>
            </a:pPr>
            <a:endParaRPr lang="en-US" dirty="0" smtClean="0">
              <a:ea typeface="宋体" charset="0"/>
              <a:cs typeface="宋体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2C27803-9F5B-344E-9C03-9849414BD3C3}" type="slidenum">
              <a:rPr lang="en-US" altLang="zh-CN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3A65BC"/>
              </a:buClr>
              <a:buFontTx/>
              <a:buNone/>
            </a:pPr>
            <a:endParaRPr lang="en-US" baseline="0" dirty="0" smtClean="0">
              <a:ea typeface="宋体" charset="0"/>
              <a:cs typeface="宋体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2C27803-9F5B-344E-9C03-9849414BD3C3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3A65BC"/>
              </a:buClr>
              <a:buFontTx/>
              <a:buNone/>
            </a:pPr>
            <a:endParaRPr lang="en-US" dirty="0">
              <a:ea typeface="宋体" charset="0"/>
              <a:cs typeface="宋体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2C27803-9F5B-344E-9C03-9849414BD3C3}" type="slidenum">
              <a:rPr lang="en-US" altLang="zh-CN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09600" y="1066800"/>
            <a:ext cx="76962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943600"/>
            <a:ext cx="63246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0" descr="C:\My Documents\UNL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3413"/>
            <a:ext cx="1295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5800" y="5943600"/>
            <a:ext cx="4800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i="1" smtClean="0">
                <a:solidFill>
                  <a:srgbClr val="3A65BC"/>
                </a:solidFill>
                <a:cs typeface="+mn-cs"/>
              </a:rPr>
              <a:t>Constraint Systems Laboratory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1000" y="838200"/>
            <a:ext cx="82296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76AF84-4BC5-9440-B2CC-5899EF7A426B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CP 2012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F9F-8E82-144B-9BC3-09E5680B73A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43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8A4BC-E848-8249-A0CA-41833454D2AC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CP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35FE5-0F09-A943-BFB1-5C37AEEB46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224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764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0769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777F5-D270-9B47-BD50-D94C1A7DC8EC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CP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81552-7DBF-D747-A6AC-7F31EAAEB1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981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73AB3-899D-B043-B330-227C343B353C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CP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EAF26-68E1-BB43-AA6D-380F048E54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30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3B0F1-D4A2-DD4E-A15E-CC5D3A5FEFA8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CP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CBD77-9590-ED40-BAAD-10ED6F9D82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404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65238"/>
            <a:ext cx="40005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65238"/>
            <a:ext cx="40005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6F675-E3C0-B64B-9F81-89C6F2B1C951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CP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80898-5231-AD4F-B2EE-D8C924E4E7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947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FB761-067A-BB40-B530-F507289284C8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CP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A1C48-BE31-0C47-9D31-A1ECF2513A7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690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9AFFF-FE85-7D4D-8F88-034D1046028E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CP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8BCB8-FA61-9D4F-857C-4DB4A26D386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039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EC763-D015-B24B-BAE5-70FEEE599EDE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CP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5D982-C849-214C-8940-3E067DF489F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302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DD8FE-9C1E-9B4D-BCB1-D03015BB2997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CP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554F9-0A8E-BA41-AB3F-035A41EBA0C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154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6D6F0-1199-2A46-8397-45973EEFC7D0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CP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1AE38-9559-304E-A4A5-1541757984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735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65238"/>
            <a:ext cx="8153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8090C092-8233-054F-A46D-1B659C24D766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CP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B88DD75-E426-4743-B27F-6C3742A8849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1066800"/>
            <a:ext cx="76962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62000" y="5943600"/>
            <a:ext cx="63246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10" descr="C:\My Documents\UNL 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3413"/>
            <a:ext cx="1295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685800" y="5943600"/>
            <a:ext cx="4800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i="1" smtClean="0">
                <a:solidFill>
                  <a:srgbClr val="3A65BC"/>
                </a:solidFill>
                <a:cs typeface="+mn-cs"/>
              </a:rPr>
              <a:t>Constraint Systems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+mj-lt"/>
          <a:ea typeface="+mj-ea"/>
          <a:cs typeface="宋体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3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800">
          <a:solidFill>
            <a:schemeClr val="tx1"/>
          </a:solidFill>
          <a:latin typeface="+mn-lt"/>
          <a:ea typeface="+mn-ea"/>
          <a:cs typeface="宋体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2400">
          <a:solidFill>
            <a:schemeClr val="tx1"/>
          </a:solidFill>
          <a:latin typeface="+mn-lt"/>
          <a:ea typeface="+mn-ea"/>
          <a:cs typeface="宋体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000">
          <a:solidFill>
            <a:schemeClr val="tx1"/>
          </a:solidFill>
          <a:latin typeface="+mn-lt"/>
          <a:ea typeface="+mn-ea"/>
          <a:cs typeface="宋体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  <a:cs typeface="宋体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2667000"/>
            <a:ext cx="9117013" cy="1757363"/>
          </a:xfrm>
        </p:spPr>
        <p:txBody>
          <a:bodyPr/>
          <a:lstStyle/>
          <a:p>
            <a:pPr defTabSz="915988" eaLnBrk="1" hangingPunct="1">
              <a:lnSpc>
                <a:spcPct val="90000"/>
              </a:lnSpc>
              <a:tabLst>
                <a:tab pos="4573588" algn="ctr"/>
              </a:tabLst>
              <a:defRPr/>
            </a:pPr>
            <a:r>
              <a:rPr lang="en-US" sz="2000" u="sng" dirty="0" smtClean="0">
                <a:cs typeface="+mn-cs"/>
              </a:rPr>
              <a:t>Anthony Schneider</a:t>
            </a:r>
            <a:r>
              <a:rPr lang="en-US" sz="2000" baseline="30000" dirty="0" smtClean="0"/>
              <a:t>1   </a:t>
            </a:r>
            <a:r>
              <a:rPr lang="en-US" sz="2000" dirty="0" smtClean="0">
                <a:cs typeface="+mn-cs"/>
              </a:rPr>
              <a:t>Robert J. Woodward</a:t>
            </a:r>
            <a:r>
              <a:rPr lang="en-US" sz="2000" baseline="30000" dirty="0" smtClean="0"/>
              <a:t>1,2</a:t>
            </a:r>
            <a:r>
              <a:rPr lang="en-US" sz="2000" dirty="0" smtClean="0">
                <a:cs typeface="+mn-cs"/>
              </a:rPr>
              <a:t>  </a:t>
            </a:r>
            <a:br>
              <a:rPr lang="en-US" sz="2000" dirty="0" smtClean="0">
                <a:cs typeface="+mn-cs"/>
              </a:rPr>
            </a:br>
            <a:r>
              <a:rPr lang="en-US" sz="2000" dirty="0" smtClean="0">
                <a:cs typeface="+mn-cs"/>
              </a:rPr>
              <a:t>Berthe Y. Choueiry</a:t>
            </a:r>
            <a:r>
              <a:rPr lang="en-US" sz="2000" baseline="30000" dirty="0" smtClean="0">
                <a:cs typeface="+mn-cs"/>
              </a:rPr>
              <a:t>1</a:t>
            </a:r>
            <a:r>
              <a:rPr lang="en-US" sz="2000" dirty="0" smtClean="0">
                <a:cs typeface="+mn-cs"/>
              </a:rPr>
              <a:t> &amp; Christian Bessiere</a:t>
            </a:r>
            <a:r>
              <a:rPr lang="en-US" sz="2000" baseline="30000" dirty="0" smtClean="0">
                <a:cs typeface="+mn-cs"/>
              </a:rPr>
              <a:t>2</a:t>
            </a:r>
            <a:endParaRPr lang="en-US" sz="2400" baseline="30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aseline="30000" dirty="0" smtClean="0">
                <a:cs typeface="+mn-cs"/>
              </a:rPr>
              <a:t>1</a:t>
            </a:r>
            <a:r>
              <a:rPr lang="en-US" sz="1800" dirty="0" smtClean="0">
                <a:cs typeface="+mn-cs"/>
              </a:rPr>
              <a:t>Constraint Systems Laboratory, University of Nebraska-Lincoln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800" dirty="0" smtClean="0">
              <a:solidFill>
                <a:srgbClr val="3A65B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aseline="30000" dirty="0" smtClean="0">
                <a:solidFill>
                  <a:srgbClr val="000000"/>
                </a:solidFill>
                <a:cs typeface="+mn-cs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LIRMM, CNRS &amp; University of Montpellier II</a:t>
            </a: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-12700" y="9906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3A65BC"/>
              </a:buClr>
            </a:pPr>
            <a:r>
              <a:rPr lang="en-US" sz="3200" b="1" dirty="0" smtClean="0">
                <a:solidFill>
                  <a:srgbClr val="3A65BC"/>
                </a:solidFill>
                <a:latin typeface="Helvetica" charset="0"/>
              </a:rPr>
              <a:t>Improving Relational Consistency Algorithms Using Dynamic Relation Partitioning</a:t>
            </a:r>
            <a:endParaRPr lang="en-US" sz="3200" b="1" dirty="0">
              <a:solidFill>
                <a:srgbClr val="3A65BC"/>
              </a:solidFill>
              <a:latin typeface="Helvetica" charset="0"/>
            </a:endParaRPr>
          </a:p>
        </p:txBody>
      </p:sp>
      <p:sp>
        <p:nvSpPr>
          <p:cNvPr id="3077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512C352-4C04-9B43-905F-62E6F71BBCE1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3078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30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40C2ED6-1EF6-3B46-9FD0-39300D85270D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3025" y="4822825"/>
            <a:ext cx="72882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A65BC"/>
              </a:buClr>
              <a:defRPr/>
            </a:pPr>
            <a:r>
              <a:rPr lang="en-US" sz="1400" dirty="0" smtClean="0">
                <a:solidFill>
                  <a:srgbClr val="7F7F7F"/>
                </a:solidFill>
                <a:latin typeface="Helvetica" charset="0"/>
              </a:rPr>
              <a:t>Acknowledgements</a:t>
            </a:r>
          </a:p>
          <a:p>
            <a:pPr marL="169863" indent="-169863" eaLnBrk="1" hangingPunct="1">
              <a:lnSpc>
                <a:spcPct val="90000"/>
              </a:lnSpc>
              <a:spcBef>
                <a:spcPct val="20000"/>
              </a:spcBef>
              <a:buClr>
                <a:srgbClr val="3A65BC"/>
              </a:buClr>
              <a:buFontTx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Helvetica" charset="0"/>
              </a:rPr>
              <a:t>Experiments conducted at UNL’s Holland Computing Center</a:t>
            </a:r>
          </a:p>
          <a:p>
            <a:pPr marL="169863" indent="-169863" eaLnBrk="1" hangingPunct="1">
              <a:lnSpc>
                <a:spcPct val="90000"/>
              </a:lnSpc>
              <a:spcBef>
                <a:spcPct val="20000"/>
              </a:spcBef>
              <a:buClr>
                <a:srgbClr val="3A65BC"/>
              </a:buClr>
              <a:buFontTx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Helvetica" charset="0"/>
              </a:rPr>
              <a:t>Woodward supported by a NSF Graduate Research Fellowship grant number 1041000</a:t>
            </a:r>
          </a:p>
          <a:p>
            <a:pPr marL="169863" indent="-169863" eaLnBrk="1" hangingPunct="1">
              <a:lnSpc>
                <a:spcPct val="90000"/>
              </a:lnSpc>
              <a:spcBef>
                <a:spcPct val="20000"/>
              </a:spcBef>
              <a:buClr>
                <a:srgbClr val="3A65BC"/>
              </a:buClr>
              <a:buFontTx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Helvetica" charset="0"/>
              </a:rPr>
              <a:t>NSF Grant No. RI-111795 and EU project ICON (FP7-284715)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3A65BC"/>
              </a:buClr>
              <a:buFontTx/>
              <a:buChar char="•"/>
              <a:defRPr/>
            </a:pPr>
            <a:endParaRPr lang="en-US" sz="1400" dirty="0" smtClean="0">
              <a:solidFill>
                <a:srgbClr val="7F7F7F"/>
              </a:solidFill>
              <a:latin typeface="Helvetica" charset="0"/>
            </a:endParaRPr>
          </a:p>
        </p:txBody>
      </p:sp>
      <p:pic>
        <p:nvPicPr>
          <p:cNvPr id="10" name="Picture 5" descr="hdhaaaf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5040313"/>
            <a:ext cx="12017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nsf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62" y="5007807"/>
            <a:ext cx="574190" cy="57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190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219" y="4569006"/>
            <a:ext cx="2606612" cy="344188"/>
          </a:xfrm>
          <a:prstGeom prst="rect">
            <a:avLst/>
          </a:prstGeom>
          <a:solidFill>
            <a:srgbClr val="FF6600">
              <a:alpha val="36000"/>
            </a:srgb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82195" y="1724034"/>
            <a:ext cx="518586" cy="339841"/>
          </a:xfrm>
          <a:prstGeom prst="rect">
            <a:avLst/>
          </a:prstGeom>
          <a:solidFill>
            <a:srgbClr val="008000">
              <a:alpha val="53000"/>
            </a:srgb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09478" y="1723016"/>
            <a:ext cx="238327" cy="349215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79818" y="1748419"/>
            <a:ext cx="570071" cy="365341"/>
          </a:xfrm>
          <a:prstGeom prst="rect">
            <a:avLst/>
          </a:prstGeom>
          <a:solidFill>
            <a:srgbClr val="008000">
              <a:alpha val="53000"/>
            </a:srgb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054385" y="1739044"/>
            <a:ext cx="273453" cy="374966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77196" y="3233684"/>
            <a:ext cx="777057" cy="367654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6199"/>
              </p:ext>
            </p:extLst>
          </p:nvPr>
        </p:nvGraphicFramePr>
        <p:xfrm>
          <a:off x="344857" y="3807501"/>
          <a:ext cx="2603582" cy="111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14"/>
                <a:gridCol w="340414"/>
                <a:gridCol w="340414"/>
                <a:gridCol w="1582340"/>
              </a:tblGrid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Consistent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True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True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Enforcing </a:t>
            </a:r>
            <a:r>
              <a:rPr lang="en-US" dirty="0">
                <a:latin typeface="Helvetica" charset="0"/>
                <a:ea typeface="宋体" charset="0"/>
                <a:cs typeface="宋体" charset="0"/>
              </a:rPr>
              <a:t>R</a:t>
            </a: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(</a:t>
            </a:r>
            <a:r>
              <a:rPr lang="en-US" dirty="0"/>
              <a:t>∗</a:t>
            </a: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,</a:t>
            </a:r>
            <a:r>
              <a:rPr lang="en-US" i="1" dirty="0">
                <a:latin typeface="Helvetica" charset="0"/>
                <a:ea typeface="宋体" charset="0"/>
                <a:cs typeface="宋体" charset="0"/>
              </a:rPr>
              <a:t>m</a:t>
            </a:r>
            <a:r>
              <a:rPr lang="en-US" dirty="0">
                <a:latin typeface="Helvetica" charset="0"/>
                <a:ea typeface="宋体" charset="0"/>
                <a:cs typeface="宋体" charset="0"/>
              </a:rPr>
              <a:t>)C with </a:t>
            </a:r>
            <a:r>
              <a:rPr lang="en-US" cap="small" dirty="0" err="1" smtClean="0">
                <a:solidFill>
                  <a:srgbClr val="FF0000"/>
                </a:solidFill>
                <a:latin typeface="Helvetica" charset="0"/>
                <a:ea typeface="宋体" charset="0"/>
                <a:cs typeface="宋体" charset="0"/>
              </a:rPr>
              <a:t>PerFB</a:t>
            </a:r>
            <a:endParaRPr lang="en-US" cap="small" dirty="0">
              <a:solidFill>
                <a:srgbClr val="FF00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9F5AB4E-18F0-B241-B490-B9C6283D8CB9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63660E5-0AFE-664F-8358-156ECE02A2D0}" type="slidenum">
              <a:rPr lang="en-US" altLang="zh-CN"/>
              <a:pPr/>
              <a:t>10</a:t>
            </a:fld>
            <a:endParaRPr lang="en-US" altLang="zh-CN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64303"/>
              </p:ext>
            </p:extLst>
          </p:nvPr>
        </p:nvGraphicFramePr>
        <p:xfrm>
          <a:off x="5707523" y="1725723"/>
          <a:ext cx="1350181" cy="266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591"/>
                <a:gridCol w="300530"/>
                <a:gridCol w="300530"/>
                <a:gridCol w="300530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897106"/>
              </p:ext>
            </p:extLst>
          </p:nvPr>
        </p:nvGraphicFramePr>
        <p:xfrm>
          <a:off x="7558861" y="1725723"/>
          <a:ext cx="1071918" cy="152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18"/>
                <a:gridCol w="289550"/>
                <a:gridCol w="289550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20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469510" y="1648755"/>
            <a:ext cx="73126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5996" y="1639523"/>
            <a:ext cx="5404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95571"/>
              </p:ext>
            </p:extLst>
          </p:nvPr>
        </p:nvGraphicFramePr>
        <p:xfrm>
          <a:off x="3318538" y="1705227"/>
          <a:ext cx="1955751" cy="3036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28"/>
                <a:gridCol w="296198"/>
                <a:gridCol w="259985"/>
                <a:gridCol w="259985"/>
                <a:gridCol w="259985"/>
                <a:gridCol w="259985"/>
                <a:gridCol w="259985"/>
              </a:tblGrid>
              <a:tr h="381477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1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91743" y="1625412"/>
            <a:ext cx="73126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215" y="3361074"/>
            <a:ext cx="26161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Times New Roman"/>
                <a:cs typeface="Times New Roman"/>
              </a:rPr>
              <a:t>Equiv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FBs </a:t>
            </a:r>
            <a:r>
              <a:rPr lang="en-US" sz="2400" dirty="0" smtClean="0">
                <a:latin typeface="Times New Roman"/>
                <a:cs typeface="Times New Roman"/>
              </a:rPr>
              <a:t>for </a:t>
            </a:r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1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22033" y="3292310"/>
            <a:ext cx="211770" cy="225984"/>
          </a:xfrm>
          <a:prstGeom prst="rightArrow">
            <a:avLst/>
          </a:prstGeom>
          <a:solidFill>
            <a:srgbClr val="FF66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343"/>
              </p:ext>
            </p:extLst>
          </p:nvPr>
        </p:nvGraphicFramePr>
        <p:xfrm>
          <a:off x="598926" y="1843512"/>
          <a:ext cx="2105620" cy="76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80"/>
                <a:gridCol w="1582340"/>
              </a:tblGrid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Rel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Variables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400" i="1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AB</a:t>
                      </a:r>
                      <a:r>
                        <a:rPr lang="en-US" sz="2400" b="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b="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40413" y="2786706"/>
            <a:ext cx="47035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?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0700" y="2762735"/>
            <a:ext cx="119987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Yes!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3678" y="1396808"/>
            <a:ext cx="26161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Times New Roman"/>
                <a:cs typeface="Times New Roman"/>
              </a:rPr>
              <a:t>Vars</a:t>
            </a:r>
            <a:r>
              <a:rPr lang="en-US" sz="2400" i="1" dirty="0" smtClean="0">
                <a:latin typeface="Times New Roman"/>
                <a:cs typeface="Times New Roman"/>
              </a:rPr>
              <a:t> in </a:t>
            </a:r>
            <a:r>
              <a:rPr lang="en-US" sz="2400" i="1" dirty="0" err="1" smtClean="0">
                <a:latin typeface="Times New Roman"/>
                <a:cs typeface="Times New Roman"/>
              </a:rPr>
              <a:t>subscopes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94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5" grpId="0" animBg="1"/>
      <p:bldP spid="22" grpId="0"/>
      <p:bldP spid="22" grpId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685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宋体" charset="0"/>
                <a:cs typeface="宋体" charset="0"/>
              </a:rPr>
              <a:t>Experimental</a:t>
            </a:r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dirty="0">
                <a:latin typeface="Helvetica" charset="0"/>
                <a:ea typeface="宋体" charset="0"/>
                <a:cs typeface="宋体" charset="0"/>
              </a:rPr>
              <a:t>Setup</a:t>
            </a:r>
          </a:p>
        </p:txBody>
      </p:sp>
      <p:sp>
        <p:nvSpPr>
          <p:cNvPr id="13316" name="Date Placeholder 4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1533D1ED-0FF4-E348-8F21-CAF891D56547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3317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33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00F67CC4-A1BE-D340-976B-EB26BEBA10E4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2474" y="1188911"/>
            <a:ext cx="8610600" cy="45259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Backtrack search, find first </a:t>
            </a:r>
            <a:r>
              <a:rPr lang="en-US" dirty="0">
                <a:latin typeface="Helvetica" charset="0"/>
                <a:ea typeface="宋体" charset="0"/>
                <a:cs typeface="宋体" charset="0"/>
              </a:rPr>
              <a:t>solution</a:t>
            </a: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, </a:t>
            </a:r>
            <a:r>
              <a:rPr lang="en-US" dirty="0" err="1" smtClean="0">
                <a:latin typeface="Helvetica" charset="0"/>
                <a:ea typeface="宋体" charset="0"/>
                <a:cs typeface="宋体" charset="0"/>
              </a:rPr>
              <a:t>dom</a:t>
            </a:r>
            <a:r>
              <a:rPr lang="en-US" dirty="0">
                <a:latin typeface="Helvetica" charset="0"/>
                <a:ea typeface="宋体" charset="0"/>
                <a:cs typeface="宋体" charset="0"/>
              </a:rPr>
              <a:t>/</a:t>
            </a:r>
            <a:r>
              <a:rPr lang="en-US" dirty="0" err="1" smtClean="0">
                <a:latin typeface="Helvetica" charset="0"/>
                <a:ea typeface="宋体" charset="0"/>
                <a:cs typeface="宋体" charset="0"/>
              </a:rPr>
              <a:t>deg</a:t>
            </a:r>
            <a:endParaRPr lang="en-US" dirty="0" smtClean="0">
              <a:latin typeface="Helvetica" charset="0"/>
              <a:ea typeface="宋体" charset="0"/>
              <a:cs typeface="宋体" charset="0"/>
            </a:endParaRPr>
          </a:p>
          <a:p>
            <a:endParaRPr lang="en-US" dirty="0" smtClean="0">
              <a:latin typeface="Helvetica" charset="0"/>
              <a:ea typeface="宋体" charset="0"/>
              <a:cs typeface="宋体" charset="0"/>
            </a:endParaRPr>
          </a:p>
          <a:p>
            <a:endParaRPr lang="en-US" dirty="0">
              <a:latin typeface="Helvetica" charset="0"/>
              <a:ea typeface="宋体" charset="0"/>
              <a:cs typeface="宋体" charset="0"/>
            </a:endParaRPr>
          </a:p>
          <a:p>
            <a:endParaRPr lang="en-US" dirty="0" smtClean="0">
              <a:latin typeface="Helvetica" charset="0"/>
              <a:ea typeface="宋体" charset="0"/>
              <a:cs typeface="宋体" charset="0"/>
            </a:endParaRPr>
          </a:p>
          <a:p>
            <a:endParaRPr lang="en-US" dirty="0">
              <a:latin typeface="Helvetica" charset="0"/>
              <a:ea typeface="宋体" charset="0"/>
              <a:cs typeface="宋体" charset="0"/>
            </a:endParaRPr>
          </a:p>
          <a:p>
            <a:endParaRPr lang="en-US" dirty="0" smtClean="0">
              <a:latin typeface="Helvetica" charset="0"/>
              <a:ea typeface="宋体" charset="0"/>
              <a:cs typeface="宋体" charset="0"/>
            </a:endParaRPr>
          </a:p>
          <a:p>
            <a:endParaRPr lang="en-US" dirty="0">
              <a:latin typeface="Helvetica" charset="0"/>
              <a:ea typeface="宋体" charset="0"/>
              <a:cs typeface="宋体" charset="0"/>
            </a:endParaRPr>
          </a:p>
          <a:p>
            <a:r>
              <a:rPr lang="en-US" i="1" dirty="0" smtClean="0">
                <a:latin typeface="Helvetica" charset="0"/>
                <a:ea typeface="宋体" charset="0"/>
                <a:cs typeface="宋体" charset="0"/>
              </a:rPr>
              <a:t>m </a:t>
            </a: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= 2, 3, 4,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|</a:t>
            </a:r>
            <a:r>
              <a:rPr lang="en-US" i="1" dirty="0">
                <a:latin typeface="Pristina" pitchFamily="66" charset="0"/>
              </a:rPr>
              <a:t>𝜓</a:t>
            </a:r>
            <a:r>
              <a:rPr lang="el-GR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cl)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|</a:t>
            </a: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 </a:t>
            </a:r>
          </a:p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XCSP </a:t>
            </a:r>
            <a:r>
              <a:rPr lang="en-US" dirty="0">
                <a:latin typeface="Helvetica" charset="0"/>
                <a:ea typeface="宋体" charset="0"/>
                <a:cs typeface="宋体" charset="0"/>
              </a:rPr>
              <a:t>benchmark of CP Solver </a:t>
            </a: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Competition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7325" y="1836639"/>
            <a:ext cx="269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999413" algn="r"/>
              </a:tabLst>
            </a:pPr>
            <a:r>
              <a:rPr lang="en-US" dirty="0" smtClean="0">
                <a:solidFill>
                  <a:srgbClr val="E46C0A"/>
                </a:solidFill>
              </a:rPr>
              <a:t>[</a:t>
            </a:r>
            <a:r>
              <a:rPr lang="en-US" dirty="0" err="1" smtClean="0">
                <a:solidFill>
                  <a:srgbClr val="E46C0A"/>
                </a:solidFill>
              </a:rPr>
              <a:t>Karakashian</a:t>
            </a:r>
            <a:r>
              <a:rPr lang="en-US" dirty="0" smtClean="0">
                <a:solidFill>
                  <a:srgbClr val="E46C0A"/>
                </a:solidFill>
              </a:rPr>
              <a:t>+  AAAI 13]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81581" y="2448034"/>
            <a:ext cx="2158998" cy="2240690"/>
            <a:chOff x="6629400" y="3200400"/>
            <a:chExt cx="2158998" cy="2240690"/>
          </a:xfrm>
        </p:grpSpPr>
        <p:cxnSp>
          <p:nvCxnSpPr>
            <p:cNvPr id="9" name="Straight Connector 8"/>
            <p:cNvCxnSpPr>
              <a:stCxn id="27" idx="3"/>
              <a:endCxn id="28" idx="1"/>
            </p:cNvCxnSpPr>
            <p:nvPr/>
          </p:nvCxnSpPr>
          <p:spPr>
            <a:xfrm>
              <a:off x="7064710" y="4609290"/>
              <a:ext cx="200654" cy="4229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7" idx="0"/>
              <a:endCxn id="63" idx="1"/>
            </p:cNvCxnSpPr>
            <p:nvPr/>
          </p:nvCxnSpPr>
          <p:spPr>
            <a:xfrm rot="5400000" flipH="1" flipV="1">
              <a:off x="7054048" y="4470058"/>
              <a:ext cx="58455" cy="128570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3" idx="3"/>
              <a:endCxn id="28" idx="0"/>
            </p:cNvCxnSpPr>
            <p:nvPr/>
          </p:nvCxnSpPr>
          <p:spPr>
            <a:xfrm>
              <a:off x="7239000" y="4505115"/>
              <a:ext cx="72084" cy="100749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3" idx="2"/>
              <a:endCxn id="31" idx="0"/>
            </p:cNvCxnSpPr>
            <p:nvPr/>
          </p:nvCxnSpPr>
          <p:spPr>
            <a:xfrm rot="5400000">
              <a:off x="6803420" y="4766395"/>
              <a:ext cx="605420" cy="17430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7422028" y="3335868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227281" y="3826948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955437" y="3920079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879228" y="3361251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111999" y="3200400"/>
              <a:ext cx="1193799" cy="1002729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781802" y="3733800"/>
              <a:ext cx="846326" cy="1002729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857069" y="3733799"/>
              <a:ext cx="782996" cy="1002729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798747" y="4433597"/>
              <a:ext cx="731519" cy="1002729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438950" y="4013216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082436" y="3860804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471912" y="4013204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907873" y="4438361"/>
              <a:ext cx="731519" cy="1002729"/>
            </a:xfrm>
            <a:prstGeom prst="roundRect">
              <a:avLst>
                <a:gd name="adj" fmla="val 50000"/>
              </a:avLst>
            </a:prstGeom>
            <a:solidFill>
              <a:srgbClr val="3366FF">
                <a:alpha val="3300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973270" y="4563570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265364" y="4605864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33238" y="4555098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327973" y="4563559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973259" y="5156255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167994" y="5164716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150166" y="5147782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344901" y="5156243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939379" y="4148670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Connector 35"/>
            <p:cNvCxnSpPr>
              <a:stCxn id="15" idx="3"/>
              <a:endCxn id="18" idx="1"/>
            </p:cNvCxnSpPr>
            <p:nvPr/>
          </p:nvCxnSpPr>
          <p:spPr>
            <a:xfrm>
              <a:off x="7513468" y="3381588"/>
              <a:ext cx="365760" cy="25383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2"/>
              <a:endCxn id="16" idx="0"/>
            </p:cNvCxnSpPr>
            <p:nvPr/>
          </p:nvCxnSpPr>
          <p:spPr>
            <a:xfrm rot="5400000">
              <a:off x="7170555" y="3529755"/>
              <a:ext cx="399640" cy="194747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0"/>
              <a:endCxn id="18" idx="2"/>
            </p:cNvCxnSpPr>
            <p:nvPr/>
          </p:nvCxnSpPr>
          <p:spPr>
            <a:xfrm rot="5400000" flipH="1" flipV="1">
              <a:off x="7424547" y="3512815"/>
              <a:ext cx="560525" cy="44027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5" idx="2"/>
              <a:endCxn id="17" idx="0"/>
            </p:cNvCxnSpPr>
            <p:nvPr/>
          </p:nvCxnSpPr>
          <p:spPr>
            <a:xfrm rot="16200000" flipH="1">
              <a:off x="7488067" y="3406988"/>
              <a:ext cx="492771" cy="533409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8" idx="2"/>
              <a:endCxn id="24" idx="0"/>
            </p:cNvCxnSpPr>
            <p:nvPr/>
          </p:nvCxnSpPr>
          <p:spPr>
            <a:xfrm rot="16200000" flipH="1">
              <a:off x="7822496" y="3555143"/>
              <a:ext cx="408113" cy="20320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3"/>
              <a:endCxn id="25" idx="1"/>
            </p:cNvCxnSpPr>
            <p:nvPr/>
          </p:nvCxnSpPr>
          <p:spPr>
            <a:xfrm>
              <a:off x="8173876" y="3906524"/>
              <a:ext cx="298036" cy="15240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7" idx="2"/>
              <a:endCxn id="29" idx="0"/>
            </p:cNvCxnSpPr>
            <p:nvPr/>
          </p:nvCxnSpPr>
          <p:spPr>
            <a:xfrm rot="16200000" flipH="1">
              <a:off x="7818268" y="4194407"/>
              <a:ext cx="543579" cy="17780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4" idx="2"/>
              <a:endCxn id="29" idx="0"/>
            </p:cNvCxnSpPr>
            <p:nvPr/>
          </p:nvCxnSpPr>
          <p:spPr>
            <a:xfrm rot="16200000" flipH="1">
              <a:off x="7852130" y="4228270"/>
              <a:ext cx="602854" cy="50802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5" idx="2"/>
              <a:endCxn id="30" idx="0"/>
            </p:cNvCxnSpPr>
            <p:nvPr/>
          </p:nvCxnSpPr>
          <p:spPr>
            <a:xfrm rot="5400000">
              <a:off x="8216206" y="4262132"/>
              <a:ext cx="458915" cy="143939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9" idx="3"/>
              <a:endCxn id="30" idx="1"/>
            </p:cNvCxnSpPr>
            <p:nvPr/>
          </p:nvCxnSpPr>
          <p:spPr>
            <a:xfrm>
              <a:off x="8224678" y="4600818"/>
              <a:ext cx="103295" cy="846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6" idx="1"/>
              <a:endCxn id="35" idx="0"/>
            </p:cNvCxnSpPr>
            <p:nvPr/>
          </p:nvCxnSpPr>
          <p:spPr>
            <a:xfrm rot="10800000" flipV="1">
              <a:off x="6985099" y="3872668"/>
              <a:ext cx="242182" cy="276002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5" idx="2"/>
              <a:endCxn id="27" idx="0"/>
            </p:cNvCxnSpPr>
            <p:nvPr/>
          </p:nvCxnSpPr>
          <p:spPr>
            <a:xfrm rot="16200000" flipH="1">
              <a:off x="6840314" y="4384894"/>
              <a:ext cx="323460" cy="3389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3" idx="2"/>
              <a:endCxn id="28" idx="0"/>
            </p:cNvCxnSpPr>
            <p:nvPr/>
          </p:nvCxnSpPr>
          <p:spPr>
            <a:xfrm rot="5400000">
              <a:off x="7147273" y="4268467"/>
              <a:ext cx="501208" cy="173586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5" idx="3"/>
              <a:endCxn id="23" idx="1"/>
            </p:cNvCxnSpPr>
            <p:nvPr/>
          </p:nvCxnSpPr>
          <p:spPr>
            <a:xfrm flipV="1">
              <a:off x="7030819" y="4058936"/>
              <a:ext cx="408131" cy="135454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6" idx="3"/>
              <a:endCxn id="23" idx="0"/>
            </p:cNvCxnSpPr>
            <p:nvPr/>
          </p:nvCxnSpPr>
          <p:spPr>
            <a:xfrm>
              <a:off x="7318721" y="3872668"/>
              <a:ext cx="165949" cy="14054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7" idx="2"/>
              <a:endCxn id="31" idx="0"/>
            </p:cNvCxnSpPr>
            <p:nvPr/>
          </p:nvCxnSpPr>
          <p:spPr>
            <a:xfrm rot="5400000">
              <a:off x="6768363" y="4905627"/>
              <a:ext cx="501245" cy="1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2" idx="1"/>
              <a:endCxn id="31" idx="3"/>
            </p:cNvCxnSpPr>
            <p:nvPr/>
          </p:nvCxnSpPr>
          <p:spPr>
            <a:xfrm rot="10800000">
              <a:off x="7064700" y="5201976"/>
              <a:ext cx="103295" cy="846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8" idx="2"/>
              <a:endCxn id="32" idx="0"/>
            </p:cNvCxnSpPr>
            <p:nvPr/>
          </p:nvCxnSpPr>
          <p:spPr>
            <a:xfrm rot="5400000">
              <a:off x="7028693" y="4882325"/>
              <a:ext cx="467412" cy="9737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0" idx="2"/>
              <a:endCxn id="33" idx="0"/>
            </p:cNvCxnSpPr>
            <p:nvPr/>
          </p:nvCxnSpPr>
          <p:spPr>
            <a:xfrm rot="5400000">
              <a:off x="8038399" y="4812487"/>
              <a:ext cx="492783" cy="177807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9" idx="2"/>
              <a:endCxn id="33" idx="0"/>
            </p:cNvCxnSpPr>
            <p:nvPr/>
          </p:nvCxnSpPr>
          <p:spPr>
            <a:xfrm rot="16200000" flipH="1">
              <a:off x="7936800" y="4888696"/>
              <a:ext cx="501244" cy="1692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3" idx="0"/>
              <a:endCxn id="34" idx="1"/>
            </p:cNvCxnSpPr>
            <p:nvPr/>
          </p:nvCxnSpPr>
          <p:spPr>
            <a:xfrm rot="16200000" flipH="1">
              <a:off x="8243302" y="5100365"/>
              <a:ext cx="54181" cy="149015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4" idx="0"/>
              <a:endCxn id="29" idx="2"/>
            </p:cNvCxnSpPr>
            <p:nvPr/>
          </p:nvCxnSpPr>
          <p:spPr>
            <a:xfrm rot="16200000" flipV="1">
              <a:off x="8029938" y="4795559"/>
              <a:ext cx="509705" cy="211663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4" idx="0"/>
              <a:endCxn id="30" idx="2"/>
            </p:cNvCxnSpPr>
            <p:nvPr/>
          </p:nvCxnSpPr>
          <p:spPr>
            <a:xfrm rot="16200000" flipV="1">
              <a:off x="8131535" y="4897157"/>
              <a:ext cx="501244" cy="1692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Up Arrow 58"/>
            <p:cNvSpPr/>
            <p:nvPr/>
          </p:nvSpPr>
          <p:spPr>
            <a:xfrm>
              <a:off x="6629400" y="4380931"/>
              <a:ext cx="127000" cy="321733"/>
            </a:xfrm>
            <a:prstGeom prst="upArrow">
              <a:avLst/>
            </a:prstGeom>
            <a:solidFill>
              <a:srgbClr val="3366FF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Up Arrow 59"/>
            <p:cNvSpPr/>
            <p:nvPr/>
          </p:nvSpPr>
          <p:spPr>
            <a:xfrm>
              <a:off x="8661398" y="4347064"/>
              <a:ext cx="127000" cy="321733"/>
            </a:xfrm>
            <a:prstGeom prst="upArrow">
              <a:avLst/>
            </a:prstGeom>
            <a:solidFill>
              <a:srgbClr val="3366FF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Up Arrow 60"/>
            <p:cNvSpPr/>
            <p:nvPr/>
          </p:nvSpPr>
          <p:spPr>
            <a:xfrm rot="19308597">
              <a:off x="8407398" y="3499455"/>
              <a:ext cx="149481" cy="338667"/>
            </a:xfrm>
            <a:prstGeom prst="upArrow">
              <a:avLst/>
            </a:prstGeom>
            <a:solidFill>
              <a:srgbClr val="3366FF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Up Arrow 61"/>
            <p:cNvSpPr/>
            <p:nvPr/>
          </p:nvSpPr>
          <p:spPr>
            <a:xfrm rot="13091403" flipV="1">
              <a:off x="6866465" y="3499453"/>
              <a:ext cx="149481" cy="338667"/>
            </a:xfrm>
            <a:prstGeom prst="upArrow">
              <a:avLst/>
            </a:prstGeom>
            <a:solidFill>
              <a:srgbClr val="3366FF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7147560" y="4459395"/>
              <a:ext cx="91440" cy="91440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 anchorCtr="1"/>
            <a:lstStyle/>
            <a:p>
              <a:pPr algn="ctr"/>
              <a:endParaRPr lang="en-US" i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4" name="Straight Connector 63"/>
            <p:cNvCxnSpPr>
              <a:stCxn id="16" idx="2"/>
              <a:endCxn id="63" idx="0"/>
            </p:cNvCxnSpPr>
            <p:nvPr/>
          </p:nvCxnSpPr>
          <p:spPr>
            <a:xfrm rot="5400000">
              <a:off x="6962638" y="4149031"/>
              <a:ext cx="541007" cy="7972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 rot="311996">
              <a:off x="6872838" y="4419600"/>
              <a:ext cx="594762" cy="304800"/>
            </a:xfrm>
            <a:prstGeom prst="ellipse">
              <a:avLst/>
            </a:prstGeom>
            <a:solidFill>
              <a:srgbClr val="3366FF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304812" y="1775543"/>
            <a:ext cx="6485455" cy="268881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Maintaining </a:t>
            </a:r>
            <a:r>
              <a:rPr lang="en-US" dirty="0" smtClean="0"/>
              <a:t>R</a:t>
            </a:r>
            <a:r>
              <a:rPr lang="en-US" dirty="0"/>
              <a:t>(∗,</a:t>
            </a:r>
            <a:r>
              <a:rPr lang="en-US" i="1" dirty="0" smtClean="0"/>
              <a:t>m</a:t>
            </a:r>
            <a:r>
              <a:rPr lang="en-US" dirty="0" smtClean="0"/>
              <a:t>)C </a:t>
            </a:r>
          </a:p>
          <a:p>
            <a:pPr lvl="1"/>
            <a:r>
              <a:rPr lang="en-US" sz="2000" dirty="0" smtClean="0"/>
              <a:t>Use a tree-decomposition of the CSP</a:t>
            </a:r>
          </a:p>
          <a:p>
            <a:pPr lvl="1"/>
            <a:r>
              <a:rPr lang="en-US" sz="2000" dirty="0" smtClean="0"/>
              <a:t>Enforce consistency on individual clusters</a:t>
            </a:r>
          </a:p>
          <a:p>
            <a:pPr lvl="1"/>
            <a:r>
              <a:rPr lang="en-US" sz="2000" dirty="0" smtClean="0"/>
              <a:t>Add projection of constraints to separators to bolster propagation between adjacent clusters</a:t>
            </a:r>
          </a:p>
          <a:p>
            <a:pPr lvl="1"/>
            <a:r>
              <a:rPr lang="en-US" sz="2000" dirty="0" smtClean="0"/>
              <a:t>Use a minimal dual graph to reduce number of combinations of </a:t>
            </a:r>
            <a:r>
              <a:rPr lang="en-US" sz="2000" i="1" dirty="0" smtClean="0"/>
              <a:t>m</a:t>
            </a:r>
            <a:r>
              <a:rPr lang="en-US" sz="2000" dirty="0" smtClean="0"/>
              <a:t> constraints</a:t>
            </a:r>
          </a:p>
          <a:p>
            <a:pPr lvl="1"/>
            <a:r>
              <a:rPr lang="en-US" sz="2000" dirty="0" smtClean="0"/>
              <a:t>Better performance than GAC, </a:t>
            </a:r>
            <a:r>
              <a:rPr lang="en-US" sz="2000" dirty="0" err="1" smtClean="0"/>
              <a:t>maxRPWC</a:t>
            </a:r>
            <a:endParaRPr lang="en-US" sz="2000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7697378" y="5373789"/>
            <a:ext cx="134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999413" algn="r"/>
              </a:tabLst>
            </a:pPr>
            <a:r>
              <a:rPr lang="en-US" dirty="0" smtClean="0">
                <a:solidFill>
                  <a:srgbClr val="E46C0A"/>
                </a:solidFill>
              </a:rPr>
              <a:t>[Lecoutre+]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9239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cap="small" dirty="0" err="1" smtClean="0">
                <a:latin typeface="Helvetica" charset="0"/>
                <a:ea typeface="宋体" charset="0"/>
                <a:cs typeface="宋体" charset="0"/>
              </a:rPr>
              <a:t>PerFB</a:t>
            </a:r>
            <a:r>
              <a:rPr lang="en-US" sz="3200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vs.</a:t>
            </a:r>
            <a:r>
              <a:rPr lang="en-US" sz="3200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sz="3200" cap="small" dirty="0" err="1" smtClean="0">
                <a:latin typeface="Helvetica" charset="0"/>
                <a:ea typeface="宋体" charset="0"/>
                <a:cs typeface="宋体" charset="0"/>
              </a:rPr>
              <a:t>PerTuple</a:t>
            </a:r>
            <a:r>
              <a:rPr lang="en-US" sz="3200" dirty="0" smtClean="0">
                <a:latin typeface="Helvetica" charset="0"/>
                <a:ea typeface="宋体" charset="0"/>
                <a:cs typeface="宋体" charset="0"/>
              </a:rPr>
              <a:t>: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sz="3200" dirty="0" smtClean="0">
                <a:latin typeface="Helvetica" charset="0"/>
                <a:ea typeface="宋体" charset="0"/>
                <a:cs typeface="宋体" charset="0"/>
              </a:rPr>
              <a:t>completed instances</a:t>
            </a:r>
            <a:endParaRPr lang="en-US" sz="36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4D0D29BA-16D0-6548-8A52-75AB371DF64A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FFD8AB-20AA-5E46-A3DF-95F9C7778123}" type="slidenum">
              <a:rPr lang="en-US" altLang="zh-CN"/>
              <a:pPr/>
              <a:t>12</a:t>
            </a:fld>
            <a:endParaRPr lang="en-US" altLang="zh-CN"/>
          </a:p>
        </p:txBody>
      </p:sp>
      <p:pic>
        <p:nvPicPr>
          <p:cNvPr id="2" name="Picture 1" descr="Cumulativ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13" y="1571988"/>
            <a:ext cx="2852381" cy="3788592"/>
          </a:xfrm>
          <a:prstGeom prst="rect">
            <a:avLst/>
          </a:prstGeom>
        </p:spPr>
      </p:pic>
      <p:pic>
        <p:nvPicPr>
          <p:cNvPr id="3" name="Picture 2" descr="Cumulative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76" y="1539323"/>
            <a:ext cx="2901567" cy="38539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115601" y="310429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 Time (s)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2932" y="5415699"/>
            <a:ext cx="349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instances completed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261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4D0D29BA-16D0-6548-8A52-75AB371DF64A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FFD8AB-20AA-5E46-A3DF-95F9C7778123}" type="slidenum">
              <a:rPr lang="en-US" altLang="zh-CN"/>
              <a:pPr/>
              <a:t>13</a:t>
            </a:fld>
            <a:endParaRPr lang="en-US" altLang="zh-CN"/>
          </a:p>
        </p:txBody>
      </p:sp>
      <p:pic>
        <p:nvPicPr>
          <p:cNvPr id="4" name="Picture 3" descr="Cumulative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98" y="1548519"/>
            <a:ext cx="2880757" cy="3826282"/>
          </a:xfrm>
          <a:prstGeom prst="rect">
            <a:avLst/>
          </a:prstGeom>
        </p:spPr>
      </p:pic>
      <p:pic>
        <p:nvPicPr>
          <p:cNvPr id="10" name="Picture 9" descr="Cumulative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60" y="1511141"/>
            <a:ext cx="2937883" cy="39021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115601" y="310429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 Time (s)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2932" y="5415699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instances completed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r>
              <a:rPr lang="en-US" sz="3200" cap="small" dirty="0" err="1" smtClean="0">
                <a:latin typeface="Helvetica" charset="0"/>
                <a:ea typeface="宋体" charset="0"/>
                <a:cs typeface="宋体" charset="0"/>
              </a:rPr>
              <a:t>PerFB</a:t>
            </a:r>
            <a:r>
              <a:rPr lang="en-US" sz="3200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vs.</a:t>
            </a:r>
            <a:r>
              <a:rPr lang="en-US" sz="3200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sz="3200" cap="small" dirty="0" err="1" smtClean="0">
                <a:latin typeface="Helvetica" charset="0"/>
                <a:ea typeface="宋体" charset="0"/>
                <a:cs typeface="宋体" charset="0"/>
              </a:rPr>
              <a:t>PerTuple</a:t>
            </a:r>
            <a:r>
              <a:rPr lang="en-US" sz="3200" dirty="0" smtClean="0">
                <a:latin typeface="Helvetica" charset="0"/>
                <a:ea typeface="宋体" charset="0"/>
                <a:cs typeface="宋体" charset="0"/>
              </a:rPr>
              <a:t>: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sz="3200" dirty="0" smtClean="0">
                <a:latin typeface="Helvetica" charset="0"/>
                <a:ea typeface="宋体" charset="0"/>
                <a:cs typeface="宋体" charset="0"/>
              </a:rPr>
              <a:t>completed instances</a:t>
            </a:r>
            <a:endParaRPr lang="en-US" sz="3600" dirty="0">
              <a:latin typeface="Helvetica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057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4D0D29BA-16D0-6548-8A52-75AB371DF64A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FFD8AB-20AA-5E46-A3DF-95F9C7778123}" type="slidenum">
              <a:rPr lang="en-US" altLang="zh-CN"/>
              <a:pPr/>
              <a:t>14</a:t>
            </a:fld>
            <a:endParaRPr lang="en-US" altLang="zh-CN"/>
          </a:p>
        </p:txBody>
      </p:sp>
      <p:pic>
        <p:nvPicPr>
          <p:cNvPr id="2" name="Picture 1" descr="CumulativePerF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57" y="1258909"/>
            <a:ext cx="6515286" cy="43401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2932" y="5555399"/>
            <a:ext cx="349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instances completed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5601" y="310429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 Time (s)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r>
              <a:rPr lang="en-US" cap="small" dirty="0" err="1" smtClean="0">
                <a:latin typeface="Helvetica" charset="0"/>
                <a:ea typeface="宋体" charset="0"/>
                <a:cs typeface="宋体" charset="0"/>
              </a:rPr>
              <a:t>PerFB</a:t>
            </a:r>
            <a:r>
              <a:rPr lang="en-US" sz="3600" dirty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sz="3200" b="0" i="1" dirty="0" smtClean="0">
                <a:latin typeface="Helvetica" charset="0"/>
                <a:ea typeface="宋体" charset="0"/>
                <a:cs typeface="宋体" charset="0"/>
              </a:rPr>
              <a:t>m </a:t>
            </a:r>
            <a:r>
              <a:rPr lang="en-US" sz="3200" b="0" dirty="0" smtClean="0">
                <a:latin typeface="Helvetica" charset="0"/>
                <a:ea typeface="宋体" charset="0"/>
                <a:cs typeface="宋体" charset="0"/>
              </a:rPr>
              <a:t>= 2,3,4,</a:t>
            </a:r>
            <a:r>
              <a:rPr lang="en-US" sz="3600" b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b="0" dirty="0">
                <a:latin typeface="Helvetica" charset="0"/>
                <a:ea typeface="宋体" charset="0"/>
                <a:cs typeface="宋体" charset="0"/>
              </a:rPr>
              <a:t>|𝜓</a:t>
            </a:r>
            <a:r>
              <a:rPr lang="el-GR" sz="3200" b="0" dirty="0">
                <a:latin typeface="Helvetica" charset="0"/>
                <a:ea typeface="宋体" charset="0"/>
                <a:cs typeface="宋体" charset="0"/>
              </a:rPr>
              <a:t>(</a:t>
            </a:r>
            <a:r>
              <a:rPr lang="en-US" sz="3200" b="0" dirty="0">
                <a:latin typeface="Helvetica" charset="0"/>
                <a:ea typeface="宋体" charset="0"/>
                <a:cs typeface="宋体" charset="0"/>
              </a:rPr>
              <a:t>cl)|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7617" y="3085408"/>
            <a:ext cx="78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=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0367" y="3681015"/>
            <a:ext cx="78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</a:t>
            </a:r>
            <a:r>
              <a:rPr lang="en-US" b="1" dirty="0" smtClean="0"/>
              <a:t> = 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22041" y="2461175"/>
            <a:ext cx="78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m</a:t>
            </a:r>
            <a:r>
              <a:rPr lang="en-US" dirty="0" smtClean="0">
                <a:solidFill>
                  <a:srgbClr val="008000"/>
                </a:solidFill>
              </a:rPr>
              <a:t> = 4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2253" y="1625898"/>
            <a:ext cx="137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>
                <a:solidFill>
                  <a:srgbClr val="0000FF"/>
                </a:solidFill>
                <a:latin typeface="Helvetica" charset="0"/>
              </a:rPr>
              <a:t>|𝜓</a:t>
            </a:r>
            <a:r>
              <a:rPr lang="el-GR" dirty="0">
                <a:solidFill>
                  <a:srgbClr val="0000FF"/>
                </a:solidFill>
                <a:latin typeface="Helvetica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Helvetica" charset="0"/>
              </a:rPr>
              <a:t>cl)|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3634" y="1414855"/>
            <a:ext cx="1875255" cy="383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53634" y="1917726"/>
            <a:ext cx="2045733" cy="383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93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43178"/>
              </p:ext>
            </p:extLst>
          </p:nvPr>
        </p:nvGraphicFramePr>
        <p:xfrm>
          <a:off x="454999" y="1883633"/>
          <a:ext cx="8384460" cy="2616064"/>
        </p:xfrm>
        <a:graphic>
          <a:graphicData uri="http://schemas.openxmlformats.org/drawingml/2006/table">
            <a:tbl>
              <a:tblPr/>
              <a:tblGrid>
                <a:gridCol w="2387468"/>
                <a:gridCol w="749624"/>
                <a:gridCol w="749624"/>
                <a:gridCol w="749624"/>
                <a:gridCol w="749624"/>
                <a:gridCol w="749624"/>
                <a:gridCol w="749624"/>
                <a:gridCol w="749624"/>
                <a:gridCol w="749624"/>
              </a:tblGrid>
              <a:tr h="76709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4451" marR="14451" marT="144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= 2</a:t>
                      </a:r>
                    </a:p>
                  </a:txBody>
                  <a:tcPr marL="14451" marR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= 3</a:t>
                      </a:r>
                    </a:p>
                  </a:txBody>
                  <a:tcPr marL="14451" marR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= 4</a:t>
                      </a:r>
                    </a:p>
                  </a:txBody>
                  <a:tcPr marL="14451" marR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= |𝜓(cl)|</a:t>
                      </a:r>
                    </a:p>
                  </a:txBody>
                  <a:tcPr marL="14451" marR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707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4451" marR="14451" marT="1445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cap="small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200" b="1" i="0" u="none" strike="noStrike" kern="1200" cap="small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PerTuple</a:t>
                      </a:r>
                      <a:endParaRPr lang="en-US" sz="1200" b="1" i="0" u="none" strike="noStrike" kern="1200" cap="small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4451" marR="14451" marT="1445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cap="small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i="0" u="none" strike="noStrike" cap="small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PerFB</a:t>
                      </a:r>
                      <a:endParaRPr lang="en-US" sz="1200" b="1" i="0" u="none" strike="noStrike" cap="small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4451" marR="14451" marT="144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cap="small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200" b="1" i="0" u="none" strike="noStrike" kern="1200" cap="small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PerTuple</a:t>
                      </a:r>
                      <a:endParaRPr lang="en-US" sz="1200" b="1" i="0" u="none" strike="noStrike" kern="1200" cap="small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4451" marR="14451" marT="1445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cap="small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200" b="1" i="0" u="none" strike="noStrike" kern="1200" cap="small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PerFB</a:t>
                      </a:r>
                      <a:endParaRPr lang="en-US" sz="1200" b="1" i="0" u="none" strike="noStrike" kern="1200" cap="small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4451" marR="14451" marT="144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cap="small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200" b="1" i="0" u="none" strike="noStrike" kern="1200" cap="small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PerTuple</a:t>
                      </a:r>
                      <a:endParaRPr lang="en-US" sz="1200" b="1" i="0" u="none" strike="noStrike" kern="1200" cap="small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4451" marR="14451" marT="1445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cap="small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200" b="1" i="0" u="none" strike="noStrike" kern="1200" cap="small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PerFB</a:t>
                      </a:r>
                      <a:endParaRPr lang="en-US" sz="1200" b="1" i="0" u="none" strike="noStrike" kern="1200" cap="small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4451" marR="14451" marT="144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cap="small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200" b="1" i="0" u="none" strike="noStrike" kern="1200" cap="small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PerTuple</a:t>
                      </a:r>
                      <a:endParaRPr lang="en-US" sz="1200" b="1" i="0" u="none" strike="noStrike" kern="1200" cap="small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4451" marR="14451" marT="1445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cap="small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200" b="1" i="0" u="none" strike="noStrike" kern="1200" cap="small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PerFB</a:t>
                      </a:r>
                      <a:endParaRPr lang="en-US" sz="1200" b="1" i="0" u="none" strike="noStrike" kern="1200" cap="small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4451" marR="14451" marT="1445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59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#Completed</a:t>
                      </a:r>
                    </a:p>
                  </a:txBody>
                  <a:tcPr marL="14451" marR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546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557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604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616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566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589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597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615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759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… only by</a:t>
                      </a:r>
                    </a:p>
                  </a:txBody>
                  <a:tcPr marL="14451" marR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59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… by both</a:t>
                      </a:r>
                    </a:p>
                  </a:txBody>
                  <a:tcPr marL="14451" marR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541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603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564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589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759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Avg. CPU (sec)</a:t>
                      </a:r>
                    </a:p>
                  </a:txBody>
                  <a:tcPr marL="14451" marR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538 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227 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521 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362 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472 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314 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669 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458 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cap="small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SearchSupport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calls (10</a:t>
                      </a:r>
                      <a:r>
                        <a:rPr lang="en-US" sz="15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4451" marR="14451" marT="14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86.4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0.0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88.1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26.1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52.7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19.6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24.7</a:t>
                      </a:r>
                    </a:p>
                  </a:txBody>
                  <a:tcPr marL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8.1</a:t>
                      </a:r>
                    </a:p>
                  </a:txBody>
                  <a:tcPr marL="14451" marT="14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5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Call ratio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4451" marR="14451" marT="14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--</a:t>
                      </a:r>
                    </a:p>
                  </a:txBody>
                  <a:tcPr marL="14451" marR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3.37</a:t>
                      </a:r>
                    </a:p>
                  </a:txBody>
                  <a:tcPr marL="14451" marR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2.69</a:t>
                      </a:r>
                    </a:p>
                  </a:txBody>
                  <a:tcPr marL="14451" marR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3.06</a:t>
                      </a:r>
                    </a:p>
                  </a:txBody>
                  <a:tcPr marL="14451" marR="14451" marT="14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Detailed Results</a:t>
            </a:r>
            <a:endParaRPr lang="en-US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1CB502EF-95D2-C246-AF2B-90B280392073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5122883-DA83-864B-AFDF-F78362016311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68502" y="1197080"/>
            <a:ext cx="6806859" cy="5855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Number of instances tested: 853</a:t>
            </a:r>
            <a:endParaRPr lang="en-US" sz="28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0779" y="3078846"/>
            <a:ext cx="628987" cy="22665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710779" y="3317496"/>
            <a:ext cx="628987" cy="22665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710779" y="3786274"/>
            <a:ext cx="628987" cy="22665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699550" y="4272097"/>
            <a:ext cx="628987" cy="22665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225326" y="4272097"/>
            <a:ext cx="628987" cy="22665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742578" y="4272097"/>
            <a:ext cx="628987" cy="22665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202122" y="3078846"/>
            <a:ext cx="628987" cy="22665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202122" y="3317496"/>
            <a:ext cx="628987" cy="22665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202122" y="3786274"/>
            <a:ext cx="628987" cy="22665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10681" y="3078846"/>
            <a:ext cx="628987" cy="22665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710681" y="3317496"/>
            <a:ext cx="628987" cy="22665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685616" y="3786274"/>
            <a:ext cx="628987" cy="22665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211054" y="3078846"/>
            <a:ext cx="628987" cy="22665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211054" y="3317496"/>
            <a:ext cx="628987" cy="22665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211054" y="3786274"/>
            <a:ext cx="628987" cy="226659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281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9" grpId="0" animBg="1"/>
      <p:bldP spid="39" grpId="1" animBg="1"/>
      <p:bldP spid="43" grpId="0" animBg="1"/>
      <p:bldP spid="43" grpId="1" animBg="1"/>
      <p:bldP spid="48" grpId="0" animBg="1"/>
      <p:bldP spid="49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宋体" charset="0"/>
                <a:cs typeface="宋体" charset="0"/>
              </a:rPr>
              <a:t>Conclusions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1201738"/>
            <a:ext cx="8305907" cy="4525962"/>
          </a:xfrm>
        </p:spPr>
        <p:txBody>
          <a:bodyPr/>
          <a:lstStyle/>
          <a:p>
            <a:r>
              <a:rPr lang="en-US" sz="2800" dirty="0">
                <a:latin typeface="Helvetica" charset="0"/>
                <a:ea typeface="宋体" charset="0"/>
                <a:cs typeface="宋体" charset="0"/>
              </a:rPr>
              <a:t>Contributions</a:t>
            </a:r>
          </a:p>
          <a:p>
            <a:pPr lvl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Designed </a:t>
            </a:r>
            <a:r>
              <a:rPr lang="en-US" sz="2400" cap="small" dirty="0" err="1" smtClean="0">
                <a:latin typeface="Helvetica" charset="0"/>
                <a:ea typeface="宋体" charset="0"/>
                <a:cs typeface="宋体" charset="0"/>
              </a:rPr>
              <a:t>PerFB</a:t>
            </a:r>
            <a:endParaRPr lang="en-US" sz="2400" cap="small" dirty="0" smtClean="0">
              <a:latin typeface="Helvetica" charset="0"/>
              <a:ea typeface="宋体" charset="0"/>
              <a:cs typeface="宋体" charset="0"/>
            </a:endParaRPr>
          </a:p>
          <a:p>
            <a:pPr lvl="2"/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to replace </a:t>
            </a:r>
            <a:r>
              <a:rPr lang="en-US" sz="2000" cap="small" dirty="0" err="1" smtClean="0">
                <a:latin typeface="Helvetica" charset="0"/>
                <a:ea typeface="宋体" charset="0"/>
                <a:cs typeface="宋体" charset="0"/>
              </a:rPr>
              <a:t>PerTuple</a:t>
            </a:r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 of </a:t>
            </a:r>
            <a:r>
              <a:rPr lang="en-US" sz="2000" dirty="0" smtClean="0">
                <a:solidFill>
                  <a:srgbClr val="FF6600"/>
                </a:solidFill>
                <a:latin typeface="Helvetica" charset="0"/>
                <a:ea typeface="宋体" charset="0"/>
                <a:cs typeface="宋体" charset="0"/>
              </a:rPr>
              <a:t>[</a:t>
            </a:r>
            <a:r>
              <a:rPr lang="en-US" sz="2000" dirty="0" err="1" smtClean="0">
                <a:solidFill>
                  <a:srgbClr val="FF6600"/>
                </a:solidFill>
                <a:latin typeface="Helvetica" charset="0"/>
                <a:ea typeface="宋体" charset="0"/>
                <a:cs typeface="宋体" charset="0"/>
              </a:rPr>
              <a:t>Karakashian</a:t>
            </a:r>
            <a:r>
              <a:rPr lang="en-US" sz="2000" dirty="0" smtClean="0">
                <a:solidFill>
                  <a:srgbClr val="FF6600"/>
                </a:solidFill>
                <a:latin typeface="Helvetica" charset="0"/>
                <a:ea typeface="宋体" charset="0"/>
                <a:cs typeface="宋体" charset="0"/>
              </a:rPr>
              <a:t>+ AAAI 10]</a:t>
            </a:r>
          </a:p>
          <a:p>
            <a:pPr lvl="2"/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by extending the work of </a:t>
            </a:r>
            <a:r>
              <a:rPr lang="en-US" sz="2000" dirty="0" smtClean="0">
                <a:solidFill>
                  <a:srgbClr val="FF6600"/>
                </a:solidFill>
                <a:latin typeface="Helvetica" charset="0"/>
                <a:ea typeface="宋体" charset="0"/>
                <a:cs typeface="宋体" charset="0"/>
              </a:rPr>
              <a:t>[Samaras &amp; </a:t>
            </a:r>
            <a:r>
              <a:rPr lang="en-US" sz="2000" dirty="0" err="1" smtClean="0">
                <a:solidFill>
                  <a:srgbClr val="FF6600"/>
                </a:solidFill>
                <a:latin typeface="Helvetica" charset="0"/>
                <a:ea typeface="宋体" charset="0"/>
                <a:cs typeface="宋体" charset="0"/>
              </a:rPr>
              <a:t>Stergiou</a:t>
            </a:r>
            <a:r>
              <a:rPr lang="en-US" sz="2000" dirty="0" smtClean="0">
                <a:solidFill>
                  <a:srgbClr val="FF6600"/>
                </a:solidFill>
                <a:latin typeface="Helvetica" charset="0"/>
                <a:ea typeface="宋体" charset="0"/>
                <a:cs typeface="宋体" charset="0"/>
              </a:rPr>
              <a:t> JAIR 05]</a:t>
            </a:r>
            <a:endParaRPr lang="en-US" sz="2000" dirty="0">
              <a:latin typeface="Helvetica" charset="0"/>
              <a:ea typeface="宋体" charset="0"/>
              <a:cs typeface="宋体" charset="0"/>
            </a:endParaRPr>
          </a:p>
          <a:p>
            <a:pPr lvl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Empirically showed benefits of our approach</a:t>
            </a:r>
          </a:p>
          <a:p>
            <a:pPr lvl="1"/>
            <a:endParaRPr lang="en-US" sz="1600" dirty="0" smtClean="0">
              <a:latin typeface="Helvetica" charset="0"/>
              <a:ea typeface="宋体" charset="0"/>
              <a:cs typeface="宋体" charset="0"/>
            </a:endParaRPr>
          </a:p>
          <a:p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Future work</a:t>
            </a:r>
          </a:p>
          <a:p>
            <a:pPr lvl="1">
              <a:tabLst>
                <a:tab pos="7940675" algn="r"/>
              </a:tabLst>
            </a:pP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Extend our approach to our other algorithm for enforcing </a:t>
            </a:r>
            <a:r>
              <a:rPr lang="en-US" sz="2400" dirty="0">
                <a:latin typeface="Helvetica" charset="0"/>
                <a:ea typeface="宋体" charset="0"/>
                <a:cs typeface="宋体" charset="0"/>
              </a:rPr>
              <a:t>R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(</a:t>
            </a:r>
            <a:r>
              <a:rPr lang="en-US" sz="2400" dirty="0"/>
              <a:t>∗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,</a:t>
            </a:r>
            <a:r>
              <a:rPr lang="en-US" sz="2400" i="1" dirty="0" smtClean="0">
                <a:latin typeface="Helvetica" charset="0"/>
                <a:ea typeface="宋体" charset="0"/>
                <a:cs typeface="宋体" charset="0"/>
              </a:rPr>
              <a:t>m</a:t>
            </a:r>
            <a:r>
              <a:rPr lang="en-US" sz="2400" dirty="0">
                <a:latin typeface="Helvetica" charset="0"/>
                <a:ea typeface="宋体" charset="0"/>
                <a:cs typeface="宋体" charset="0"/>
              </a:rPr>
              <a:t>)C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	</a:t>
            </a:r>
            <a:r>
              <a:rPr lang="en-US" sz="2000" dirty="0">
                <a:solidFill>
                  <a:srgbClr val="FF6600"/>
                </a:solidFill>
                <a:latin typeface="Helvetica" charset="0"/>
                <a:ea typeface="宋体" charset="0"/>
                <a:cs typeface="宋体" charset="0"/>
              </a:rPr>
              <a:t>[</a:t>
            </a:r>
            <a:r>
              <a:rPr lang="en-US" sz="2000" dirty="0" err="1" smtClean="0">
                <a:solidFill>
                  <a:srgbClr val="FF6600"/>
                </a:solidFill>
                <a:latin typeface="Helvetica" charset="0"/>
                <a:ea typeface="宋体" charset="0"/>
                <a:cs typeface="宋体" charset="0"/>
              </a:rPr>
              <a:t>Karakashian</a:t>
            </a:r>
            <a:r>
              <a:rPr lang="en-US" sz="2000" dirty="0">
                <a:solidFill>
                  <a:srgbClr val="FF6600"/>
                </a:solidFill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latin typeface="Helvetica" charset="0"/>
                <a:ea typeface="宋体" charset="0"/>
                <a:cs typeface="宋体" charset="0"/>
              </a:rPr>
              <a:t>PhD 13]</a:t>
            </a:r>
            <a:endParaRPr lang="en-US" sz="2400" dirty="0">
              <a:latin typeface="Helvetica" charset="0"/>
              <a:ea typeface="宋体" charset="0"/>
              <a:cs typeface="宋体" charset="0"/>
            </a:endParaRPr>
          </a:p>
          <a:p>
            <a:pPr marL="0" indent="0">
              <a:buNone/>
            </a:pPr>
            <a:endParaRPr lang="en-US" sz="28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577A18E7-E459-BC45-9A79-162D084CE6AF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13C6A7D3-64F5-6547-9AC8-A08C1475087E}" type="slidenum">
              <a:rPr lang="en-US" altLang="zh-CN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90039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Thank you for listening</a:t>
            </a:r>
            <a:endParaRPr lang="en-US" sz="36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1201738"/>
            <a:ext cx="8610600" cy="4525962"/>
          </a:xfrm>
        </p:spPr>
        <p:txBody>
          <a:bodyPr/>
          <a:lstStyle/>
          <a:p>
            <a:pPr lvl="1"/>
            <a:endParaRPr lang="en-US" sz="2400" dirty="0" smtClean="0">
              <a:latin typeface="Helvetica" charset="0"/>
              <a:ea typeface="宋体" charset="0"/>
              <a:cs typeface="宋体" charset="0"/>
            </a:endParaRPr>
          </a:p>
          <a:p>
            <a:pPr lvl="1"/>
            <a:endParaRPr lang="en-US" sz="2400" dirty="0">
              <a:latin typeface="Helvetica" charset="0"/>
              <a:ea typeface="宋体" charset="0"/>
              <a:cs typeface="宋体" charset="0"/>
            </a:endParaRPr>
          </a:p>
          <a:p>
            <a:pPr lvl="1"/>
            <a:endParaRPr lang="en-US" sz="2400" dirty="0" smtClean="0">
              <a:latin typeface="Helvetica" charset="0"/>
              <a:ea typeface="宋体" charset="0"/>
              <a:cs typeface="宋体" charset="0"/>
            </a:endParaRPr>
          </a:p>
          <a:p>
            <a:pPr marL="57150" indent="0" algn="ctr">
              <a:buNone/>
            </a:pPr>
            <a:r>
              <a:rPr lang="en-US" sz="4800" dirty="0" smtClean="0">
                <a:latin typeface="Helvetica" charset="0"/>
                <a:ea typeface="宋体" charset="0"/>
                <a:cs typeface="宋体" charset="0"/>
              </a:rPr>
              <a:t>Wake up </a:t>
            </a:r>
            <a:r>
              <a:rPr lang="en-US" sz="4800" smtClean="0">
                <a:latin typeface="Helvetica" charset="0"/>
                <a:ea typeface="宋体" charset="0"/>
                <a:cs typeface="宋体" charset="0"/>
              </a:rPr>
              <a:t>the Chair!</a:t>
            </a:r>
            <a:endParaRPr lang="en-US" sz="4800" dirty="0">
              <a:latin typeface="Helvetica" charset="0"/>
              <a:ea typeface="宋体" charset="0"/>
              <a:cs typeface="宋体" charset="0"/>
            </a:endParaRPr>
          </a:p>
          <a:p>
            <a:endParaRPr lang="en-US" sz="28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577A18E7-E459-BC45-9A79-162D084CE6AF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13C6A7D3-64F5-6547-9AC8-A08C1475087E}" type="slidenum">
              <a:rPr lang="en-US" altLang="zh-CN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9025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Helvetica" charset="0"/>
                <a:ea typeface="宋体" charset="0"/>
                <a:cs typeface="宋体" charset="0"/>
              </a:rPr>
              <a:t>CSP:  Graphical Representations</a:t>
            </a:r>
            <a:endParaRPr lang="en-US" sz="40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5123" name="Content Placeholder 6"/>
          <p:cNvSpPr>
            <a:spLocks noGrp="1"/>
          </p:cNvSpPr>
          <p:nvPr>
            <p:ph sz="half" idx="1"/>
          </p:nvPr>
        </p:nvSpPr>
        <p:spPr>
          <a:xfrm>
            <a:off x="533400" y="1265238"/>
            <a:ext cx="4121150" cy="1835150"/>
          </a:xfrm>
        </p:spPr>
        <p:txBody>
          <a:bodyPr/>
          <a:lstStyle/>
          <a:p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Hyper graph</a:t>
            </a:r>
            <a:endParaRPr lang="en-US" sz="2000" dirty="0">
              <a:latin typeface="Helvetica" charset="0"/>
              <a:ea typeface="宋体" charset="0"/>
              <a:cs typeface="宋体" charset="0"/>
            </a:endParaRPr>
          </a:p>
          <a:p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Dual graph</a:t>
            </a:r>
          </a:p>
          <a:p>
            <a:r>
              <a:rPr lang="en-US" sz="2000" dirty="0" smtClean="0">
                <a:latin typeface="Helvetica" charset="0"/>
                <a:ea typeface="宋体" charset="0"/>
                <a:cs typeface="宋体" charset="0"/>
              </a:rPr>
              <a:t>Minimal </a:t>
            </a:r>
            <a:r>
              <a:rPr lang="en-US" sz="2000" dirty="0">
                <a:latin typeface="Helvetica" charset="0"/>
                <a:ea typeface="宋体" charset="0"/>
                <a:cs typeface="宋体" charset="0"/>
              </a:rPr>
              <a:t>dual graph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D9F0299-8EA4-3A4B-BEDE-B6891F377407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05ABA195-DFBA-AD41-BE4D-4F72044A4AD6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5144" name="TextBox 197"/>
          <p:cNvSpPr txBox="1">
            <a:spLocks noChangeArrowheads="1"/>
          </p:cNvSpPr>
          <p:nvPr/>
        </p:nvSpPr>
        <p:spPr bwMode="auto">
          <a:xfrm>
            <a:off x="4818063" y="2474913"/>
            <a:ext cx="304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3A65BC"/>
                </a:solidFill>
                <a:latin typeface="Helvetica" charset="0"/>
              </a:rPr>
              <a:t>Hyper graph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9" name="TextBox 197"/>
          <p:cNvSpPr txBox="1">
            <a:spLocks noChangeArrowheads="1"/>
          </p:cNvSpPr>
          <p:nvPr/>
        </p:nvSpPr>
        <p:spPr bwMode="auto">
          <a:xfrm>
            <a:off x="4530725" y="4764088"/>
            <a:ext cx="36258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sz="2800" dirty="0">
                <a:solidFill>
                  <a:srgbClr val="3A65BC"/>
                </a:solidFill>
                <a:latin typeface="Helvetica" charset="0"/>
              </a:rPr>
              <a:t>Minimal dual </a:t>
            </a:r>
            <a:r>
              <a:rPr lang="en-US" sz="2800" dirty="0" smtClean="0">
                <a:solidFill>
                  <a:srgbClr val="3A65BC"/>
                </a:solidFill>
                <a:latin typeface="Helvetica" charset="0"/>
              </a:rPr>
              <a:t>graph</a:t>
            </a:r>
            <a:endParaRPr lang="en-US" dirty="0"/>
          </a:p>
          <a:p>
            <a:r>
              <a:rPr lang="en-US" dirty="0">
                <a:solidFill>
                  <a:srgbClr val="3A65BC"/>
                </a:solidFill>
              </a:rPr>
              <a:t>	</a:t>
            </a:r>
            <a:r>
              <a:rPr lang="en-US" dirty="0">
                <a:solidFill>
                  <a:srgbClr val="E46C0A"/>
                </a:solidFill>
              </a:rPr>
              <a:t>[Janssen+,1989]</a:t>
            </a:r>
          </a:p>
        </p:txBody>
      </p:sp>
      <p:sp>
        <p:nvSpPr>
          <p:cNvPr id="66" name="TextBox 107"/>
          <p:cNvSpPr txBox="1">
            <a:spLocks noChangeArrowheads="1"/>
          </p:cNvSpPr>
          <p:nvPr/>
        </p:nvSpPr>
        <p:spPr bwMode="auto">
          <a:xfrm>
            <a:off x="4785307" y="4362761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i="1" baseline="-25000" dirty="0" smtClean="0">
                <a:latin typeface="Times New Roman"/>
                <a:cs typeface="Times New Roman"/>
              </a:rPr>
              <a:t>2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68" name="TextBox 107"/>
          <p:cNvSpPr txBox="1">
            <a:spLocks noChangeArrowheads="1"/>
          </p:cNvSpPr>
          <p:nvPr/>
        </p:nvSpPr>
        <p:spPr bwMode="auto">
          <a:xfrm>
            <a:off x="6131703" y="2947408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9" name="AutoShape 11"/>
          <p:cNvSpPr>
            <a:spLocks noChangeArrowheads="1"/>
          </p:cNvSpPr>
          <p:nvPr/>
        </p:nvSpPr>
        <p:spPr bwMode="auto">
          <a:xfrm rot="10800000" flipH="1" flipV="1">
            <a:off x="5879139" y="3284486"/>
            <a:ext cx="1102920" cy="329184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45720" anchor="ctr" anchorCtr="1"/>
          <a:lstStyle/>
          <a:p>
            <a:pPr algn="ctr">
              <a:defRPr/>
            </a:pPr>
            <a:r>
              <a:rPr lang="en-US" i="1" dirty="0" smtClean="0">
                <a:latin typeface="Times New Roman"/>
                <a:ea typeface="宋体" pitchFamily="2" charset="-122"/>
                <a:cs typeface="Times New Roman"/>
              </a:rPr>
              <a:t>A,B,C,D,G</a:t>
            </a:r>
            <a:endParaRPr lang="en-US" i="1" dirty="0">
              <a:latin typeface="Times New Roman"/>
              <a:ea typeface="宋体" pitchFamily="2" charset="-122"/>
              <a:cs typeface="Times New Roman"/>
            </a:endParaRPr>
          </a:p>
        </p:txBody>
      </p:sp>
      <p:sp>
        <p:nvSpPr>
          <p:cNvPr id="90" name="AutoShape 11"/>
          <p:cNvSpPr>
            <a:spLocks noChangeArrowheads="1"/>
          </p:cNvSpPr>
          <p:nvPr/>
        </p:nvSpPr>
        <p:spPr bwMode="auto">
          <a:xfrm rot="10800000" flipH="1" flipV="1">
            <a:off x="4638970" y="4057154"/>
            <a:ext cx="685800" cy="326898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45720" anchor="ctr" anchorCtr="1"/>
          <a:lstStyle/>
          <a:p>
            <a:pPr>
              <a:defRPr/>
            </a:pPr>
            <a:r>
              <a:rPr lang="en-US" i="1" dirty="0" smtClean="0">
                <a:latin typeface="Times New Roman"/>
                <a:ea typeface="宋体" pitchFamily="2" charset="-122"/>
                <a:cs typeface="Times New Roman"/>
              </a:rPr>
              <a:t>A,B,E</a:t>
            </a:r>
            <a:endParaRPr lang="en-US" i="1" dirty="0">
              <a:latin typeface="Times New Roman"/>
              <a:ea typeface="宋体" pitchFamily="2" charset="-122"/>
              <a:cs typeface="Times New Roman"/>
            </a:endParaRPr>
          </a:p>
        </p:txBody>
      </p:sp>
      <p:sp>
        <p:nvSpPr>
          <p:cNvPr id="91" name="AutoShape 11"/>
          <p:cNvSpPr>
            <a:spLocks noChangeArrowheads="1"/>
          </p:cNvSpPr>
          <p:nvPr/>
        </p:nvSpPr>
        <p:spPr bwMode="auto">
          <a:xfrm rot="10800000" flipH="1" flipV="1">
            <a:off x="5609376" y="4056011"/>
            <a:ext cx="685800" cy="329184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45720" anchor="ctr" anchorCtr="1"/>
          <a:lstStyle/>
          <a:p>
            <a:pPr>
              <a:defRPr/>
            </a:pPr>
            <a:r>
              <a:rPr lang="en-US" i="1" dirty="0" smtClean="0">
                <a:latin typeface="Times New Roman"/>
                <a:ea typeface="宋体" pitchFamily="2" charset="-122"/>
                <a:cs typeface="Times New Roman"/>
              </a:rPr>
              <a:t>A,B,F</a:t>
            </a:r>
            <a:endParaRPr lang="en-US" i="1" dirty="0">
              <a:latin typeface="Times New Roman"/>
              <a:ea typeface="宋体" pitchFamily="2" charset="-122"/>
              <a:cs typeface="Times New Roman"/>
            </a:endParaRPr>
          </a:p>
        </p:txBody>
      </p:sp>
      <p:sp>
        <p:nvSpPr>
          <p:cNvPr id="92" name="AutoShape 11"/>
          <p:cNvSpPr>
            <a:spLocks noChangeArrowheads="1"/>
          </p:cNvSpPr>
          <p:nvPr/>
        </p:nvSpPr>
        <p:spPr bwMode="auto">
          <a:xfrm rot="10800000" flipH="1" flipV="1">
            <a:off x="7550187" y="4056011"/>
            <a:ext cx="777240" cy="329184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45720" anchor="ctr" anchorCtr="1"/>
          <a:lstStyle/>
          <a:p>
            <a:pPr>
              <a:defRPr/>
            </a:pPr>
            <a:r>
              <a:rPr lang="en-US" i="1" dirty="0" smtClean="0">
                <a:latin typeface="Times New Roman"/>
                <a:ea typeface="宋体" pitchFamily="2" charset="-122"/>
                <a:cs typeface="Times New Roman"/>
              </a:rPr>
              <a:t>C,F</a:t>
            </a:r>
            <a:endParaRPr lang="en-US" i="1" dirty="0">
              <a:latin typeface="Times New Roman"/>
              <a:ea typeface="宋体" pitchFamily="2" charset="-122"/>
              <a:cs typeface="Times New Roman"/>
            </a:endParaRPr>
          </a:p>
        </p:txBody>
      </p:sp>
      <p:sp>
        <p:nvSpPr>
          <p:cNvPr id="93" name="AutoShape 11"/>
          <p:cNvSpPr>
            <a:spLocks noChangeArrowheads="1"/>
          </p:cNvSpPr>
          <p:nvPr/>
        </p:nvSpPr>
        <p:spPr bwMode="auto">
          <a:xfrm rot="10800000" flipH="1" flipV="1">
            <a:off x="6579782" y="4056011"/>
            <a:ext cx="685800" cy="329184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45720" anchor="ctr" anchorCtr="1"/>
          <a:lstStyle/>
          <a:p>
            <a:pPr>
              <a:defRPr/>
            </a:pPr>
            <a:r>
              <a:rPr lang="en-US" i="1" dirty="0" smtClean="0">
                <a:latin typeface="Times New Roman"/>
                <a:ea typeface="宋体" pitchFamily="2" charset="-122"/>
                <a:cs typeface="Times New Roman"/>
              </a:rPr>
              <a:t>B,E,G</a:t>
            </a:r>
            <a:endParaRPr lang="en-US" i="1" dirty="0">
              <a:latin typeface="Times New Roman"/>
              <a:ea typeface="宋体" pitchFamily="2" charset="-122"/>
              <a:cs typeface="Times New Roman"/>
            </a:endParaRPr>
          </a:p>
        </p:txBody>
      </p:sp>
      <p:cxnSp>
        <p:nvCxnSpPr>
          <p:cNvPr id="94" name="Straight Connector 93"/>
          <p:cNvCxnSpPr>
            <a:stCxn id="90" idx="0"/>
            <a:endCxn id="69" idx="1"/>
          </p:cNvCxnSpPr>
          <p:nvPr/>
        </p:nvCxnSpPr>
        <p:spPr>
          <a:xfrm flipV="1">
            <a:off x="4981870" y="3449078"/>
            <a:ext cx="897269" cy="608076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1" idx="0"/>
            <a:endCxn id="69" idx="2"/>
          </p:cNvCxnSpPr>
          <p:nvPr/>
        </p:nvCxnSpPr>
        <p:spPr>
          <a:xfrm flipV="1">
            <a:off x="5952276" y="3613670"/>
            <a:ext cx="478323" cy="44234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2" idx="0"/>
            <a:endCxn id="69" idx="3"/>
          </p:cNvCxnSpPr>
          <p:nvPr/>
        </p:nvCxnSpPr>
        <p:spPr>
          <a:xfrm flipH="1" flipV="1">
            <a:off x="6982059" y="3449078"/>
            <a:ext cx="956748" cy="606933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107"/>
          <p:cNvSpPr txBox="1">
            <a:spLocks noChangeArrowheads="1"/>
          </p:cNvSpPr>
          <p:nvPr/>
        </p:nvSpPr>
        <p:spPr bwMode="auto">
          <a:xfrm>
            <a:off x="4996678" y="3614444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A,B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98" name="TextBox 107"/>
          <p:cNvSpPr txBox="1">
            <a:spLocks noChangeArrowheads="1"/>
          </p:cNvSpPr>
          <p:nvPr/>
        </p:nvSpPr>
        <p:spPr bwMode="auto">
          <a:xfrm>
            <a:off x="5852689" y="3613670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A,B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99" name="TextBox 107"/>
          <p:cNvSpPr txBox="1">
            <a:spLocks noChangeArrowheads="1"/>
          </p:cNvSpPr>
          <p:nvPr/>
        </p:nvSpPr>
        <p:spPr bwMode="auto">
          <a:xfrm>
            <a:off x="7567267" y="3613670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C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cxnSp>
        <p:nvCxnSpPr>
          <p:cNvPr id="100" name="Straight Connector 99"/>
          <p:cNvCxnSpPr>
            <a:stCxn id="91" idx="1"/>
            <a:endCxn id="90" idx="3"/>
          </p:cNvCxnSpPr>
          <p:nvPr/>
        </p:nvCxnSpPr>
        <p:spPr>
          <a:xfrm flipH="1">
            <a:off x="5324770" y="4220603"/>
            <a:ext cx="284606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7"/>
          <p:cNvSpPr txBox="1">
            <a:spLocks noChangeArrowheads="1"/>
          </p:cNvSpPr>
          <p:nvPr/>
        </p:nvSpPr>
        <p:spPr bwMode="auto">
          <a:xfrm>
            <a:off x="5302686" y="4180402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A,B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102" name="TextBox 107"/>
          <p:cNvSpPr txBox="1">
            <a:spLocks noChangeArrowheads="1"/>
          </p:cNvSpPr>
          <p:nvPr/>
        </p:nvSpPr>
        <p:spPr bwMode="auto">
          <a:xfrm>
            <a:off x="5816246" y="4362761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i="1" baseline="-25000" dirty="0" smtClean="0">
                <a:latin typeface="Times New Roman"/>
                <a:cs typeface="Times New Roman"/>
              </a:rPr>
              <a:t>3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103" name="TextBox 107"/>
          <p:cNvSpPr txBox="1">
            <a:spLocks noChangeArrowheads="1"/>
          </p:cNvSpPr>
          <p:nvPr/>
        </p:nvSpPr>
        <p:spPr bwMode="auto">
          <a:xfrm>
            <a:off x="6933383" y="4362761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i="1" baseline="-25000" dirty="0" smtClean="0">
                <a:latin typeface="Times New Roman"/>
                <a:cs typeface="Times New Roman"/>
              </a:rPr>
              <a:t>4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104" name="TextBox 107"/>
          <p:cNvSpPr txBox="1">
            <a:spLocks noChangeArrowheads="1"/>
          </p:cNvSpPr>
          <p:nvPr/>
        </p:nvSpPr>
        <p:spPr bwMode="auto">
          <a:xfrm>
            <a:off x="7951387" y="4362761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i="1" baseline="-25000" dirty="0">
                <a:latin typeface="Times New Roman"/>
                <a:cs typeface="Times New Roman"/>
              </a:rPr>
              <a:t>5</a:t>
            </a:r>
          </a:p>
        </p:txBody>
      </p:sp>
      <p:cxnSp>
        <p:nvCxnSpPr>
          <p:cNvPr id="105" name="Curved Connector 104"/>
          <p:cNvCxnSpPr>
            <a:stCxn id="90" idx="2"/>
            <a:endCxn id="93" idx="2"/>
          </p:cNvCxnSpPr>
          <p:nvPr/>
        </p:nvCxnSpPr>
        <p:spPr>
          <a:xfrm rot="16200000" flipH="1">
            <a:off x="5951705" y="3414217"/>
            <a:ext cx="1143" cy="1940812"/>
          </a:xfrm>
          <a:prstGeom prst="curvedConnector3">
            <a:avLst>
              <a:gd name="adj1" fmla="val 36887139"/>
            </a:avLst>
          </a:prstGeom>
          <a:ln w="12700">
            <a:solidFill>
              <a:schemeClr val="tx1"/>
            </a:solidFill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7"/>
          <p:cNvSpPr txBox="1">
            <a:spLocks noChangeArrowheads="1"/>
          </p:cNvSpPr>
          <p:nvPr/>
        </p:nvSpPr>
        <p:spPr bwMode="auto">
          <a:xfrm>
            <a:off x="5374602" y="4510161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B,E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cxnSp>
        <p:nvCxnSpPr>
          <p:cNvPr id="107" name="Curved Connector 106"/>
          <p:cNvCxnSpPr>
            <a:stCxn id="91" idx="2"/>
            <a:endCxn id="92" idx="2"/>
          </p:cNvCxnSpPr>
          <p:nvPr/>
        </p:nvCxnSpPr>
        <p:spPr>
          <a:xfrm rot="16200000" flipH="1">
            <a:off x="6945541" y="3391929"/>
            <a:ext cx="12700" cy="1986531"/>
          </a:xfrm>
          <a:prstGeom prst="curvedConnector3">
            <a:avLst>
              <a:gd name="adj1" fmla="val 3466898"/>
            </a:avLst>
          </a:prstGeom>
          <a:ln w="12700">
            <a:solidFill>
              <a:schemeClr val="tx1"/>
            </a:solidFill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7310338" y="4478596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F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cxnSp>
        <p:nvCxnSpPr>
          <p:cNvPr id="109" name="Straight Connector 108"/>
          <p:cNvCxnSpPr>
            <a:stCxn id="93" idx="0"/>
            <a:endCxn id="69" idx="2"/>
          </p:cNvCxnSpPr>
          <p:nvPr/>
        </p:nvCxnSpPr>
        <p:spPr>
          <a:xfrm flipH="1" flipV="1">
            <a:off x="6430599" y="3613670"/>
            <a:ext cx="492083" cy="44234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extBox 107"/>
          <p:cNvSpPr txBox="1">
            <a:spLocks noChangeArrowheads="1"/>
          </p:cNvSpPr>
          <p:nvPr/>
        </p:nvSpPr>
        <p:spPr bwMode="auto">
          <a:xfrm>
            <a:off x="6731441" y="3665800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B,G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cxnSp>
        <p:nvCxnSpPr>
          <p:cNvPr id="111" name="Straight Connector 110"/>
          <p:cNvCxnSpPr>
            <a:stCxn id="93" idx="1"/>
            <a:endCxn id="91" idx="3"/>
          </p:cNvCxnSpPr>
          <p:nvPr/>
        </p:nvCxnSpPr>
        <p:spPr>
          <a:xfrm flipH="1">
            <a:off x="6295176" y="4220603"/>
            <a:ext cx="284606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07"/>
          <p:cNvSpPr txBox="1">
            <a:spLocks noChangeArrowheads="1"/>
          </p:cNvSpPr>
          <p:nvPr/>
        </p:nvSpPr>
        <p:spPr bwMode="auto">
          <a:xfrm>
            <a:off x="6365797" y="3976962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B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113" name="TextBox 197"/>
          <p:cNvSpPr txBox="1">
            <a:spLocks noChangeArrowheads="1"/>
          </p:cNvSpPr>
          <p:nvPr/>
        </p:nvSpPr>
        <p:spPr bwMode="auto">
          <a:xfrm>
            <a:off x="633413" y="4764088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3A65BC"/>
                </a:solidFill>
                <a:latin typeface="Helvetica" charset="0"/>
              </a:rPr>
              <a:t>Dual graph</a:t>
            </a:r>
            <a:r>
              <a:rPr lang="en-US" dirty="0"/>
              <a:t> </a:t>
            </a:r>
          </a:p>
        </p:txBody>
      </p:sp>
      <p:sp>
        <p:nvSpPr>
          <p:cNvPr id="114" name="TextBox 107"/>
          <p:cNvSpPr txBox="1">
            <a:spLocks noChangeArrowheads="1"/>
          </p:cNvSpPr>
          <p:nvPr/>
        </p:nvSpPr>
        <p:spPr bwMode="auto">
          <a:xfrm>
            <a:off x="588260" y="4326476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i="1" baseline="-25000" dirty="0" smtClean="0">
                <a:latin typeface="Times New Roman"/>
                <a:cs typeface="Times New Roman"/>
              </a:rPr>
              <a:t>2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115" name="TextBox 107"/>
          <p:cNvSpPr txBox="1">
            <a:spLocks noChangeArrowheads="1"/>
          </p:cNvSpPr>
          <p:nvPr/>
        </p:nvSpPr>
        <p:spPr bwMode="auto">
          <a:xfrm>
            <a:off x="1934656" y="2911123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6" name="AutoShape 11"/>
          <p:cNvSpPr>
            <a:spLocks noChangeArrowheads="1"/>
          </p:cNvSpPr>
          <p:nvPr/>
        </p:nvSpPr>
        <p:spPr bwMode="auto">
          <a:xfrm rot="10800000" flipH="1" flipV="1">
            <a:off x="1682092" y="3248201"/>
            <a:ext cx="1102920" cy="329184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45720" anchor="ctr" anchorCtr="1"/>
          <a:lstStyle/>
          <a:p>
            <a:pPr algn="ctr">
              <a:defRPr/>
            </a:pPr>
            <a:r>
              <a:rPr lang="en-US" i="1" dirty="0" smtClean="0">
                <a:latin typeface="Times New Roman"/>
                <a:ea typeface="宋体" pitchFamily="2" charset="-122"/>
                <a:cs typeface="Times New Roman"/>
              </a:rPr>
              <a:t>A,B,C,D,G</a:t>
            </a:r>
            <a:endParaRPr lang="en-US" i="1" dirty="0">
              <a:latin typeface="Times New Roman"/>
              <a:ea typeface="宋体" pitchFamily="2" charset="-122"/>
              <a:cs typeface="Times New Roman"/>
            </a:endParaRPr>
          </a:p>
        </p:txBody>
      </p:sp>
      <p:sp>
        <p:nvSpPr>
          <p:cNvPr id="117" name="AutoShape 11"/>
          <p:cNvSpPr>
            <a:spLocks noChangeArrowheads="1"/>
          </p:cNvSpPr>
          <p:nvPr/>
        </p:nvSpPr>
        <p:spPr bwMode="auto">
          <a:xfrm rot="10800000" flipH="1" flipV="1">
            <a:off x="441923" y="4020869"/>
            <a:ext cx="685800" cy="326898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45720" anchor="ctr" anchorCtr="1"/>
          <a:lstStyle/>
          <a:p>
            <a:pPr>
              <a:defRPr/>
            </a:pPr>
            <a:r>
              <a:rPr lang="en-US" i="1" dirty="0" smtClean="0">
                <a:latin typeface="Times New Roman"/>
                <a:ea typeface="宋体" pitchFamily="2" charset="-122"/>
                <a:cs typeface="Times New Roman"/>
              </a:rPr>
              <a:t>A,B,E</a:t>
            </a:r>
            <a:endParaRPr lang="en-US" i="1" dirty="0">
              <a:latin typeface="Times New Roman"/>
              <a:ea typeface="宋体" pitchFamily="2" charset="-122"/>
              <a:cs typeface="Times New Roman"/>
            </a:endParaRPr>
          </a:p>
        </p:txBody>
      </p:sp>
      <p:sp>
        <p:nvSpPr>
          <p:cNvPr id="118" name="AutoShape 11"/>
          <p:cNvSpPr>
            <a:spLocks noChangeArrowheads="1"/>
          </p:cNvSpPr>
          <p:nvPr/>
        </p:nvSpPr>
        <p:spPr bwMode="auto">
          <a:xfrm rot="10800000" flipH="1" flipV="1">
            <a:off x="1412329" y="4019726"/>
            <a:ext cx="685800" cy="329184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45720" anchor="ctr" anchorCtr="1"/>
          <a:lstStyle/>
          <a:p>
            <a:pPr>
              <a:defRPr/>
            </a:pPr>
            <a:r>
              <a:rPr lang="en-US" i="1" dirty="0" smtClean="0">
                <a:latin typeface="Times New Roman"/>
                <a:ea typeface="宋体" pitchFamily="2" charset="-122"/>
                <a:cs typeface="Times New Roman"/>
              </a:rPr>
              <a:t>A,B,F</a:t>
            </a:r>
            <a:endParaRPr lang="en-US" i="1" dirty="0">
              <a:latin typeface="Times New Roman"/>
              <a:ea typeface="宋体" pitchFamily="2" charset="-122"/>
              <a:cs typeface="Times New Roman"/>
            </a:endParaRPr>
          </a:p>
        </p:txBody>
      </p:sp>
      <p:sp>
        <p:nvSpPr>
          <p:cNvPr id="119" name="AutoShape 11"/>
          <p:cNvSpPr>
            <a:spLocks noChangeArrowheads="1"/>
          </p:cNvSpPr>
          <p:nvPr/>
        </p:nvSpPr>
        <p:spPr bwMode="auto">
          <a:xfrm rot="10800000" flipH="1" flipV="1">
            <a:off x="3353140" y="4019726"/>
            <a:ext cx="777240" cy="329184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45720" anchor="ctr" anchorCtr="1"/>
          <a:lstStyle/>
          <a:p>
            <a:pPr>
              <a:defRPr/>
            </a:pPr>
            <a:r>
              <a:rPr lang="en-US" i="1" dirty="0" smtClean="0">
                <a:latin typeface="Times New Roman"/>
                <a:ea typeface="宋体" pitchFamily="2" charset="-122"/>
                <a:cs typeface="Times New Roman"/>
              </a:rPr>
              <a:t>C,F</a:t>
            </a:r>
            <a:endParaRPr lang="en-US" i="1" dirty="0">
              <a:latin typeface="Times New Roman"/>
              <a:ea typeface="宋体" pitchFamily="2" charset="-122"/>
              <a:cs typeface="Times New Roman"/>
            </a:endParaRPr>
          </a:p>
        </p:txBody>
      </p:sp>
      <p:sp>
        <p:nvSpPr>
          <p:cNvPr id="120" name="AutoShape 11"/>
          <p:cNvSpPr>
            <a:spLocks noChangeArrowheads="1"/>
          </p:cNvSpPr>
          <p:nvPr/>
        </p:nvSpPr>
        <p:spPr bwMode="auto">
          <a:xfrm rot="10800000" flipH="1" flipV="1">
            <a:off x="2382735" y="4019726"/>
            <a:ext cx="685800" cy="329184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45720" anchor="ctr" anchorCtr="1"/>
          <a:lstStyle/>
          <a:p>
            <a:pPr>
              <a:defRPr/>
            </a:pPr>
            <a:r>
              <a:rPr lang="en-US" i="1" dirty="0" smtClean="0">
                <a:latin typeface="Times New Roman"/>
                <a:ea typeface="宋体" pitchFamily="2" charset="-122"/>
                <a:cs typeface="Times New Roman"/>
              </a:rPr>
              <a:t>B,E,G</a:t>
            </a:r>
            <a:endParaRPr lang="en-US" i="1" dirty="0">
              <a:latin typeface="Times New Roman"/>
              <a:ea typeface="宋体" pitchFamily="2" charset="-122"/>
              <a:cs typeface="Times New Roman"/>
            </a:endParaRPr>
          </a:p>
        </p:txBody>
      </p:sp>
      <p:cxnSp>
        <p:nvCxnSpPr>
          <p:cNvPr id="121" name="Straight Connector 120"/>
          <p:cNvCxnSpPr>
            <a:stCxn id="117" idx="0"/>
            <a:endCxn id="116" idx="1"/>
          </p:cNvCxnSpPr>
          <p:nvPr/>
        </p:nvCxnSpPr>
        <p:spPr>
          <a:xfrm flipV="1">
            <a:off x="784823" y="3412793"/>
            <a:ext cx="897269" cy="60807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8" idx="0"/>
            <a:endCxn id="116" idx="2"/>
          </p:cNvCxnSpPr>
          <p:nvPr/>
        </p:nvCxnSpPr>
        <p:spPr>
          <a:xfrm flipV="1">
            <a:off x="1755229" y="3577385"/>
            <a:ext cx="478323" cy="44234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9" idx="0"/>
            <a:endCxn id="116" idx="3"/>
          </p:cNvCxnSpPr>
          <p:nvPr/>
        </p:nvCxnSpPr>
        <p:spPr>
          <a:xfrm flipH="1" flipV="1">
            <a:off x="2785012" y="3412793"/>
            <a:ext cx="956748" cy="606933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TextBox 107"/>
          <p:cNvSpPr txBox="1">
            <a:spLocks noChangeArrowheads="1"/>
          </p:cNvSpPr>
          <p:nvPr/>
        </p:nvSpPr>
        <p:spPr bwMode="auto">
          <a:xfrm>
            <a:off x="799631" y="3578159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A,B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125" name="TextBox 107"/>
          <p:cNvSpPr txBox="1">
            <a:spLocks noChangeArrowheads="1"/>
          </p:cNvSpPr>
          <p:nvPr/>
        </p:nvSpPr>
        <p:spPr bwMode="auto">
          <a:xfrm>
            <a:off x="1655642" y="3577385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A,B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126" name="TextBox 107"/>
          <p:cNvSpPr txBox="1">
            <a:spLocks noChangeArrowheads="1"/>
          </p:cNvSpPr>
          <p:nvPr/>
        </p:nvSpPr>
        <p:spPr bwMode="auto">
          <a:xfrm>
            <a:off x="3370220" y="3577385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C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cxnSp>
        <p:nvCxnSpPr>
          <p:cNvPr id="129" name="Straight Connector 128"/>
          <p:cNvCxnSpPr>
            <a:stCxn id="118" idx="1"/>
            <a:endCxn id="117" idx="3"/>
          </p:cNvCxnSpPr>
          <p:nvPr/>
        </p:nvCxnSpPr>
        <p:spPr>
          <a:xfrm flipH="1">
            <a:off x="1127723" y="4184318"/>
            <a:ext cx="284606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TextBox 107"/>
          <p:cNvSpPr txBox="1">
            <a:spLocks noChangeArrowheads="1"/>
          </p:cNvSpPr>
          <p:nvPr/>
        </p:nvSpPr>
        <p:spPr bwMode="auto">
          <a:xfrm>
            <a:off x="1105639" y="4144117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A,B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132" name="TextBox 107"/>
          <p:cNvSpPr txBox="1">
            <a:spLocks noChangeArrowheads="1"/>
          </p:cNvSpPr>
          <p:nvPr/>
        </p:nvSpPr>
        <p:spPr bwMode="auto">
          <a:xfrm>
            <a:off x="1619199" y="4326476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i="1" baseline="-25000" dirty="0" smtClean="0">
                <a:latin typeface="Times New Roman"/>
                <a:cs typeface="Times New Roman"/>
              </a:rPr>
              <a:t>3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134" name="TextBox 107"/>
          <p:cNvSpPr txBox="1">
            <a:spLocks noChangeArrowheads="1"/>
          </p:cNvSpPr>
          <p:nvPr/>
        </p:nvSpPr>
        <p:spPr bwMode="auto">
          <a:xfrm>
            <a:off x="2736336" y="4326476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i="1" baseline="-25000" dirty="0" smtClean="0">
                <a:latin typeface="Times New Roman"/>
                <a:cs typeface="Times New Roman"/>
              </a:rPr>
              <a:t>4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135" name="TextBox 107"/>
          <p:cNvSpPr txBox="1">
            <a:spLocks noChangeArrowheads="1"/>
          </p:cNvSpPr>
          <p:nvPr/>
        </p:nvSpPr>
        <p:spPr bwMode="auto">
          <a:xfrm>
            <a:off x="3754340" y="4326476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i="1" baseline="-25000" dirty="0">
                <a:latin typeface="Times New Roman"/>
                <a:cs typeface="Times New Roman"/>
              </a:rPr>
              <a:t>5</a:t>
            </a:r>
          </a:p>
        </p:txBody>
      </p:sp>
      <p:cxnSp>
        <p:nvCxnSpPr>
          <p:cNvPr id="136" name="Curved Connector 135"/>
          <p:cNvCxnSpPr>
            <a:stCxn id="117" idx="2"/>
            <a:endCxn id="120" idx="2"/>
          </p:cNvCxnSpPr>
          <p:nvPr/>
        </p:nvCxnSpPr>
        <p:spPr>
          <a:xfrm rot="16200000" flipH="1">
            <a:off x="1754658" y="3377932"/>
            <a:ext cx="1143" cy="1940812"/>
          </a:xfrm>
          <a:prstGeom prst="curvedConnector3">
            <a:avLst>
              <a:gd name="adj1" fmla="val 36887139"/>
            </a:avLst>
          </a:prstGeom>
          <a:ln w="12700">
            <a:solidFill>
              <a:schemeClr val="tx1"/>
            </a:solidFill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07"/>
          <p:cNvSpPr txBox="1">
            <a:spLocks noChangeArrowheads="1"/>
          </p:cNvSpPr>
          <p:nvPr/>
        </p:nvSpPr>
        <p:spPr bwMode="auto">
          <a:xfrm>
            <a:off x="1177555" y="4473876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B,E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cxnSp>
        <p:nvCxnSpPr>
          <p:cNvPr id="138" name="Curved Connector 137"/>
          <p:cNvCxnSpPr>
            <a:stCxn id="118" idx="2"/>
            <a:endCxn id="119" idx="2"/>
          </p:cNvCxnSpPr>
          <p:nvPr/>
        </p:nvCxnSpPr>
        <p:spPr>
          <a:xfrm rot="16200000" flipH="1">
            <a:off x="2748494" y="3355644"/>
            <a:ext cx="12700" cy="1986531"/>
          </a:xfrm>
          <a:prstGeom prst="curvedConnector3">
            <a:avLst>
              <a:gd name="adj1" fmla="val 3466898"/>
            </a:avLst>
          </a:prstGeom>
          <a:ln w="12700">
            <a:solidFill>
              <a:schemeClr val="tx1"/>
            </a:solidFill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07"/>
          <p:cNvSpPr txBox="1">
            <a:spLocks noChangeArrowheads="1"/>
          </p:cNvSpPr>
          <p:nvPr/>
        </p:nvSpPr>
        <p:spPr bwMode="auto">
          <a:xfrm>
            <a:off x="3113291" y="4442311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F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cxnSp>
        <p:nvCxnSpPr>
          <p:cNvPr id="140" name="Straight Connector 139"/>
          <p:cNvCxnSpPr>
            <a:stCxn id="120" idx="0"/>
            <a:endCxn id="116" idx="2"/>
          </p:cNvCxnSpPr>
          <p:nvPr/>
        </p:nvCxnSpPr>
        <p:spPr>
          <a:xfrm flipH="1" flipV="1">
            <a:off x="2233552" y="3577385"/>
            <a:ext cx="492083" cy="44234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TextBox 107"/>
          <p:cNvSpPr txBox="1">
            <a:spLocks noChangeArrowheads="1"/>
          </p:cNvSpPr>
          <p:nvPr/>
        </p:nvSpPr>
        <p:spPr bwMode="auto">
          <a:xfrm>
            <a:off x="2534394" y="3629515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B,G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cxnSp>
        <p:nvCxnSpPr>
          <p:cNvPr id="142" name="Straight Connector 141"/>
          <p:cNvCxnSpPr>
            <a:stCxn id="120" idx="1"/>
            <a:endCxn id="118" idx="3"/>
          </p:cNvCxnSpPr>
          <p:nvPr/>
        </p:nvCxnSpPr>
        <p:spPr>
          <a:xfrm flipH="1">
            <a:off x="2098129" y="4184318"/>
            <a:ext cx="284606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TextBox 107"/>
          <p:cNvSpPr txBox="1">
            <a:spLocks noChangeArrowheads="1"/>
          </p:cNvSpPr>
          <p:nvPr/>
        </p:nvSpPr>
        <p:spPr bwMode="auto">
          <a:xfrm>
            <a:off x="2168750" y="3940677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B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92095" y="1016790"/>
            <a:ext cx="2538334" cy="1622190"/>
            <a:chOff x="4760959" y="634112"/>
            <a:chExt cx="3099280" cy="1980678"/>
          </a:xfrm>
        </p:grpSpPr>
        <p:sp>
          <p:nvSpPr>
            <p:cNvPr id="146" name="TextBox 107"/>
            <p:cNvSpPr txBox="1">
              <a:spLocks noChangeArrowheads="1"/>
            </p:cNvSpPr>
            <p:nvPr/>
          </p:nvSpPr>
          <p:spPr bwMode="auto">
            <a:xfrm>
              <a:off x="5441338" y="2049069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49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4760959" y="1520278"/>
              <a:ext cx="3099280" cy="43961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285585" y="1566396"/>
              <a:ext cx="330200" cy="2921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B</a:t>
              </a:r>
            </a:p>
          </p:txBody>
        </p:sp>
        <p:sp>
          <p:nvSpPr>
            <p:cNvPr id="152" name="Oval 151"/>
            <p:cNvSpPr/>
            <p:nvPr/>
          </p:nvSpPr>
          <p:spPr>
            <a:xfrm>
              <a:off x="7331896" y="1566395"/>
              <a:ext cx="330200" cy="2921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C</a:t>
              </a:r>
            </a:p>
          </p:txBody>
        </p:sp>
        <p:sp>
          <p:nvSpPr>
            <p:cNvPr id="153" name="Oval 152"/>
            <p:cNvSpPr/>
            <p:nvPr/>
          </p:nvSpPr>
          <p:spPr>
            <a:xfrm>
              <a:off x="4852480" y="1566396"/>
              <a:ext cx="330200" cy="2921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D</a:t>
              </a:r>
            </a:p>
          </p:txBody>
        </p:sp>
        <p:sp>
          <p:nvSpPr>
            <p:cNvPr id="154" name="Oval 153"/>
            <p:cNvSpPr/>
            <p:nvPr/>
          </p:nvSpPr>
          <p:spPr>
            <a:xfrm>
              <a:off x="5937890" y="849218"/>
              <a:ext cx="330200" cy="2921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E</a:t>
              </a:r>
            </a:p>
          </p:txBody>
        </p:sp>
        <p:sp>
          <p:nvSpPr>
            <p:cNvPr id="155" name="Oval 154"/>
            <p:cNvSpPr/>
            <p:nvPr/>
          </p:nvSpPr>
          <p:spPr>
            <a:xfrm>
              <a:off x="5590196" y="1566396"/>
              <a:ext cx="330200" cy="2921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A</a:t>
              </a:r>
            </a:p>
          </p:txBody>
        </p:sp>
        <p:sp>
          <p:nvSpPr>
            <p:cNvPr id="156" name="TextBox 107"/>
            <p:cNvSpPr txBox="1">
              <a:spLocks noChangeArrowheads="1"/>
            </p:cNvSpPr>
            <p:nvPr/>
          </p:nvSpPr>
          <p:spPr bwMode="auto">
            <a:xfrm>
              <a:off x="6691624" y="2193576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>
                  <a:latin typeface="Times New Roman"/>
                  <a:cs typeface="Times New Roman"/>
                </a:rPr>
                <a:t>5</a:t>
              </a:r>
            </a:p>
          </p:txBody>
        </p:sp>
        <p:sp>
          <p:nvSpPr>
            <p:cNvPr id="157" name="TextBox 107"/>
            <p:cNvSpPr txBox="1">
              <a:spLocks noChangeArrowheads="1"/>
            </p:cNvSpPr>
            <p:nvPr/>
          </p:nvSpPr>
          <p:spPr bwMode="auto">
            <a:xfrm>
              <a:off x="4924364" y="1226102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R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58" name="TextBox 107"/>
            <p:cNvSpPr txBox="1">
              <a:spLocks noChangeArrowheads="1"/>
            </p:cNvSpPr>
            <p:nvPr/>
          </p:nvSpPr>
          <p:spPr bwMode="auto">
            <a:xfrm>
              <a:off x="6665918" y="837476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159" name="Oval 158"/>
            <p:cNvSpPr/>
            <p:nvPr/>
          </p:nvSpPr>
          <p:spPr>
            <a:xfrm>
              <a:off x="5971312" y="2169167"/>
              <a:ext cx="330200" cy="2921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F</a:t>
              </a:r>
              <a:endParaRPr lang="en-US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542467" y="1559484"/>
              <a:ext cx="1135626" cy="1055306"/>
            </a:xfrm>
            <a:custGeom>
              <a:avLst/>
              <a:gdLst>
                <a:gd name="connsiteX0" fmla="*/ 0 w 1329764"/>
                <a:gd name="connsiteY0" fmla="*/ 14941 h 1120589"/>
                <a:gd name="connsiteX1" fmla="*/ 1329764 w 1329764"/>
                <a:gd name="connsiteY1" fmla="*/ 0 h 1120589"/>
                <a:gd name="connsiteX2" fmla="*/ 702235 w 1329764"/>
                <a:gd name="connsiteY2" fmla="*/ 1120589 h 1120589"/>
                <a:gd name="connsiteX3" fmla="*/ 0 w 1329764"/>
                <a:gd name="connsiteY3" fmla="*/ 14941 h 1120589"/>
                <a:gd name="connsiteX0" fmla="*/ 0 w 1329764"/>
                <a:gd name="connsiteY0" fmla="*/ 14941 h 1120589"/>
                <a:gd name="connsiteX1" fmla="*/ 1329764 w 1329764"/>
                <a:gd name="connsiteY1" fmla="*/ 0 h 1120589"/>
                <a:gd name="connsiteX2" fmla="*/ 702235 w 1329764"/>
                <a:gd name="connsiteY2" fmla="*/ 1120589 h 1120589"/>
                <a:gd name="connsiteX3" fmla="*/ 0 w 1329764"/>
                <a:gd name="connsiteY3" fmla="*/ 14941 h 1120589"/>
                <a:gd name="connsiteX0" fmla="*/ 0 w 1346620"/>
                <a:gd name="connsiteY0" fmla="*/ 146799 h 1252447"/>
                <a:gd name="connsiteX1" fmla="*/ 1329764 w 1346620"/>
                <a:gd name="connsiteY1" fmla="*/ 131858 h 1252447"/>
                <a:gd name="connsiteX2" fmla="*/ 702235 w 1346620"/>
                <a:gd name="connsiteY2" fmla="*/ 1252447 h 1252447"/>
                <a:gd name="connsiteX3" fmla="*/ 0 w 1346620"/>
                <a:gd name="connsiteY3" fmla="*/ 146799 h 1252447"/>
                <a:gd name="connsiteX0" fmla="*/ 0 w 1346954"/>
                <a:gd name="connsiteY0" fmla="*/ 146799 h 1317690"/>
                <a:gd name="connsiteX1" fmla="*/ 1329764 w 1346954"/>
                <a:gd name="connsiteY1" fmla="*/ 131858 h 1317690"/>
                <a:gd name="connsiteX2" fmla="*/ 702235 w 1346954"/>
                <a:gd name="connsiteY2" fmla="*/ 1252447 h 1317690"/>
                <a:gd name="connsiteX3" fmla="*/ 0 w 1346954"/>
                <a:gd name="connsiteY3" fmla="*/ 146799 h 1317690"/>
                <a:gd name="connsiteX0" fmla="*/ 25573 w 1372527"/>
                <a:gd name="connsiteY0" fmla="*/ 218659 h 1389550"/>
                <a:gd name="connsiteX1" fmla="*/ 1355337 w 1372527"/>
                <a:gd name="connsiteY1" fmla="*/ 203718 h 1389550"/>
                <a:gd name="connsiteX2" fmla="*/ 727808 w 1372527"/>
                <a:gd name="connsiteY2" fmla="*/ 1324307 h 1389550"/>
                <a:gd name="connsiteX3" fmla="*/ 25573 w 1372527"/>
                <a:gd name="connsiteY3" fmla="*/ 218659 h 1389550"/>
                <a:gd name="connsiteX0" fmla="*/ 5413 w 1352367"/>
                <a:gd name="connsiteY0" fmla="*/ 224904 h 1395795"/>
                <a:gd name="connsiteX1" fmla="*/ 1335177 w 1352367"/>
                <a:gd name="connsiteY1" fmla="*/ 209963 h 1395795"/>
                <a:gd name="connsiteX2" fmla="*/ 707648 w 1352367"/>
                <a:gd name="connsiteY2" fmla="*/ 1330552 h 1395795"/>
                <a:gd name="connsiteX3" fmla="*/ 5413 w 1352367"/>
                <a:gd name="connsiteY3" fmla="*/ 224904 h 1395795"/>
                <a:gd name="connsiteX0" fmla="*/ 6551 w 1356877"/>
                <a:gd name="connsiteY0" fmla="*/ 224904 h 1330577"/>
                <a:gd name="connsiteX1" fmla="*/ 1336315 w 1356877"/>
                <a:gd name="connsiteY1" fmla="*/ 209963 h 1330577"/>
                <a:gd name="connsiteX2" fmla="*/ 708786 w 1356877"/>
                <a:gd name="connsiteY2" fmla="*/ 1330552 h 1330577"/>
                <a:gd name="connsiteX3" fmla="*/ 6551 w 1356877"/>
                <a:gd name="connsiteY3" fmla="*/ 224904 h 1330577"/>
                <a:gd name="connsiteX0" fmla="*/ 9267 w 1268570"/>
                <a:gd name="connsiteY0" fmla="*/ 73135 h 1179354"/>
                <a:gd name="connsiteX1" fmla="*/ 1249384 w 1268570"/>
                <a:gd name="connsiteY1" fmla="*/ 222547 h 1179354"/>
                <a:gd name="connsiteX2" fmla="*/ 711502 w 1268570"/>
                <a:gd name="connsiteY2" fmla="*/ 1178783 h 1179354"/>
                <a:gd name="connsiteX3" fmla="*/ 9267 w 1268570"/>
                <a:gd name="connsiteY3" fmla="*/ 73135 h 1179354"/>
                <a:gd name="connsiteX0" fmla="*/ 9635 w 1237587"/>
                <a:gd name="connsiteY0" fmla="*/ 126289 h 1067589"/>
                <a:gd name="connsiteX1" fmla="*/ 1219870 w 1237587"/>
                <a:gd name="connsiteY1" fmla="*/ 111348 h 1067589"/>
                <a:gd name="connsiteX2" fmla="*/ 681988 w 1237587"/>
                <a:gd name="connsiteY2" fmla="*/ 1067584 h 1067589"/>
                <a:gd name="connsiteX3" fmla="*/ 9635 w 1237587"/>
                <a:gd name="connsiteY3" fmla="*/ 126289 h 1067589"/>
                <a:gd name="connsiteX0" fmla="*/ 8170 w 1192622"/>
                <a:gd name="connsiteY0" fmla="*/ 126289 h 1067589"/>
                <a:gd name="connsiteX1" fmla="*/ 1173581 w 1192622"/>
                <a:gd name="connsiteY1" fmla="*/ 111348 h 1067589"/>
                <a:gd name="connsiteX2" fmla="*/ 680523 w 1192622"/>
                <a:gd name="connsiteY2" fmla="*/ 1067584 h 1067589"/>
                <a:gd name="connsiteX3" fmla="*/ 8170 w 1192622"/>
                <a:gd name="connsiteY3" fmla="*/ 126289 h 1067589"/>
                <a:gd name="connsiteX0" fmla="*/ 8170 w 1192622"/>
                <a:gd name="connsiteY0" fmla="*/ 154260 h 1319677"/>
                <a:gd name="connsiteX1" fmla="*/ 1173581 w 1192622"/>
                <a:gd name="connsiteY1" fmla="*/ 139319 h 1319677"/>
                <a:gd name="connsiteX2" fmla="*/ 680523 w 1192622"/>
                <a:gd name="connsiteY2" fmla="*/ 1319673 h 1319677"/>
                <a:gd name="connsiteX3" fmla="*/ 8170 w 1192622"/>
                <a:gd name="connsiteY3" fmla="*/ 154260 h 1319677"/>
                <a:gd name="connsiteX0" fmla="*/ 11834 w 1190859"/>
                <a:gd name="connsiteY0" fmla="*/ 154261 h 1319678"/>
                <a:gd name="connsiteX1" fmla="*/ 1177245 w 1190859"/>
                <a:gd name="connsiteY1" fmla="*/ 139320 h 1319678"/>
                <a:gd name="connsiteX2" fmla="*/ 609481 w 1190859"/>
                <a:gd name="connsiteY2" fmla="*/ 1319674 h 1319678"/>
                <a:gd name="connsiteX3" fmla="*/ 11834 w 1190859"/>
                <a:gd name="connsiteY3" fmla="*/ 154261 h 1319678"/>
                <a:gd name="connsiteX0" fmla="*/ 14264 w 1251923"/>
                <a:gd name="connsiteY0" fmla="*/ 108250 h 1273789"/>
                <a:gd name="connsiteX1" fmla="*/ 1239439 w 1251923"/>
                <a:gd name="connsiteY1" fmla="*/ 182956 h 1273789"/>
                <a:gd name="connsiteX2" fmla="*/ 611911 w 1251923"/>
                <a:gd name="connsiteY2" fmla="*/ 1273663 h 1273789"/>
                <a:gd name="connsiteX3" fmla="*/ 14264 w 1251923"/>
                <a:gd name="connsiteY3" fmla="*/ 108250 h 1273789"/>
                <a:gd name="connsiteX0" fmla="*/ 15606 w 1191259"/>
                <a:gd name="connsiteY0" fmla="*/ 118423 h 1253999"/>
                <a:gd name="connsiteX1" fmla="*/ 1181016 w 1191259"/>
                <a:gd name="connsiteY1" fmla="*/ 163247 h 1253999"/>
                <a:gd name="connsiteX2" fmla="*/ 553488 w 1191259"/>
                <a:gd name="connsiteY2" fmla="*/ 1253954 h 1253999"/>
                <a:gd name="connsiteX3" fmla="*/ 15606 w 1191259"/>
                <a:gd name="connsiteY3" fmla="*/ 118423 h 1253999"/>
                <a:gd name="connsiteX0" fmla="*/ 12700 w 1190809"/>
                <a:gd name="connsiteY0" fmla="*/ 112891 h 1203645"/>
                <a:gd name="connsiteX1" fmla="*/ 1178110 w 1190809"/>
                <a:gd name="connsiteY1" fmla="*/ 157715 h 1203645"/>
                <a:gd name="connsiteX2" fmla="*/ 595405 w 1190809"/>
                <a:gd name="connsiteY2" fmla="*/ 1203598 h 1203645"/>
                <a:gd name="connsiteX3" fmla="*/ 12700 w 1190809"/>
                <a:gd name="connsiteY3" fmla="*/ 112891 h 1203645"/>
                <a:gd name="connsiteX0" fmla="*/ 14582 w 1191008"/>
                <a:gd name="connsiteY0" fmla="*/ 118422 h 1253998"/>
                <a:gd name="connsiteX1" fmla="*/ 1179992 w 1191008"/>
                <a:gd name="connsiteY1" fmla="*/ 163246 h 1253998"/>
                <a:gd name="connsiteX2" fmla="*/ 567405 w 1191008"/>
                <a:gd name="connsiteY2" fmla="*/ 1253953 h 1253998"/>
                <a:gd name="connsiteX3" fmla="*/ 14582 w 1191008"/>
                <a:gd name="connsiteY3" fmla="*/ 118422 h 1253998"/>
                <a:gd name="connsiteX0" fmla="*/ 13930 w 1175656"/>
                <a:gd name="connsiteY0" fmla="*/ 133723 h 1269258"/>
                <a:gd name="connsiteX1" fmla="*/ 1164399 w 1175656"/>
                <a:gd name="connsiteY1" fmla="*/ 148665 h 1269258"/>
                <a:gd name="connsiteX2" fmla="*/ 566753 w 1175656"/>
                <a:gd name="connsiteY2" fmla="*/ 1269254 h 1269258"/>
                <a:gd name="connsiteX3" fmla="*/ 13930 w 1175656"/>
                <a:gd name="connsiteY3" fmla="*/ 133723 h 1269258"/>
                <a:gd name="connsiteX0" fmla="*/ 14365 w 1155817"/>
                <a:gd name="connsiteY0" fmla="*/ 195438 h 1211250"/>
                <a:gd name="connsiteX1" fmla="*/ 1145295 w 1155817"/>
                <a:gd name="connsiteY1" fmla="*/ 90394 h 1211250"/>
                <a:gd name="connsiteX2" fmla="*/ 547649 w 1155817"/>
                <a:gd name="connsiteY2" fmla="*/ 1210983 h 1211250"/>
                <a:gd name="connsiteX3" fmla="*/ 14365 w 1155817"/>
                <a:gd name="connsiteY3" fmla="*/ 195438 h 1211250"/>
                <a:gd name="connsiteX0" fmla="*/ 13507 w 1135732"/>
                <a:gd name="connsiteY0" fmla="*/ 124185 h 1139730"/>
                <a:gd name="connsiteX1" fmla="*/ 1124899 w 1135732"/>
                <a:gd name="connsiteY1" fmla="*/ 129129 h 1139730"/>
                <a:gd name="connsiteX2" fmla="*/ 546791 w 1135732"/>
                <a:gd name="connsiteY2" fmla="*/ 1139730 h 1139730"/>
                <a:gd name="connsiteX3" fmla="*/ 13507 w 1135732"/>
                <a:gd name="connsiteY3" fmla="*/ 124185 h 1139730"/>
                <a:gd name="connsiteX0" fmla="*/ 13507 w 1135732"/>
                <a:gd name="connsiteY0" fmla="*/ 115438 h 1060991"/>
                <a:gd name="connsiteX1" fmla="*/ 1124899 w 1135732"/>
                <a:gd name="connsiteY1" fmla="*/ 120382 h 1060991"/>
                <a:gd name="connsiteX2" fmla="*/ 546791 w 1135732"/>
                <a:gd name="connsiteY2" fmla="*/ 1060991 h 1060991"/>
                <a:gd name="connsiteX3" fmla="*/ 13507 w 1135732"/>
                <a:gd name="connsiteY3" fmla="*/ 115438 h 1060991"/>
                <a:gd name="connsiteX0" fmla="*/ 11707 w 1135626"/>
                <a:gd name="connsiteY0" fmla="*/ 124184 h 1139728"/>
                <a:gd name="connsiteX1" fmla="*/ 1123099 w 1135626"/>
                <a:gd name="connsiteY1" fmla="*/ 129128 h 1139728"/>
                <a:gd name="connsiteX2" fmla="*/ 574299 w 1135626"/>
                <a:gd name="connsiteY2" fmla="*/ 1139728 h 1139728"/>
                <a:gd name="connsiteX3" fmla="*/ 11707 w 1135626"/>
                <a:gd name="connsiteY3" fmla="*/ 124184 h 113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626" h="1139728">
                  <a:moveTo>
                    <a:pt x="11707" y="124184"/>
                  </a:moveTo>
                  <a:cubicBezTo>
                    <a:pt x="103174" y="-44249"/>
                    <a:pt x="1029334" y="-40129"/>
                    <a:pt x="1123099" y="129128"/>
                  </a:cubicBezTo>
                  <a:cubicBezTo>
                    <a:pt x="1216864" y="298385"/>
                    <a:pt x="759531" y="1140552"/>
                    <a:pt x="574299" y="1139728"/>
                  </a:cubicBezTo>
                  <a:cubicBezTo>
                    <a:pt x="389067" y="1138904"/>
                    <a:pt x="-79760" y="292617"/>
                    <a:pt x="11707" y="12418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07"/>
            <p:cNvSpPr txBox="1">
              <a:spLocks noChangeArrowheads="1"/>
            </p:cNvSpPr>
            <p:nvPr/>
          </p:nvSpPr>
          <p:spPr bwMode="auto">
            <a:xfrm>
              <a:off x="5410800" y="1113918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162" name="AutoShape 11"/>
            <p:cNvSpPr>
              <a:spLocks noChangeArrowheads="1"/>
            </p:cNvSpPr>
            <p:nvPr/>
          </p:nvSpPr>
          <p:spPr bwMode="auto">
            <a:xfrm rot="20310759">
              <a:off x="5804153" y="1903094"/>
              <a:ext cx="1998637" cy="257753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50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 rot="10800000">
              <a:off x="5640384" y="787820"/>
              <a:ext cx="919891" cy="1137227"/>
            </a:xfrm>
            <a:custGeom>
              <a:avLst/>
              <a:gdLst>
                <a:gd name="connsiteX0" fmla="*/ 0 w 1329764"/>
                <a:gd name="connsiteY0" fmla="*/ 14941 h 1120589"/>
                <a:gd name="connsiteX1" fmla="*/ 1329764 w 1329764"/>
                <a:gd name="connsiteY1" fmla="*/ 0 h 1120589"/>
                <a:gd name="connsiteX2" fmla="*/ 702235 w 1329764"/>
                <a:gd name="connsiteY2" fmla="*/ 1120589 h 1120589"/>
                <a:gd name="connsiteX3" fmla="*/ 0 w 1329764"/>
                <a:gd name="connsiteY3" fmla="*/ 14941 h 1120589"/>
                <a:gd name="connsiteX0" fmla="*/ 0 w 1329764"/>
                <a:gd name="connsiteY0" fmla="*/ 14941 h 1120589"/>
                <a:gd name="connsiteX1" fmla="*/ 1329764 w 1329764"/>
                <a:gd name="connsiteY1" fmla="*/ 0 h 1120589"/>
                <a:gd name="connsiteX2" fmla="*/ 702235 w 1329764"/>
                <a:gd name="connsiteY2" fmla="*/ 1120589 h 1120589"/>
                <a:gd name="connsiteX3" fmla="*/ 0 w 1329764"/>
                <a:gd name="connsiteY3" fmla="*/ 14941 h 1120589"/>
                <a:gd name="connsiteX0" fmla="*/ 0 w 1346620"/>
                <a:gd name="connsiteY0" fmla="*/ 146799 h 1252447"/>
                <a:gd name="connsiteX1" fmla="*/ 1329764 w 1346620"/>
                <a:gd name="connsiteY1" fmla="*/ 131858 h 1252447"/>
                <a:gd name="connsiteX2" fmla="*/ 702235 w 1346620"/>
                <a:gd name="connsiteY2" fmla="*/ 1252447 h 1252447"/>
                <a:gd name="connsiteX3" fmla="*/ 0 w 1346620"/>
                <a:gd name="connsiteY3" fmla="*/ 146799 h 1252447"/>
                <a:gd name="connsiteX0" fmla="*/ 0 w 1346954"/>
                <a:gd name="connsiteY0" fmla="*/ 146799 h 1317690"/>
                <a:gd name="connsiteX1" fmla="*/ 1329764 w 1346954"/>
                <a:gd name="connsiteY1" fmla="*/ 131858 h 1317690"/>
                <a:gd name="connsiteX2" fmla="*/ 702235 w 1346954"/>
                <a:gd name="connsiteY2" fmla="*/ 1252447 h 1317690"/>
                <a:gd name="connsiteX3" fmla="*/ 0 w 1346954"/>
                <a:gd name="connsiteY3" fmla="*/ 146799 h 1317690"/>
                <a:gd name="connsiteX0" fmla="*/ 25573 w 1372527"/>
                <a:gd name="connsiteY0" fmla="*/ 218659 h 1389550"/>
                <a:gd name="connsiteX1" fmla="*/ 1355337 w 1372527"/>
                <a:gd name="connsiteY1" fmla="*/ 203718 h 1389550"/>
                <a:gd name="connsiteX2" fmla="*/ 727808 w 1372527"/>
                <a:gd name="connsiteY2" fmla="*/ 1324307 h 1389550"/>
                <a:gd name="connsiteX3" fmla="*/ 25573 w 1372527"/>
                <a:gd name="connsiteY3" fmla="*/ 218659 h 1389550"/>
                <a:gd name="connsiteX0" fmla="*/ 5413 w 1352367"/>
                <a:gd name="connsiteY0" fmla="*/ 224904 h 1395795"/>
                <a:gd name="connsiteX1" fmla="*/ 1335177 w 1352367"/>
                <a:gd name="connsiteY1" fmla="*/ 209963 h 1395795"/>
                <a:gd name="connsiteX2" fmla="*/ 707648 w 1352367"/>
                <a:gd name="connsiteY2" fmla="*/ 1330552 h 1395795"/>
                <a:gd name="connsiteX3" fmla="*/ 5413 w 1352367"/>
                <a:gd name="connsiteY3" fmla="*/ 224904 h 1395795"/>
                <a:gd name="connsiteX0" fmla="*/ 6551 w 1356877"/>
                <a:gd name="connsiteY0" fmla="*/ 224904 h 1330577"/>
                <a:gd name="connsiteX1" fmla="*/ 1336315 w 1356877"/>
                <a:gd name="connsiteY1" fmla="*/ 209963 h 1330577"/>
                <a:gd name="connsiteX2" fmla="*/ 708786 w 1356877"/>
                <a:gd name="connsiteY2" fmla="*/ 1330552 h 1330577"/>
                <a:gd name="connsiteX3" fmla="*/ 6551 w 1356877"/>
                <a:gd name="connsiteY3" fmla="*/ 224904 h 1330577"/>
                <a:gd name="connsiteX0" fmla="*/ 9267 w 1268570"/>
                <a:gd name="connsiteY0" fmla="*/ 73135 h 1179354"/>
                <a:gd name="connsiteX1" fmla="*/ 1249384 w 1268570"/>
                <a:gd name="connsiteY1" fmla="*/ 222547 h 1179354"/>
                <a:gd name="connsiteX2" fmla="*/ 711502 w 1268570"/>
                <a:gd name="connsiteY2" fmla="*/ 1178783 h 1179354"/>
                <a:gd name="connsiteX3" fmla="*/ 9267 w 1268570"/>
                <a:gd name="connsiteY3" fmla="*/ 73135 h 1179354"/>
                <a:gd name="connsiteX0" fmla="*/ 9635 w 1237587"/>
                <a:gd name="connsiteY0" fmla="*/ 126289 h 1067589"/>
                <a:gd name="connsiteX1" fmla="*/ 1219870 w 1237587"/>
                <a:gd name="connsiteY1" fmla="*/ 111348 h 1067589"/>
                <a:gd name="connsiteX2" fmla="*/ 681988 w 1237587"/>
                <a:gd name="connsiteY2" fmla="*/ 1067584 h 1067589"/>
                <a:gd name="connsiteX3" fmla="*/ 9635 w 1237587"/>
                <a:gd name="connsiteY3" fmla="*/ 126289 h 1067589"/>
                <a:gd name="connsiteX0" fmla="*/ 8170 w 1192622"/>
                <a:gd name="connsiteY0" fmla="*/ 126289 h 1067589"/>
                <a:gd name="connsiteX1" fmla="*/ 1173581 w 1192622"/>
                <a:gd name="connsiteY1" fmla="*/ 111348 h 1067589"/>
                <a:gd name="connsiteX2" fmla="*/ 680523 w 1192622"/>
                <a:gd name="connsiteY2" fmla="*/ 1067584 h 1067589"/>
                <a:gd name="connsiteX3" fmla="*/ 8170 w 1192622"/>
                <a:gd name="connsiteY3" fmla="*/ 126289 h 1067589"/>
                <a:gd name="connsiteX0" fmla="*/ 8170 w 1192622"/>
                <a:gd name="connsiteY0" fmla="*/ 154260 h 1319677"/>
                <a:gd name="connsiteX1" fmla="*/ 1173581 w 1192622"/>
                <a:gd name="connsiteY1" fmla="*/ 139319 h 1319677"/>
                <a:gd name="connsiteX2" fmla="*/ 680523 w 1192622"/>
                <a:gd name="connsiteY2" fmla="*/ 1319673 h 1319677"/>
                <a:gd name="connsiteX3" fmla="*/ 8170 w 1192622"/>
                <a:gd name="connsiteY3" fmla="*/ 154260 h 1319677"/>
                <a:gd name="connsiteX0" fmla="*/ 11834 w 1190859"/>
                <a:gd name="connsiteY0" fmla="*/ 154261 h 1319678"/>
                <a:gd name="connsiteX1" fmla="*/ 1177245 w 1190859"/>
                <a:gd name="connsiteY1" fmla="*/ 139320 h 1319678"/>
                <a:gd name="connsiteX2" fmla="*/ 609481 w 1190859"/>
                <a:gd name="connsiteY2" fmla="*/ 1319674 h 1319678"/>
                <a:gd name="connsiteX3" fmla="*/ 11834 w 1190859"/>
                <a:gd name="connsiteY3" fmla="*/ 154261 h 1319678"/>
                <a:gd name="connsiteX0" fmla="*/ 14264 w 1251923"/>
                <a:gd name="connsiteY0" fmla="*/ 108250 h 1273789"/>
                <a:gd name="connsiteX1" fmla="*/ 1239439 w 1251923"/>
                <a:gd name="connsiteY1" fmla="*/ 182956 h 1273789"/>
                <a:gd name="connsiteX2" fmla="*/ 611911 w 1251923"/>
                <a:gd name="connsiteY2" fmla="*/ 1273663 h 1273789"/>
                <a:gd name="connsiteX3" fmla="*/ 14264 w 1251923"/>
                <a:gd name="connsiteY3" fmla="*/ 108250 h 1273789"/>
                <a:gd name="connsiteX0" fmla="*/ 15606 w 1191259"/>
                <a:gd name="connsiteY0" fmla="*/ 118423 h 1253999"/>
                <a:gd name="connsiteX1" fmla="*/ 1181016 w 1191259"/>
                <a:gd name="connsiteY1" fmla="*/ 163247 h 1253999"/>
                <a:gd name="connsiteX2" fmla="*/ 553488 w 1191259"/>
                <a:gd name="connsiteY2" fmla="*/ 1253954 h 1253999"/>
                <a:gd name="connsiteX3" fmla="*/ 15606 w 1191259"/>
                <a:gd name="connsiteY3" fmla="*/ 118423 h 1253999"/>
                <a:gd name="connsiteX0" fmla="*/ 12700 w 1190809"/>
                <a:gd name="connsiteY0" fmla="*/ 112891 h 1203645"/>
                <a:gd name="connsiteX1" fmla="*/ 1178110 w 1190809"/>
                <a:gd name="connsiteY1" fmla="*/ 157715 h 1203645"/>
                <a:gd name="connsiteX2" fmla="*/ 595405 w 1190809"/>
                <a:gd name="connsiteY2" fmla="*/ 1203598 h 1203645"/>
                <a:gd name="connsiteX3" fmla="*/ 12700 w 1190809"/>
                <a:gd name="connsiteY3" fmla="*/ 112891 h 1203645"/>
                <a:gd name="connsiteX0" fmla="*/ 14582 w 1191008"/>
                <a:gd name="connsiteY0" fmla="*/ 118422 h 1253998"/>
                <a:gd name="connsiteX1" fmla="*/ 1179992 w 1191008"/>
                <a:gd name="connsiteY1" fmla="*/ 163246 h 1253998"/>
                <a:gd name="connsiteX2" fmla="*/ 567405 w 1191008"/>
                <a:gd name="connsiteY2" fmla="*/ 1253953 h 1253998"/>
                <a:gd name="connsiteX3" fmla="*/ 14582 w 1191008"/>
                <a:gd name="connsiteY3" fmla="*/ 118422 h 1253998"/>
                <a:gd name="connsiteX0" fmla="*/ 13930 w 1175656"/>
                <a:gd name="connsiteY0" fmla="*/ 133723 h 1269258"/>
                <a:gd name="connsiteX1" fmla="*/ 1164399 w 1175656"/>
                <a:gd name="connsiteY1" fmla="*/ 148665 h 1269258"/>
                <a:gd name="connsiteX2" fmla="*/ 566753 w 1175656"/>
                <a:gd name="connsiteY2" fmla="*/ 1269254 h 1269258"/>
                <a:gd name="connsiteX3" fmla="*/ 13930 w 1175656"/>
                <a:gd name="connsiteY3" fmla="*/ 133723 h 1269258"/>
                <a:gd name="connsiteX0" fmla="*/ 10951 w 1101624"/>
                <a:gd name="connsiteY0" fmla="*/ 118226 h 1253804"/>
                <a:gd name="connsiteX1" fmla="*/ 1089032 w 1101624"/>
                <a:gd name="connsiteY1" fmla="*/ 163457 h 1253804"/>
                <a:gd name="connsiteX2" fmla="*/ 563774 w 1101624"/>
                <a:gd name="connsiteY2" fmla="*/ 1253757 h 1253804"/>
                <a:gd name="connsiteX3" fmla="*/ 10951 w 1101624"/>
                <a:gd name="connsiteY3" fmla="*/ 118226 h 1253804"/>
                <a:gd name="connsiteX0" fmla="*/ 12988 w 1000220"/>
                <a:gd name="connsiteY0" fmla="*/ 129943 h 1235189"/>
                <a:gd name="connsiteX1" fmla="*/ 991536 w 1000220"/>
                <a:gd name="connsiteY1" fmla="*/ 144885 h 1235189"/>
                <a:gd name="connsiteX2" fmla="*/ 466278 w 1000220"/>
                <a:gd name="connsiteY2" fmla="*/ 1235185 h 1235189"/>
                <a:gd name="connsiteX3" fmla="*/ 12988 w 1000220"/>
                <a:gd name="connsiteY3" fmla="*/ 129943 h 1235189"/>
                <a:gd name="connsiteX0" fmla="*/ 10652 w 999876"/>
                <a:gd name="connsiteY0" fmla="*/ 127422 h 1212477"/>
                <a:gd name="connsiteX1" fmla="*/ 989200 w 999876"/>
                <a:gd name="connsiteY1" fmla="*/ 142364 h 1212477"/>
                <a:gd name="connsiteX2" fmla="*/ 500136 w 999876"/>
                <a:gd name="connsiteY2" fmla="*/ 1212471 h 1212477"/>
                <a:gd name="connsiteX3" fmla="*/ 10652 w 999876"/>
                <a:gd name="connsiteY3" fmla="*/ 127422 h 1212477"/>
                <a:gd name="connsiteX0" fmla="*/ 7887 w 926290"/>
                <a:gd name="connsiteY0" fmla="*/ 122099 h 1207162"/>
                <a:gd name="connsiteX1" fmla="*/ 914047 w 926290"/>
                <a:gd name="connsiteY1" fmla="*/ 147137 h 1207162"/>
                <a:gd name="connsiteX2" fmla="*/ 497371 w 926290"/>
                <a:gd name="connsiteY2" fmla="*/ 1207148 h 1207162"/>
                <a:gd name="connsiteX3" fmla="*/ 7887 w 926290"/>
                <a:gd name="connsiteY3" fmla="*/ 122099 h 1207162"/>
                <a:gd name="connsiteX0" fmla="*/ 9074 w 851944"/>
                <a:gd name="connsiteY0" fmla="*/ 139428 h 1184096"/>
                <a:gd name="connsiteX1" fmla="*/ 842846 w 851944"/>
                <a:gd name="connsiteY1" fmla="*/ 124081 h 1184096"/>
                <a:gd name="connsiteX2" fmla="*/ 426170 w 851944"/>
                <a:gd name="connsiteY2" fmla="*/ 1184092 h 1184096"/>
                <a:gd name="connsiteX3" fmla="*/ 9074 w 851944"/>
                <a:gd name="connsiteY3" fmla="*/ 139428 h 1184096"/>
                <a:gd name="connsiteX0" fmla="*/ 9074 w 851944"/>
                <a:gd name="connsiteY0" fmla="*/ 129349 h 1093249"/>
                <a:gd name="connsiteX1" fmla="*/ 842846 w 851944"/>
                <a:gd name="connsiteY1" fmla="*/ 114002 h 1093249"/>
                <a:gd name="connsiteX2" fmla="*/ 426170 w 851944"/>
                <a:gd name="connsiteY2" fmla="*/ 1093244 h 1093249"/>
                <a:gd name="connsiteX3" fmla="*/ 9074 w 851944"/>
                <a:gd name="connsiteY3" fmla="*/ 129349 h 1093249"/>
                <a:gd name="connsiteX0" fmla="*/ 10087 w 852025"/>
                <a:gd name="connsiteY0" fmla="*/ 138446 h 1175271"/>
                <a:gd name="connsiteX1" fmla="*/ 843859 w 852025"/>
                <a:gd name="connsiteY1" fmla="*/ 123099 h 1175271"/>
                <a:gd name="connsiteX2" fmla="*/ 410845 w 852025"/>
                <a:gd name="connsiteY2" fmla="*/ 1175266 h 1175271"/>
                <a:gd name="connsiteX3" fmla="*/ 10087 w 852025"/>
                <a:gd name="connsiteY3" fmla="*/ 138446 h 117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025" h="1175271">
                  <a:moveTo>
                    <a:pt x="10087" y="138446"/>
                  </a:moveTo>
                  <a:cubicBezTo>
                    <a:pt x="82256" y="-36915"/>
                    <a:pt x="777066" y="-49704"/>
                    <a:pt x="843859" y="123099"/>
                  </a:cubicBezTo>
                  <a:cubicBezTo>
                    <a:pt x="910652" y="295902"/>
                    <a:pt x="549807" y="1172708"/>
                    <a:pt x="410845" y="1175266"/>
                  </a:cubicBezTo>
                  <a:cubicBezTo>
                    <a:pt x="271883" y="1177824"/>
                    <a:pt x="-62082" y="313807"/>
                    <a:pt x="10087" y="13844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6774088" y="1551681"/>
              <a:ext cx="330200" cy="2921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G</a:t>
              </a:r>
            </a:p>
          </p:txBody>
        </p:sp>
        <p:sp>
          <p:nvSpPr>
            <p:cNvPr id="165" name="Freeform 164"/>
            <p:cNvSpPr/>
            <p:nvPr/>
          </p:nvSpPr>
          <p:spPr>
            <a:xfrm rot="8136815">
              <a:off x="6063400" y="634112"/>
              <a:ext cx="798144" cy="1437114"/>
            </a:xfrm>
            <a:custGeom>
              <a:avLst/>
              <a:gdLst>
                <a:gd name="connsiteX0" fmla="*/ 0 w 1329764"/>
                <a:gd name="connsiteY0" fmla="*/ 14941 h 1120589"/>
                <a:gd name="connsiteX1" fmla="*/ 1329764 w 1329764"/>
                <a:gd name="connsiteY1" fmla="*/ 0 h 1120589"/>
                <a:gd name="connsiteX2" fmla="*/ 702235 w 1329764"/>
                <a:gd name="connsiteY2" fmla="*/ 1120589 h 1120589"/>
                <a:gd name="connsiteX3" fmla="*/ 0 w 1329764"/>
                <a:gd name="connsiteY3" fmla="*/ 14941 h 1120589"/>
                <a:gd name="connsiteX0" fmla="*/ 0 w 1329764"/>
                <a:gd name="connsiteY0" fmla="*/ 14941 h 1120589"/>
                <a:gd name="connsiteX1" fmla="*/ 1329764 w 1329764"/>
                <a:gd name="connsiteY1" fmla="*/ 0 h 1120589"/>
                <a:gd name="connsiteX2" fmla="*/ 702235 w 1329764"/>
                <a:gd name="connsiteY2" fmla="*/ 1120589 h 1120589"/>
                <a:gd name="connsiteX3" fmla="*/ 0 w 1329764"/>
                <a:gd name="connsiteY3" fmla="*/ 14941 h 1120589"/>
                <a:gd name="connsiteX0" fmla="*/ 0 w 1346620"/>
                <a:gd name="connsiteY0" fmla="*/ 146799 h 1252447"/>
                <a:gd name="connsiteX1" fmla="*/ 1329764 w 1346620"/>
                <a:gd name="connsiteY1" fmla="*/ 131858 h 1252447"/>
                <a:gd name="connsiteX2" fmla="*/ 702235 w 1346620"/>
                <a:gd name="connsiteY2" fmla="*/ 1252447 h 1252447"/>
                <a:gd name="connsiteX3" fmla="*/ 0 w 1346620"/>
                <a:gd name="connsiteY3" fmla="*/ 146799 h 1252447"/>
                <a:gd name="connsiteX0" fmla="*/ 0 w 1346954"/>
                <a:gd name="connsiteY0" fmla="*/ 146799 h 1317690"/>
                <a:gd name="connsiteX1" fmla="*/ 1329764 w 1346954"/>
                <a:gd name="connsiteY1" fmla="*/ 131858 h 1317690"/>
                <a:gd name="connsiteX2" fmla="*/ 702235 w 1346954"/>
                <a:gd name="connsiteY2" fmla="*/ 1252447 h 1317690"/>
                <a:gd name="connsiteX3" fmla="*/ 0 w 1346954"/>
                <a:gd name="connsiteY3" fmla="*/ 146799 h 1317690"/>
                <a:gd name="connsiteX0" fmla="*/ 25573 w 1372527"/>
                <a:gd name="connsiteY0" fmla="*/ 218659 h 1389550"/>
                <a:gd name="connsiteX1" fmla="*/ 1355337 w 1372527"/>
                <a:gd name="connsiteY1" fmla="*/ 203718 h 1389550"/>
                <a:gd name="connsiteX2" fmla="*/ 727808 w 1372527"/>
                <a:gd name="connsiteY2" fmla="*/ 1324307 h 1389550"/>
                <a:gd name="connsiteX3" fmla="*/ 25573 w 1372527"/>
                <a:gd name="connsiteY3" fmla="*/ 218659 h 1389550"/>
                <a:gd name="connsiteX0" fmla="*/ 5413 w 1352367"/>
                <a:gd name="connsiteY0" fmla="*/ 224904 h 1395795"/>
                <a:gd name="connsiteX1" fmla="*/ 1335177 w 1352367"/>
                <a:gd name="connsiteY1" fmla="*/ 209963 h 1395795"/>
                <a:gd name="connsiteX2" fmla="*/ 707648 w 1352367"/>
                <a:gd name="connsiteY2" fmla="*/ 1330552 h 1395795"/>
                <a:gd name="connsiteX3" fmla="*/ 5413 w 1352367"/>
                <a:gd name="connsiteY3" fmla="*/ 224904 h 1395795"/>
                <a:gd name="connsiteX0" fmla="*/ 6551 w 1356877"/>
                <a:gd name="connsiteY0" fmla="*/ 224904 h 1330577"/>
                <a:gd name="connsiteX1" fmla="*/ 1336315 w 1356877"/>
                <a:gd name="connsiteY1" fmla="*/ 209963 h 1330577"/>
                <a:gd name="connsiteX2" fmla="*/ 708786 w 1356877"/>
                <a:gd name="connsiteY2" fmla="*/ 1330552 h 1330577"/>
                <a:gd name="connsiteX3" fmla="*/ 6551 w 1356877"/>
                <a:gd name="connsiteY3" fmla="*/ 224904 h 1330577"/>
                <a:gd name="connsiteX0" fmla="*/ 9267 w 1268570"/>
                <a:gd name="connsiteY0" fmla="*/ 73135 h 1179354"/>
                <a:gd name="connsiteX1" fmla="*/ 1249384 w 1268570"/>
                <a:gd name="connsiteY1" fmla="*/ 222547 h 1179354"/>
                <a:gd name="connsiteX2" fmla="*/ 711502 w 1268570"/>
                <a:gd name="connsiteY2" fmla="*/ 1178783 h 1179354"/>
                <a:gd name="connsiteX3" fmla="*/ 9267 w 1268570"/>
                <a:gd name="connsiteY3" fmla="*/ 73135 h 1179354"/>
                <a:gd name="connsiteX0" fmla="*/ 9635 w 1237587"/>
                <a:gd name="connsiteY0" fmla="*/ 126289 h 1067589"/>
                <a:gd name="connsiteX1" fmla="*/ 1219870 w 1237587"/>
                <a:gd name="connsiteY1" fmla="*/ 111348 h 1067589"/>
                <a:gd name="connsiteX2" fmla="*/ 681988 w 1237587"/>
                <a:gd name="connsiteY2" fmla="*/ 1067584 h 1067589"/>
                <a:gd name="connsiteX3" fmla="*/ 9635 w 1237587"/>
                <a:gd name="connsiteY3" fmla="*/ 126289 h 1067589"/>
                <a:gd name="connsiteX0" fmla="*/ 8170 w 1192622"/>
                <a:gd name="connsiteY0" fmla="*/ 126289 h 1067589"/>
                <a:gd name="connsiteX1" fmla="*/ 1173581 w 1192622"/>
                <a:gd name="connsiteY1" fmla="*/ 111348 h 1067589"/>
                <a:gd name="connsiteX2" fmla="*/ 680523 w 1192622"/>
                <a:gd name="connsiteY2" fmla="*/ 1067584 h 1067589"/>
                <a:gd name="connsiteX3" fmla="*/ 8170 w 1192622"/>
                <a:gd name="connsiteY3" fmla="*/ 126289 h 1067589"/>
                <a:gd name="connsiteX0" fmla="*/ 8170 w 1192622"/>
                <a:gd name="connsiteY0" fmla="*/ 154260 h 1319677"/>
                <a:gd name="connsiteX1" fmla="*/ 1173581 w 1192622"/>
                <a:gd name="connsiteY1" fmla="*/ 139319 h 1319677"/>
                <a:gd name="connsiteX2" fmla="*/ 680523 w 1192622"/>
                <a:gd name="connsiteY2" fmla="*/ 1319673 h 1319677"/>
                <a:gd name="connsiteX3" fmla="*/ 8170 w 1192622"/>
                <a:gd name="connsiteY3" fmla="*/ 154260 h 1319677"/>
                <a:gd name="connsiteX0" fmla="*/ 11834 w 1190859"/>
                <a:gd name="connsiteY0" fmla="*/ 154261 h 1319678"/>
                <a:gd name="connsiteX1" fmla="*/ 1177245 w 1190859"/>
                <a:gd name="connsiteY1" fmla="*/ 139320 h 1319678"/>
                <a:gd name="connsiteX2" fmla="*/ 609481 w 1190859"/>
                <a:gd name="connsiteY2" fmla="*/ 1319674 h 1319678"/>
                <a:gd name="connsiteX3" fmla="*/ 11834 w 1190859"/>
                <a:gd name="connsiteY3" fmla="*/ 154261 h 1319678"/>
                <a:gd name="connsiteX0" fmla="*/ 14264 w 1251923"/>
                <a:gd name="connsiteY0" fmla="*/ 108250 h 1273789"/>
                <a:gd name="connsiteX1" fmla="*/ 1239439 w 1251923"/>
                <a:gd name="connsiteY1" fmla="*/ 182956 h 1273789"/>
                <a:gd name="connsiteX2" fmla="*/ 611911 w 1251923"/>
                <a:gd name="connsiteY2" fmla="*/ 1273663 h 1273789"/>
                <a:gd name="connsiteX3" fmla="*/ 14264 w 1251923"/>
                <a:gd name="connsiteY3" fmla="*/ 108250 h 1273789"/>
                <a:gd name="connsiteX0" fmla="*/ 15606 w 1191259"/>
                <a:gd name="connsiteY0" fmla="*/ 118423 h 1253999"/>
                <a:gd name="connsiteX1" fmla="*/ 1181016 w 1191259"/>
                <a:gd name="connsiteY1" fmla="*/ 163247 h 1253999"/>
                <a:gd name="connsiteX2" fmla="*/ 553488 w 1191259"/>
                <a:gd name="connsiteY2" fmla="*/ 1253954 h 1253999"/>
                <a:gd name="connsiteX3" fmla="*/ 15606 w 1191259"/>
                <a:gd name="connsiteY3" fmla="*/ 118423 h 1253999"/>
                <a:gd name="connsiteX0" fmla="*/ 12700 w 1190809"/>
                <a:gd name="connsiteY0" fmla="*/ 112891 h 1203645"/>
                <a:gd name="connsiteX1" fmla="*/ 1178110 w 1190809"/>
                <a:gd name="connsiteY1" fmla="*/ 157715 h 1203645"/>
                <a:gd name="connsiteX2" fmla="*/ 595405 w 1190809"/>
                <a:gd name="connsiteY2" fmla="*/ 1203598 h 1203645"/>
                <a:gd name="connsiteX3" fmla="*/ 12700 w 1190809"/>
                <a:gd name="connsiteY3" fmla="*/ 112891 h 1203645"/>
                <a:gd name="connsiteX0" fmla="*/ 14582 w 1191008"/>
                <a:gd name="connsiteY0" fmla="*/ 118422 h 1253998"/>
                <a:gd name="connsiteX1" fmla="*/ 1179992 w 1191008"/>
                <a:gd name="connsiteY1" fmla="*/ 163246 h 1253998"/>
                <a:gd name="connsiteX2" fmla="*/ 567405 w 1191008"/>
                <a:gd name="connsiteY2" fmla="*/ 1253953 h 1253998"/>
                <a:gd name="connsiteX3" fmla="*/ 14582 w 1191008"/>
                <a:gd name="connsiteY3" fmla="*/ 118422 h 1253998"/>
                <a:gd name="connsiteX0" fmla="*/ 13930 w 1175656"/>
                <a:gd name="connsiteY0" fmla="*/ 133723 h 1269258"/>
                <a:gd name="connsiteX1" fmla="*/ 1164399 w 1175656"/>
                <a:gd name="connsiteY1" fmla="*/ 148665 h 1269258"/>
                <a:gd name="connsiteX2" fmla="*/ 566753 w 1175656"/>
                <a:gd name="connsiteY2" fmla="*/ 1269254 h 1269258"/>
                <a:gd name="connsiteX3" fmla="*/ 13930 w 1175656"/>
                <a:gd name="connsiteY3" fmla="*/ 133723 h 1269258"/>
                <a:gd name="connsiteX0" fmla="*/ 10951 w 1101624"/>
                <a:gd name="connsiteY0" fmla="*/ 118226 h 1253804"/>
                <a:gd name="connsiteX1" fmla="*/ 1089032 w 1101624"/>
                <a:gd name="connsiteY1" fmla="*/ 163457 h 1253804"/>
                <a:gd name="connsiteX2" fmla="*/ 563774 w 1101624"/>
                <a:gd name="connsiteY2" fmla="*/ 1253757 h 1253804"/>
                <a:gd name="connsiteX3" fmla="*/ 10951 w 1101624"/>
                <a:gd name="connsiteY3" fmla="*/ 118226 h 1253804"/>
                <a:gd name="connsiteX0" fmla="*/ 12988 w 1000220"/>
                <a:gd name="connsiteY0" fmla="*/ 129943 h 1235189"/>
                <a:gd name="connsiteX1" fmla="*/ 991536 w 1000220"/>
                <a:gd name="connsiteY1" fmla="*/ 144885 h 1235189"/>
                <a:gd name="connsiteX2" fmla="*/ 466278 w 1000220"/>
                <a:gd name="connsiteY2" fmla="*/ 1235185 h 1235189"/>
                <a:gd name="connsiteX3" fmla="*/ 12988 w 1000220"/>
                <a:gd name="connsiteY3" fmla="*/ 129943 h 1235189"/>
                <a:gd name="connsiteX0" fmla="*/ 10652 w 999876"/>
                <a:gd name="connsiteY0" fmla="*/ 127422 h 1212477"/>
                <a:gd name="connsiteX1" fmla="*/ 989200 w 999876"/>
                <a:gd name="connsiteY1" fmla="*/ 142364 h 1212477"/>
                <a:gd name="connsiteX2" fmla="*/ 500136 w 999876"/>
                <a:gd name="connsiteY2" fmla="*/ 1212471 h 1212477"/>
                <a:gd name="connsiteX3" fmla="*/ 10652 w 999876"/>
                <a:gd name="connsiteY3" fmla="*/ 127422 h 1212477"/>
                <a:gd name="connsiteX0" fmla="*/ 7887 w 926290"/>
                <a:gd name="connsiteY0" fmla="*/ 122099 h 1207162"/>
                <a:gd name="connsiteX1" fmla="*/ 914047 w 926290"/>
                <a:gd name="connsiteY1" fmla="*/ 147137 h 1207162"/>
                <a:gd name="connsiteX2" fmla="*/ 497371 w 926290"/>
                <a:gd name="connsiteY2" fmla="*/ 1207148 h 1207162"/>
                <a:gd name="connsiteX3" fmla="*/ 7887 w 926290"/>
                <a:gd name="connsiteY3" fmla="*/ 122099 h 1207162"/>
                <a:gd name="connsiteX0" fmla="*/ 9074 w 851944"/>
                <a:gd name="connsiteY0" fmla="*/ 139428 h 1184096"/>
                <a:gd name="connsiteX1" fmla="*/ 842846 w 851944"/>
                <a:gd name="connsiteY1" fmla="*/ 124081 h 1184096"/>
                <a:gd name="connsiteX2" fmla="*/ 426170 w 851944"/>
                <a:gd name="connsiteY2" fmla="*/ 1184092 h 1184096"/>
                <a:gd name="connsiteX3" fmla="*/ 9074 w 851944"/>
                <a:gd name="connsiteY3" fmla="*/ 139428 h 1184096"/>
                <a:gd name="connsiteX0" fmla="*/ 9074 w 851944"/>
                <a:gd name="connsiteY0" fmla="*/ 129349 h 1093249"/>
                <a:gd name="connsiteX1" fmla="*/ 842846 w 851944"/>
                <a:gd name="connsiteY1" fmla="*/ 114002 h 1093249"/>
                <a:gd name="connsiteX2" fmla="*/ 426170 w 851944"/>
                <a:gd name="connsiteY2" fmla="*/ 1093244 h 1093249"/>
                <a:gd name="connsiteX3" fmla="*/ 9074 w 851944"/>
                <a:gd name="connsiteY3" fmla="*/ 129349 h 1093249"/>
                <a:gd name="connsiteX0" fmla="*/ 10087 w 852025"/>
                <a:gd name="connsiteY0" fmla="*/ 138446 h 1175271"/>
                <a:gd name="connsiteX1" fmla="*/ 843859 w 852025"/>
                <a:gd name="connsiteY1" fmla="*/ 123099 h 1175271"/>
                <a:gd name="connsiteX2" fmla="*/ 410845 w 852025"/>
                <a:gd name="connsiteY2" fmla="*/ 1175266 h 1175271"/>
                <a:gd name="connsiteX3" fmla="*/ 10087 w 852025"/>
                <a:gd name="connsiteY3" fmla="*/ 138446 h 117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025" h="1175271">
                  <a:moveTo>
                    <a:pt x="10087" y="138446"/>
                  </a:moveTo>
                  <a:cubicBezTo>
                    <a:pt x="82256" y="-36915"/>
                    <a:pt x="777066" y="-49704"/>
                    <a:pt x="843859" y="123099"/>
                  </a:cubicBezTo>
                  <a:cubicBezTo>
                    <a:pt x="910652" y="295902"/>
                    <a:pt x="549807" y="1172708"/>
                    <a:pt x="410845" y="1175266"/>
                  </a:cubicBezTo>
                  <a:cubicBezTo>
                    <a:pt x="271883" y="1177824"/>
                    <a:pt x="-62082" y="313807"/>
                    <a:pt x="10087" y="13844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86216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宋体" charset="0"/>
                <a:cs typeface="宋体" charset="0"/>
              </a:rPr>
              <a:t>Block</a:t>
            </a:r>
            <a:r>
              <a:rPr lang="en-US" sz="2800" dirty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dirty="0">
                <a:latin typeface="Helvetica" charset="0"/>
                <a:ea typeface="宋体" charset="0"/>
                <a:cs typeface="宋体" charset="0"/>
              </a:rPr>
              <a:t>Statistics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3AB3-899D-B043-B330-227C343B353C}" type="datetime1">
              <a:rPr lang="en-US" smtClean="0"/>
              <a:pPr/>
              <a:t>9/12/14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CP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AF26-68E1-BB43-AA6D-380F048E5484}" type="slidenum">
              <a:rPr lang="en-US" altLang="zh-CN" smtClean="0"/>
              <a:pPr/>
              <a:t>19</a:t>
            </a:fld>
            <a:endParaRPr lang="en-US" altLang="zh-CN"/>
          </a:p>
        </p:txBody>
      </p:sp>
      <p:pic>
        <p:nvPicPr>
          <p:cNvPr id="7" name="Picture 6" descr="Screen Shot 2014-08-26 at 4.23.5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46" y="1901493"/>
            <a:ext cx="6052201" cy="321493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9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宋体" charset="0"/>
                <a:cs typeface="宋体" charset="0"/>
              </a:rPr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112838"/>
            <a:ext cx="8153400" cy="45259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Introduction</a:t>
            </a:r>
          </a:p>
          <a:p>
            <a:pPr lvl="1"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R(</a:t>
            </a:r>
            <a:r>
              <a:rPr lang="en-US" sz="2400" dirty="0"/>
              <a:t>∗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,</a:t>
            </a:r>
            <a:r>
              <a:rPr lang="en-US" sz="2400" i="1" dirty="0" smtClean="0">
                <a:latin typeface="Helvetica" charset="0"/>
                <a:ea typeface="宋体" charset="0"/>
                <a:cs typeface="宋体" charset="0"/>
              </a:rPr>
              <a:t>m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)C property and its algorithm </a:t>
            </a:r>
            <a:r>
              <a:rPr lang="en-US" sz="2400" cap="small" dirty="0" err="1" smtClean="0">
                <a:latin typeface="Helvetica" charset="0"/>
                <a:ea typeface="宋体" charset="0"/>
                <a:cs typeface="宋体" charset="0"/>
              </a:rPr>
              <a:t>PerTuple</a:t>
            </a:r>
            <a:endParaRPr lang="en-US" sz="2400" cap="small" dirty="0">
              <a:latin typeface="Helvetica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Partitioning a relation</a:t>
            </a:r>
          </a:p>
          <a:p>
            <a:pPr lvl="1" eaLnBrk="1" hangingPunct="1"/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Coarse, fine, intermediate blocks</a:t>
            </a:r>
          </a:p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Improve </a:t>
            </a:r>
            <a:r>
              <a:rPr lang="en-US" sz="2800" cap="small" dirty="0" err="1" smtClean="0">
                <a:latin typeface="Helvetica" charset="0"/>
                <a:ea typeface="宋体" charset="0"/>
                <a:cs typeface="宋体" charset="0"/>
              </a:rPr>
              <a:t>PerTuple</a:t>
            </a:r>
            <a:r>
              <a:rPr lang="en-US" sz="2800" cap="small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using partitions</a:t>
            </a:r>
            <a:endParaRPr lang="en-US" sz="2800" cap="small" dirty="0" smtClean="0">
              <a:latin typeface="Helvetica" charset="0"/>
              <a:ea typeface="宋体" charset="0"/>
              <a:cs typeface="宋体" charset="0"/>
            </a:endParaRPr>
          </a:p>
          <a:p>
            <a:pPr lvl="1" eaLnBrk="1" hangingPunct="1"/>
            <a:r>
              <a:rPr lang="en-US" sz="2400" cap="small" dirty="0" err="1" smtClean="0">
                <a:latin typeface="Helvetica" charset="0"/>
                <a:ea typeface="宋体" charset="0"/>
                <a:cs typeface="宋体" charset="0"/>
              </a:rPr>
              <a:t>PerTuple</a:t>
            </a:r>
            <a:r>
              <a:rPr lang="en-US" sz="2400" cap="small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sz="2400" dirty="0">
                <a:latin typeface="Helvetica" charset="0"/>
                <a:ea typeface="宋体" charset="0"/>
                <a:cs typeface="宋体" charset="0"/>
              </a:rPr>
              <a:t>→</a:t>
            </a:r>
            <a:r>
              <a:rPr lang="en-US" sz="2400" cap="small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sz="2400" cap="small" dirty="0" err="1" smtClean="0">
                <a:latin typeface="Helvetica" charset="0"/>
                <a:ea typeface="宋体" charset="0"/>
                <a:cs typeface="宋体" charset="0"/>
              </a:rPr>
              <a:t>PerFB</a:t>
            </a:r>
            <a:endParaRPr lang="en-US" sz="2800" cap="small" dirty="0">
              <a:latin typeface="Helvetica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Experimental results</a:t>
            </a:r>
          </a:p>
          <a:p>
            <a:pPr eaLnBrk="1" hangingPunct="1"/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Conclusion</a:t>
            </a:r>
            <a:endParaRPr lang="en-US" sz="28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06369AC-CED6-BF4F-8EC2-0591ED6EA42E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C41D485-71EC-9045-BD12-8E17D4875B98}" type="slidenum">
              <a:rPr lang="en-US" altLang="zh-CN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13063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6858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Block</a:t>
            </a:r>
            <a:r>
              <a:rPr lang="en-US" sz="2800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dirty="0">
                <a:latin typeface="Helvetica" charset="0"/>
                <a:ea typeface="宋体" charset="0"/>
                <a:cs typeface="宋体" charset="0"/>
              </a:rPr>
              <a:t>Statistics</a:t>
            </a:r>
          </a:p>
        </p:txBody>
      </p:sp>
      <p:sp>
        <p:nvSpPr>
          <p:cNvPr id="13316" name="Date Placeholder 4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1533D1ED-0FF4-E348-8F21-CAF891D56547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3317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33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00F67CC4-A1BE-D340-976B-EB26BEBA10E4}" type="slidenum">
              <a:rPr lang="en-US" altLang="zh-CN"/>
              <a:pPr/>
              <a:t>20</a:t>
            </a:fld>
            <a:endParaRPr lang="en-US" altLang="zh-CN"/>
          </a:p>
        </p:txBody>
      </p:sp>
      <p:pic>
        <p:nvPicPr>
          <p:cNvPr id="2" name="Picture 1" descr="Screen Shot 2014-09-01 at 11.06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4" y="1996121"/>
            <a:ext cx="8808152" cy="28657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89196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Partitioning Relations -- Definitions</a:t>
            </a:r>
            <a:endParaRPr lang="en-US" sz="3600" dirty="0">
              <a:solidFill>
                <a:srgbClr val="FF00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8195" name="Date Placeholder 4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2D8AA8B5-200F-0543-9E5F-CAAEAB526061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81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038BEC34-29DE-F647-BF58-5DB5E681E679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173" name="Content Placeholder 7"/>
          <p:cNvSpPr>
            <a:spLocks noGrp="1"/>
          </p:cNvSpPr>
          <p:nvPr>
            <p:ph idx="1"/>
          </p:nvPr>
        </p:nvSpPr>
        <p:spPr>
          <a:xfrm>
            <a:off x="533399" y="1265238"/>
            <a:ext cx="7767081" cy="45259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Scope</a:t>
            </a:r>
          </a:p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Subscope</a:t>
            </a:r>
            <a:endParaRPr lang="en-US" dirty="0">
              <a:latin typeface="Helvetica" charset="0"/>
              <a:ea typeface="宋体" charset="0"/>
              <a:cs typeface="宋体" charset="0"/>
            </a:endParaRPr>
          </a:p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Combination</a:t>
            </a:r>
          </a:p>
          <a:p>
            <a:endParaRPr lang="en-US" dirty="0" smtClean="0">
              <a:latin typeface="Helvetica" charset="0"/>
              <a:ea typeface="宋体" charset="0"/>
              <a:cs typeface="宋体" charset="0"/>
            </a:endParaRPr>
          </a:p>
          <a:p>
            <a:endParaRPr lang="en-US" dirty="0"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22263" y="1448372"/>
            <a:ext cx="4775485" cy="2284484"/>
            <a:chOff x="4784113" y="2282170"/>
            <a:chExt cx="3845817" cy="1839752"/>
          </a:xfrm>
        </p:grpSpPr>
        <p:sp>
          <p:nvSpPr>
            <p:cNvPr id="8" name="TextBox 107"/>
            <p:cNvSpPr txBox="1">
              <a:spLocks noChangeArrowheads="1"/>
            </p:cNvSpPr>
            <p:nvPr/>
          </p:nvSpPr>
          <p:spPr bwMode="auto">
            <a:xfrm>
              <a:off x="4930450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2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107"/>
            <p:cNvSpPr txBox="1">
              <a:spLocks noChangeArrowheads="1"/>
            </p:cNvSpPr>
            <p:nvPr/>
          </p:nvSpPr>
          <p:spPr bwMode="auto">
            <a:xfrm>
              <a:off x="6276846" y="2282170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i="1" dirty="0">
                  <a:latin typeface="Times New Roman"/>
                  <a:cs typeface="Times New Roman"/>
                </a:rPr>
                <a:t>R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6024282" y="2619248"/>
              <a:ext cx="110292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 algn="ctr"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A,B,C,D,G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4784113" y="3391916"/>
              <a:ext cx="685800" cy="326898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A,B,E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5754519" y="3390773"/>
              <a:ext cx="68580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A,B,F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7695330" y="3390773"/>
              <a:ext cx="77724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C,F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6724925" y="3390773"/>
              <a:ext cx="68580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B,E,G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cxnSp>
          <p:nvCxnSpPr>
            <p:cNvPr id="15" name="Straight Connector 14"/>
            <p:cNvCxnSpPr>
              <a:stCxn id="11" idx="0"/>
              <a:endCxn id="10" idx="1"/>
            </p:cNvCxnSpPr>
            <p:nvPr/>
          </p:nvCxnSpPr>
          <p:spPr>
            <a:xfrm flipV="1">
              <a:off x="5127013" y="2783840"/>
              <a:ext cx="897269" cy="608076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0"/>
              <a:endCxn id="10" idx="2"/>
            </p:cNvCxnSpPr>
            <p:nvPr/>
          </p:nvCxnSpPr>
          <p:spPr>
            <a:xfrm flipV="1">
              <a:off x="6097419" y="2948432"/>
              <a:ext cx="478323" cy="44234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0"/>
              <a:endCxn id="10" idx="3"/>
            </p:cNvCxnSpPr>
            <p:nvPr/>
          </p:nvCxnSpPr>
          <p:spPr>
            <a:xfrm flipH="1" flipV="1">
              <a:off x="7127202" y="2783840"/>
              <a:ext cx="956748" cy="606933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07"/>
            <p:cNvSpPr txBox="1">
              <a:spLocks noChangeArrowheads="1"/>
            </p:cNvSpPr>
            <p:nvPr/>
          </p:nvSpPr>
          <p:spPr bwMode="auto">
            <a:xfrm>
              <a:off x="5141821" y="2949206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A,B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19" name="TextBox 107"/>
            <p:cNvSpPr txBox="1">
              <a:spLocks noChangeArrowheads="1"/>
            </p:cNvSpPr>
            <p:nvPr/>
          </p:nvSpPr>
          <p:spPr bwMode="auto">
            <a:xfrm>
              <a:off x="5997832" y="2948432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A,B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20" name="TextBox 107"/>
            <p:cNvSpPr txBox="1">
              <a:spLocks noChangeArrowheads="1"/>
            </p:cNvSpPr>
            <p:nvPr/>
          </p:nvSpPr>
          <p:spPr bwMode="auto">
            <a:xfrm>
              <a:off x="7712410" y="2948432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C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21" name="Straight Connector 20"/>
            <p:cNvCxnSpPr>
              <a:stCxn id="12" idx="1"/>
              <a:endCxn id="11" idx="3"/>
            </p:cNvCxnSpPr>
            <p:nvPr/>
          </p:nvCxnSpPr>
          <p:spPr>
            <a:xfrm flipH="1">
              <a:off x="5469913" y="3555365"/>
              <a:ext cx="284606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107"/>
            <p:cNvSpPr txBox="1">
              <a:spLocks noChangeArrowheads="1"/>
            </p:cNvSpPr>
            <p:nvPr/>
          </p:nvSpPr>
          <p:spPr bwMode="auto">
            <a:xfrm>
              <a:off x="5447829" y="3515164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A,B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23" name="TextBox 107"/>
            <p:cNvSpPr txBox="1">
              <a:spLocks noChangeArrowheads="1"/>
            </p:cNvSpPr>
            <p:nvPr/>
          </p:nvSpPr>
          <p:spPr bwMode="auto">
            <a:xfrm>
              <a:off x="5961389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3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24" name="TextBox 107"/>
            <p:cNvSpPr txBox="1">
              <a:spLocks noChangeArrowheads="1"/>
            </p:cNvSpPr>
            <p:nvPr/>
          </p:nvSpPr>
          <p:spPr bwMode="auto">
            <a:xfrm>
              <a:off x="7078526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4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25" name="TextBox 107"/>
            <p:cNvSpPr txBox="1">
              <a:spLocks noChangeArrowheads="1"/>
            </p:cNvSpPr>
            <p:nvPr/>
          </p:nvSpPr>
          <p:spPr bwMode="auto">
            <a:xfrm>
              <a:off x="8096530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>
                  <a:latin typeface="Times New Roman"/>
                  <a:cs typeface="Times New Roman"/>
                </a:rPr>
                <a:t>5</a:t>
              </a:r>
            </a:p>
          </p:txBody>
        </p:sp>
        <p:cxnSp>
          <p:nvCxnSpPr>
            <p:cNvPr id="26" name="Curved Connector 25"/>
            <p:cNvCxnSpPr>
              <a:stCxn id="11" idx="2"/>
              <a:endCxn id="14" idx="2"/>
            </p:cNvCxnSpPr>
            <p:nvPr/>
          </p:nvCxnSpPr>
          <p:spPr>
            <a:xfrm rot="16200000" flipH="1">
              <a:off x="6096848" y="2748979"/>
              <a:ext cx="1143" cy="1940812"/>
            </a:xfrm>
            <a:prstGeom prst="curvedConnector3">
              <a:avLst>
                <a:gd name="adj1" fmla="val 36887139"/>
              </a:avLst>
            </a:prstGeom>
            <a:ln w="12700">
              <a:solidFill>
                <a:schemeClr val="tx1"/>
              </a:solidFill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07"/>
            <p:cNvSpPr txBox="1">
              <a:spLocks noChangeArrowheads="1"/>
            </p:cNvSpPr>
            <p:nvPr/>
          </p:nvSpPr>
          <p:spPr bwMode="auto">
            <a:xfrm>
              <a:off x="5519745" y="3844923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B,E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28" name="Curved Connector 27"/>
            <p:cNvCxnSpPr>
              <a:stCxn id="12" idx="2"/>
              <a:endCxn id="13" idx="2"/>
            </p:cNvCxnSpPr>
            <p:nvPr/>
          </p:nvCxnSpPr>
          <p:spPr>
            <a:xfrm rot="16200000" flipH="1">
              <a:off x="7090684" y="2726691"/>
              <a:ext cx="12700" cy="1986531"/>
            </a:xfrm>
            <a:prstGeom prst="curvedConnector3">
              <a:avLst>
                <a:gd name="adj1" fmla="val 3466898"/>
              </a:avLst>
            </a:prstGeom>
            <a:ln w="12700">
              <a:solidFill>
                <a:schemeClr val="tx1"/>
              </a:solidFill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107"/>
            <p:cNvSpPr txBox="1">
              <a:spLocks noChangeArrowheads="1"/>
            </p:cNvSpPr>
            <p:nvPr/>
          </p:nvSpPr>
          <p:spPr bwMode="auto">
            <a:xfrm>
              <a:off x="7455481" y="3813358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F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30" name="Straight Connector 29"/>
            <p:cNvCxnSpPr>
              <a:stCxn id="14" idx="0"/>
              <a:endCxn id="10" idx="2"/>
            </p:cNvCxnSpPr>
            <p:nvPr/>
          </p:nvCxnSpPr>
          <p:spPr>
            <a:xfrm flipH="1" flipV="1">
              <a:off x="6575742" y="2948432"/>
              <a:ext cx="492083" cy="44234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107"/>
            <p:cNvSpPr txBox="1">
              <a:spLocks noChangeArrowheads="1"/>
            </p:cNvSpPr>
            <p:nvPr/>
          </p:nvSpPr>
          <p:spPr bwMode="auto">
            <a:xfrm>
              <a:off x="6876584" y="3000562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B,G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32" name="Straight Connector 31"/>
            <p:cNvCxnSpPr>
              <a:stCxn id="14" idx="1"/>
              <a:endCxn id="12" idx="3"/>
            </p:cNvCxnSpPr>
            <p:nvPr/>
          </p:nvCxnSpPr>
          <p:spPr>
            <a:xfrm flipH="1">
              <a:off x="6440319" y="3555365"/>
              <a:ext cx="284606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107"/>
            <p:cNvSpPr txBox="1">
              <a:spLocks noChangeArrowheads="1"/>
            </p:cNvSpPr>
            <p:nvPr/>
          </p:nvSpPr>
          <p:spPr bwMode="auto">
            <a:xfrm>
              <a:off x="6510940" y="3311724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0" y="-1030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4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6858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Coarse Partitions</a:t>
            </a:r>
            <a:endParaRPr lang="en-US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44" name="Date Placeholder 4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88CB3EE-7D1C-3F4E-AAFC-B14533606D06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02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CE5D981E-3FEC-E84B-8BFE-A5AC67D8161A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48" name="Right Bracket 47"/>
          <p:cNvSpPr/>
          <p:nvPr/>
        </p:nvSpPr>
        <p:spPr>
          <a:xfrm>
            <a:off x="2996545" y="1678873"/>
            <a:ext cx="80595" cy="1440768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Bracket 48"/>
          <p:cNvSpPr/>
          <p:nvPr/>
        </p:nvSpPr>
        <p:spPr>
          <a:xfrm>
            <a:off x="3025261" y="3170825"/>
            <a:ext cx="72782" cy="738962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Bracket 49"/>
          <p:cNvSpPr/>
          <p:nvPr/>
        </p:nvSpPr>
        <p:spPr>
          <a:xfrm>
            <a:off x="3012369" y="3970703"/>
            <a:ext cx="100201" cy="369650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ket 50"/>
          <p:cNvSpPr/>
          <p:nvPr/>
        </p:nvSpPr>
        <p:spPr>
          <a:xfrm flipH="1">
            <a:off x="4110986" y="2484013"/>
            <a:ext cx="93614" cy="659202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Bracket 51"/>
          <p:cNvSpPr/>
          <p:nvPr/>
        </p:nvSpPr>
        <p:spPr>
          <a:xfrm flipH="1">
            <a:off x="4134520" y="1706683"/>
            <a:ext cx="81192" cy="676468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ket 52"/>
          <p:cNvSpPr/>
          <p:nvPr/>
        </p:nvSpPr>
        <p:spPr>
          <a:xfrm flipH="1">
            <a:off x="4114233" y="3227551"/>
            <a:ext cx="84995" cy="740215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48" idx="2"/>
            <a:endCxn id="52" idx="2"/>
          </p:cNvCxnSpPr>
          <p:nvPr/>
        </p:nvCxnSpPr>
        <p:spPr>
          <a:xfrm flipV="1">
            <a:off x="3077140" y="2044917"/>
            <a:ext cx="1057380" cy="354340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2"/>
            <a:endCxn id="51" idx="2"/>
          </p:cNvCxnSpPr>
          <p:nvPr/>
        </p:nvCxnSpPr>
        <p:spPr>
          <a:xfrm flipV="1">
            <a:off x="3098043" y="2813614"/>
            <a:ext cx="1012943" cy="726692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2796762" y="4017740"/>
            <a:ext cx="3855767" cy="1844512"/>
            <a:chOff x="4784113" y="2282170"/>
            <a:chExt cx="3845817" cy="1839752"/>
          </a:xfrm>
        </p:grpSpPr>
        <p:sp>
          <p:nvSpPr>
            <p:cNvPr id="59" name="TextBox 107"/>
            <p:cNvSpPr txBox="1">
              <a:spLocks noChangeArrowheads="1"/>
            </p:cNvSpPr>
            <p:nvPr/>
          </p:nvSpPr>
          <p:spPr bwMode="auto">
            <a:xfrm>
              <a:off x="4930450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2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60" name="TextBox 107"/>
            <p:cNvSpPr txBox="1">
              <a:spLocks noChangeArrowheads="1"/>
            </p:cNvSpPr>
            <p:nvPr/>
          </p:nvSpPr>
          <p:spPr bwMode="auto">
            <a:xfrm>
              <a:off x="6276846" y="2282170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i="1" dirty="0">
                  <a:latin typeface="Times New Roman"/>
                  <a:cs typeface="Times New Roman"/>
                </a:rPr>
                <a:t>R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61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6024282" y="2619248"/>
              <a:ext cx="110292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 algn="ctr"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A,B,C,D,G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62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4784113" y="3391916"/>
              <a:ext cx="685800" cy="326898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A,B,E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63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5754519" y="3390773"/>
              <a:ext cx="68580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A,B,F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64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7695330" y="3390773"/>
              <a:ext cx="77724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C,F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65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6724925" y="3390773"/>
              <a:ext cx="68580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B,E,G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cxnSp>
          <p:nvCxnSpPr>
            <p:cNvPr id="66" name="Straight Connector 65"/>
            <p:cNvCxnSpPr>
              <a:stCxn id="62" idx="0"/>
              <a:endCxn id="61" idx="1"/>
            </p:cNvCxnSpPr>
            <p:nvPr/>
          </p:nvCxnSpPr>
          <p:spPr>
            <a:xfrm flipV="1">
              <a:off x="5127013" y="2783840"/>
              <a:ext cx="897269" cy="608076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3" idx="0"/>
              <a:endCxn id="61" idx="2"/>
            </p:cNvCxnSpPr>
            <p:nvPr/>
          </p:nvCxnSpPr>
          <p:spPr>
            <a:xfrm flipV="1">
              <a:off x="6097419" y="2948432"/>
              <a:ext cx="478323" cy="44234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4" idx="0"/>
              <a:endCxn id="61" idx="3"/>
            </p:cNvCxnSpPr>
            <p:nvPr/>
          </p:nvCxnSpPr>
          <p:spPr>
            <a:xfrm flipH="1" flipV="1">
              <a:off x="7127202" y="2783840"/>
              <a:ext cx="956748" cy="606933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107"/>
            <p:cNvSpPr txBox="1">
              <a:spLocks noChangeArrowheads="1"/>
            </p:cNvSpPr>
            <p:nvPr/>
          </p:nvSpPr>
          <p:spPr bwMode="auto">
            <a:xfrm>
              <a:off x="5141821" y="2949206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A,B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70" name="TextBox 107"/>
            <p:cNvSpPr txBox="1">
              <a:spLocks noChangeArrowheads="1"/>
            </p:cNvSpPr>
            <p:nvPr/>
          </p:nvSpPr>
          <p:spPr bwMode="auto">
            <a:xfrm>
              <a:off x="5997832" y="2948432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A,B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71" name="TextBox 107"/>
            <p:cNvSpPr txBox="1">
              <a:spLocks noChangeArrowheads="1"/>
            </p:cNvSpPr>
            <p:nvPr/>
          </p:nvSpPr>
          <p:spPr bwMode="auto">
            <a:xfrm>
              <a:off x="7712410" y="2948432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C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72" name="Straight Connector 71"/>
            <p:cNvCxnSpPr>
              <a:stCxn id="63" idx="1"/>
              <a:endCxn id="62" idx="3"/>
            </p:cNvCxnSpPr>
            <p:nvPr/>
          </p:nvCxnSpPr>
          <p:spPr>
            <a:xfrm flipH="1">
              <a:off x="5469913" y="3555365"/>
              <a:ext cx="284606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107"/>
            <p:cNvSpPr txBox="1">
              <a:spLocks noChangeArrowheads="1"/>
            </p:cNvSpPr>
            <p:nvPr/>
          </p:nvSpPr>
          <p:spPr bwMode="auto">
            <a:xfrm>
              <a:off x="5447829" y="3515164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A,B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74" name="TextBox 107"/>
            <p:cNvSpPr txBox="1">
              <a:spLocks noChangeArrowheads="1"/>
            </p:cNvSpPr>
            <p:nvPr/>
          </p:nvSpPr>
          <p:spPr bwMode="auto">
            <a:xfrm>
              <a:off x="5961389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3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75" name="TextBox 107"/>
            <p:cNvSpPr txBox="1">
              <a:spLocks noChangeArrowheads="1"/>
            </p:cNvSpPr>
            <p:nvPr/>
          </p:nvSpPr>
          <p:spPr bwMode="auto">
            <a:xfrm>
              <a:off x="7078526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4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76" name="TextBox 107"/>
            <p:cNvSpPr txBox="1">
              <a:spLocks noChangeArrowheads="1"/>
            </p:cNvSpPr>
            <p:nvPr/>
          </p:nvSpPr>
          <p:spPr bwMode="auto">
            <a:xfrm>
              <a:off x="8096530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>
                  <a:latin typeface="Times New Roman"/>
                  <a:cs typeface="Times New Roman"/>
                </a:rPr>
                <a:t>5</a:t>
              </a:r>
            </a:p>
          </p:txBody>
        </p:sp>
        <p:cxnSp>
          <p:nvCxnSpPr>
            <p:cNvPr id="77" name="Curved Connector 76"/>
            <p:cNvCxnSpPr>
              <a:stCxn id="62" idx="2"/>
              <a:endCxn id="65" idx="2"/>
            </p:cNvCxnSpPr>
            <p:nvPr/>
          </p:nvCxnSpPr>
          <p:spPr>
            <a:xfrm rot="16200000" flipH="1">
              <a:off x="6096848" y="2748979"/>
              <a:ext cx="1143" cy="1940812"/>
            </a:xfrm>
            <a:prstGeom prst="curvedConnector3">
              <a:avLst>
                <a:gd name="adj1" fmla="val 36887139"/>
              </a:avLst>
            </a:prstGeom>
            <a:ln w="12700">
              <a:solidFill>
                <a:schemeClr val="tx1"/>
              </a:solidFill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107"/>
            <p:cNvSpPr txBox="1">
              <a:spLocks noChangeArrowheads="1"/>
            </p:cNvSpPr>
            <p:nvPr/>
          </p:nvSpPr>
          <p:spPr bwMode="auto">
            <a:xfrm>
              <a:off x="5519745" y="3844923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B,E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79" name="Curved Connector 78"/>
            <p:cNvCxnSpPr>
              <a:stCxn id="63" idx="2"/>
              <a:endCxn id="64" idx="2"/>
            </p:cNvCxnSpPr>
            <p:nvPr/>
          </p:nvCxnSpPr>
          <p:spPr>
            <a:xfrm rot="16200000" flipH="1">
              <a:off x="7090684" y="2726691"/>
              <a:ext cx="12700" cy="1986531"/>
            </a:xfrm>
            <a:prstGeom prst="curvedConnector3">
              <a:avLst>
                <a:gd name="adj1" fmla="val 3466898"/>
              </a:avLst>
            </a:prstGeom>
            <a:ln w="12700">
              <a:solidFill>
                <a:schemeClr val="tx1"/>
              </a:solidFill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107"/>
            <p:cNvSpPr txBox="1">
              <a:spLocks noChangeArrowheads="1"/>
            </p:cNvSpPr>
            <p:nvPr/>
          </p:nvSpPr>
          <p:spPr bwMode="auto">
            <a:xfrm>
              <a:off x="7455481" y="3813358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F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81" name="Straight Connector 80"/>
            <p:cNvCxnSpPr>
              <a:stCxn id="65" idx="0"/>
              <a:endCxn id="61" idx="2"/>
            </p:cNvCxnSpPr>
            <p:nvPr/>
          </p:nvCxnSpPr>
          <p:spPr>
            <a:xfrm flipH="1" flipV="1">
              <a:off x="6575742" y="2948432"/>
              <a:ext cx="492083" cy="44234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107"/>
            <p:cNvSpPr txBox="1">
              <a:spLocks noChangeArrowheads="1"/>
            </p:cNvSpPr>
            <p:nvPr/>
          </p:nvSpPr>
          <p:spPr bwMode="auto">
            <a:xfrm>
              <a:off x="6876584" y="3000562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B,G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83" name="Straight Connector 82"/>
            <p:cNvCxnSpPr>
              <a:stCxn id="65" idx="1"/>
              <a:endCxn id="63" idx="3"/>
            </p:cNvCxnSpPr>
            <p:nvPr/>
          </p:nvCxnSpPr>
          <p:spPr>
            <a:xfrm flipH="1">
              <a:off x="6440319" y="3555365"/>
              <a:ext cx="284606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107"/>
            <p:cNvSpPr txBox="1">
              <a:spLocks noChangeArrowheads="1"/>
            </p:cNvSpPr>
            <p:nvPr/>
          </p:nvSpPr>
          <p:spPr bwMode="auto">
            <a:xfrm>
              <a:off x="6510940" y="3311724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12875"/>
              </p:ext>
            </p:extLst>
          </p:nvPr>
        </p:nvGraphicFramePr>
        <p:xfrm>
          <a:off x="1031522" y="1284436"/>
          <a:ext cx="1955751" cy="303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28"/>
                <a:gridCol w="296198"/>
                <a:gridCol w="259985"/>
                <a:gridCol w="259985"/>
                <a:gridCol w="259985"/>
                <a:gridCol w="259985"/>
                <a:gridCol w="259985"/>
              </a:tblGrid>
              <a:tr h="381477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575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955110" y="1185407"/>
            <a:ext cx="73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017832"/>
              </p:ext>
            </p:extLst>
          </p:nvPr>
        </p:nvGraphicFramePr>
        <p:xfrm>
          <a:off x="4241863" y="1310092"/>
          <a:ext cx="1350181" cy="266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591"/>
                <a:gridCol w="300530"/>
                <a:gridCol w="300530"/>
                <a:gridCol w="300530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4138174" y="1236720"/>
            <a:ext cx="54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461573"/>
              </p:ext>
            </p:extLst>
          </p:nvPr>
        </p:nvGraphicFramePr>
        <p:xfrm>
          <a:off x="6373496" y="1361402"/>
          <a:ext cx="1361468" cy="2288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18"/>
                <a:gridCol w="289550"/>
                <a:gridCol w="289550"/>
                <a:gridCol w="289550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12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14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16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6245770" y="1271606"/>
            <a:ext cx="73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9" name="Right Bracket 88"/>
          <p:cNvSpPr/>
          <p:nvPr/>
        </p:nvSpPr>
        <p:spPr>
          <a:xfrm>
            <a:off x="5625112" y="1703365"/>
            <a:ext cx="85605" cy="736051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Bracket 89"/>
          <p:cNvSpPr/>
          <p:nvPr/>
        </p:nvSpPr>
        <p:spPr>
          <a:xfrm>
            <a:off x="5622180" y="2458767"/>
            <a:ext cx="85605" cy="736051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Bracket 90"/>
          <p:cNvSpPr/>
          <p:nvPr/>
        </p:nvSpPr>
        <p:spPr>
          <a:xfrm>
            <a:off x="5619248" y="3223304"/>
            <a:ext cx="85605" cy="736051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Bracket 91"/>
          <p:cNvSpPr/>
          <p:nvPr/>
        </p:nvSpPr>
        <p:spPr>
          <a:xfrm flipH="1">
            <a:off x="6260030" y="1764616"/>
            <a:ext cx="81192" cy="676468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Bracket 92"/>
          <p:cNvSpPr/>
          <p:nvPr/>
        </p:nvSpPr>
        <p:spPr>
          <a:xfrm flipH="1">
            <a:off x="6244682" y="2508762"/>
            <a:ext cx="111541" cy="409202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Bracket 93"/>
          <p:cNvSpPr/>
          <p:nvPr/>
        </p:nvSpPr>
        <p:spPr>
          <a:xfrm flipH="1">
            <a:off x="6255001" y="2945650"/>
            <a:ext cx="81192" cy="676468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stCxn id="89" idx="2"/>
            <a:endCxn id="92" idx="2"/>
          </p:cNvCxnSpPr>
          <p:nvPr/>
        </p:nvCxnSpPr>
        <p:spPr>
          <a:xfrm>
            <a:off x="5710717" y="2071391"/>
            <a:ext cx="549313" cy="31459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0" idx="2"/>
            <a:endCxn id="93" idx="2"/>
          </p:cNvCxnSpPr>
          <p:nvPr/>
        </p:nvCxnSpPr>
        <p:spPr>
          <a:xfrm flipV="1">
            <a:off x="5707785" y="2713363"/>
            <a:ext cx="536897" cy="113430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94" idx="2"/>
            <a:endCxn id="50" idx="2"/>
          </p:cNvCxnSpPr>
          <p:nvPr/>
        </p:nvCxnSpPr>
        <p:spPr>
          <a:xfrm flipH="1">
            <a:off x="3112570" y="3283884"/>
            <a:ext cx="3142431" cy="871644"/>
          </a:xfrm>
          <a:prstGeom prst="bentConnector5">
            <a:avLst>
              <a:gd name="adj1" fmla="val 8422"/>
              <a:gd name="adj2" fmla="val 91313"/>
              <a:gd name="adj3" fmla="val 78218"/>
            </a:avLst>
          </a:prstGeom>
          <a:ln>
            <a:headEnd type="triangle" w="med" len="sm"/>
            <a:tailEnd type="triangl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1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Fine Partitions</a:t>
            </a:r>
            <a:endParaRPr lang="en-US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050220E1-0B2E-6A4F-AA9A-D27687301F9E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EDF03DBC-DC4E-A24B-A5FD-365EDF5FB546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Equivalence class that induces smallest set of tuples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0287" y="2577205"/>
            <a:ext cx="3845817" cy="1839752"/>
            <a:chOff x="4784113" y="2282170"/>
            <a:chExt cx="3845817" cy="1839752"/>
          </a:xfrm>
        </p:grpSpPr>
        <p:sp>
          <p:nvSpPr>
            <p:cNvPr id="143" name="TextBox 107"/>
            <p:cNvSpPr txBox="1">
              <a:spLocks noChangeArrowheads="1"/>
            </p:cNvSpPr>
            <p:nvPr/>
          </p:nvSpPr>
          <p:spPr bwMode="auto">
            <a:xfrm>
              <a:off x="4930450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2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144" name="TextBox 107"/>
            <p:cNvSpPr txBox="1">
              <a:spLocks noChangeArrowheads="1"/>
            </p:cNvSpPr>
            <p:nvPr/>
          </p:nvSpPr>
          <p:spPr bwMode="auto">
            <a:xfrm>
              <a:off x="6276846" y="2282170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i="1" dirty="0">
                  <a:latin typeface="Times New Roman"/>
                  <a:cs typeface="Times New Roman"/>
                </a:rPr>
                <a:t>R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45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6024282" y="2619248"/>
              <a:ext cx="110292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 algn="ctr"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A,B,C,D,G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146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4784113" y="3391916"/>
              <a:ext cx="685800" cy="326898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A,B,E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147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5754519" y="3390773"/>
              <a:ext cx="68580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A,B,F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148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7695330" y="3390773"/>
              <a:ext cx="77724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C,F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149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6724925" y="3390773"/>
              <a:ext cx="68580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B,E,G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cxnSp>
          <p:nvCxnSpPr>
            <p:cNvPr id="150" name="Straight Connector 149"/>
            <p:cNvCxnSpPr>
              <a:stCxn id="146" idx="0"/>
              <a:endCxn id="145" idx="1"/>
            </p:cNvCxnSpPr>
            <p:nvPr/>
          </p:nvCxnSpPr>
          <p:spPr>
            <a:xfrm flipV="1">
              <a:off x="5127013" y="2783840"/>
              <a:ext cx="897269" cy="608076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47" idx="0"/>
              <a:endCxn id="145" idx="2"/>
            </p:cNvCxnSpPr>
            <p:nvPr/>
          </p:nvCxnSpPr>
          <p:spPr>
            <a:xfrm flipV="1">
              <a:off x="6097419" y="2948432"/>
              <a:ext cx="478323" cy="44234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48" idx="0"/>
              <a:endCxn id="145" idx="3"/>
            </p:cNvCxnSpPr>
            <p:nvPr/>
          </p:nvCxnSpPr>
          <p:spPr>
            <a:xfrm flipH="1" flipV="1">
              <a:off x="7127202" y="2783840"/>
              <a:ext cx="956748" cy="606933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07"/>
            <p:cNvSpPr txBox="1">
              <a:spLocks noChangeArrowheads="1"/>
            </p:cNvSpPr>
            <p:nvPr/>
          </p:nvSpPr>
          <p:spPr bwMode="auto">
            <a:xfrm>
              <a:off x="5141821" y="2949206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A,B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154" name="TextBox 107"/>
            <p:cNvSpPr txBox="1">
              <a:spLocks noChangeArrowheads="1"/>
            </p:cNvSpPr>
            <p:nvPr/>
          </p:nvSpPr>
          <p:spPr bwMode="auto">
            <a:xfrm>
              <a:off x="5997832" y="2948432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A,B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155" name="TextBox 107"/>
            <p:cNvSpPr txBox="1">
              <a:spLocks noChangeArrowheads="1"/>
            </p:cNvSpPr>
            <p:nvPr/>
          </p:nvSpPr>
          <p:spPr bwMode="auto">
            <a:xfrm>
              <a:off x="7712410" y="2948432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C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156" name="Straight Connector 155"/>
            <p:cNvCxnSpPr>
              <a:stCxn id="147" idx="1"/>
              <a:endCxn id="146" idx="3"/>
            </p:cNvCxnSpPr>
            <p:nvPr/>
          </p:nvCxnSpPr>
          <p:spPr>
            <a:xfrm flipH="1">
              <a:off x="5469913" y="3555365"/>
              <a:ext cx="284606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TextBox 107"/>
            <p:cNvSpPr txBox="1">
              <a:spLocks noChangeArrowheads="1"/>
            </p:cNvSpPr>
            <p:nvPr/>
          </p:nvSpPr>
          <p:spPr bwMode="auto">
            <a:xfrm>
              <a:off x="5447829" y="3515164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A,B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158" name="TextBox 107"/>
            <p:cNvSpPr txBox="1">
              <a:spLocks noChangeArrowheads="1"/>
            </p:cNvSpPr>
            <p:nvPr/>
          </p:nvSpPr>
          <p:spPr bwMode="auto">
            <a:xfrm>
              <a:off x="5961389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3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171" name="TextBox 107"/>
            <p:cNvSpPr txBox="1">
              <a:spLocks noChangeArrowheads="1"/>
            </p:cNvSpPr>
            <p:nvPr/>
          </p:nvSpPr>
          <p:spPr bwMode="auto">
            <a:xfrm>
              <a:off x="7078526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4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172" name="TextBox 107"/>
            <p:cNvSpPr txBox="1">
              <a:spLocks noChangeArrowheads="1"/>
            </p:cNvSpPr>
            <p:nvPr/>
          </p:nvSpPr>
          <p:spPr bwMode="auto">
            <a:xfrm>
              <a:off x="8096530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>
                  <a:latin typeface="Times New Roman"/>
                  <a:cs typeface="Times New Roman"/>
                </a:rPr>
                <a:t>5</a:t>
              </a:r>
            </a:p>
          </p:txBody>
        </p:sp>
        <p:cxnSp>
          <p:nvCxnSpPr>
            <p:cNvPr id="173" name="Curved Connector 172"/>
            <p:cNvCxnSpPr>
              <a:stCxn id="146" idx="2"/>
              <a:endCxn id="149" idx="2"/>
            </p:cNvCxnSpPr>
            <p:nvPr/>
          </p:nvCxnSpPr>
          <p:spPr>
            <a:xfrm rot="16200000" flipH="1">
              <a:off x="6096848" y="2748979"/>
              <a:ext cx="1143" cy="1940812"/>
            </a:xfrm>
            <a:prstGeom prst="curvedConnector3">
              <a:avLst>
                <a:gd name="adj1" fmla="val 36887139"/>
              </a:avLst>
            </a:prstGeom>
            <a:ln w="12700">
              <a:solidFill>
                <a:schemeClr val="tx1"/>
              </a:solidFill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07"/>
            <p:cNvSpPr txBox="1">
              <a:spLocks noChangeArrowheads="1"/>
            </p:cNvSpPr>
            <p:nvPr/>
          </p:nvSpPr>
          <p:spPr bwMode="auto">
            <a:xfrm>
              <a:off x="5519745" y="3844923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B,E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175" name="Curved Connector 174"/>
            <p:cNvCxnSpPr>
              <a:stCxn id="147" idx="2"/>
              <a:endCxn id="148" idx="2"/>
            </p:cNvCxnSpPr>
            <p:nvPr/>
          </p:nvCxnSpPr>
          <p:spPr>
            <a:xfrm rot="16200000" flipH="1">
              <a:off x="7090684" y="2726691"/>
              <a:ext cx="12700" cy="1986531"/>
            </a:xfrm>
            <a:prstGeom prst="curvedConnector3">
              <a:avLst>
                <a:gd name="adj1" fmla="val 3466898"/>
              </a:avLst>
            </a:prstGeom>
            <a:ln w="12700">
              <a:solidFill>
                <a:schemeClr val="tx1"/>
              </a:solidFill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07"/>
            <p:cNvSpPr txBox="1">
              <a:spLocks noChangeArrowheads="1"/>
            </p:cNvSpPr>
            <p:nvPr/>
          </p:nvSpPr>
          <p:spPr bwMode="auto">
            <a:xfrm>
              <a:off x="7455481" y="3813358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F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177" name="Straight Connector 176"/>
            <p:cNvCxnSpPr>
              <a:stCxn id="149" idx="0"/>
              <a:endCxn id="145" idx="2"/>
            </p:cNvCxnSpPr>
            <p:nvPr/>
          </p:nvCxnSpPr>
          <p:spPr>
            <a:xfrm flipH="1" flipV="1">
              <a:off x="6575742" y="2948432"/>
              <a:ext cx="492083" cy="44234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TextBox 107"/>
            <p:cNvSpPr txBox="1">
              <a:spLocks noChangeArrowheads="1"/>
            </p:cNvSpPr>
            <p:nvPr/>
          </p:nvSpPr>
          <p:spPr bwMode="auto">
            <a:xfrm>
              <a:off x="6876584" y="3000562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B,G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179" name="Straight Connector 178"/>
            <p:cNvCxnSpPr>
              <a:stCxn id="149" idx="1"/>
              <a:endCxn id="147" idx="3"/>
            </p:cNvCxnSpPr>
            <p:nvPr/>
          </p:nvCxnSpPr>
          <p:spPr>
            <a:xfrm flipH="1">
              <a:off x="6440319" y="3555365"/>
              <a:ext cx="284606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07"/>
            <p:cNvSpPr txBox="1">
              <a:spLocks noChangeArrowheads="1"/>
            </p:cNvSpPr>
            <p:nvPr/>
          </p:nvSpPr>
          <p:spPr bwMode="auto">
            <a:xfrm>
              <a:off x="6510940" y="3311724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200" name="Table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975648"/>
              </p:ext>
            </p:extLst>
          </p:nvPr>
        </p:nvGraphicFramePr>
        <p:xfrm>
          <a:off x="4829377" y="2208029"/>
          <a:ext cx="1955751" cy="303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28"/>
                <a:gridCol w="296198"/>
                <a:gridCol w="259985"/>
                <a:gridCol w="259985"/>
                <a:gridCol w="259985"/>
                <a:gridCol w="259985"/>
                <a:gridCol w="259985"/>
              </a:tblGrid>
              <a:tr h="381477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575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4" name="TextBox 203"/>
          <p:cNvSpPr txBox="1"/>
          <p:nvPr/>
        </p:nvSpPr>
        <p:spPr>
          <a:xfrm>
            <a:off x="4816694" y="2121829"/>
            <a:ext cx="73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208" name="Table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065583"/>
              </p:ext>
            </p:extLst>
          </p:nvPr>
        </p:nvGraphicFramePr>
        <p:xfrm>
          <a:off x="6889110" y="2208029"/>
          <a:ext cx="1350181" cy="266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591"/>
                <a:gridCol w="300530"/>
                <a:gridCol w="300530"/>
                <a:gridCol w="300530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9" name="TextBox 208"/>
          <p:cNvSpPr txBox="1"/>
          <p:nvPr/>
        </p:nvSpPr>
        <p:spPr>
          <a:xfrm>
            <a:off x="6861695" y="2121829"/>
            <a:ext cx="54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978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>
            <a:off x="2123340" y="2411906"/>
            <a:ext cx="4788810" cy="2126707"/>
          </a:xfrm>
          <a:custGeom>
            <a:avLst/>
            <a:gdLst>
              <a:gd name="connsiteX0" fmla="*/ 2293437 w 4788810"/>
              <a:gd name="connsiteY0" fmla="*/ 1093 h 2126707"/>
              <a:gd name="connsiteX1" fmla="*/ 148548 w 4788810"/>
              <a:gd name="connsiteY1" fmla="*/ 1144093 h 2126707"/>
              <a:gd name="connsiteX2" fmla="*/ 289659 w 4788810"/>
              <a:gd name="connsiteY2" fmla="*/ 2103648 h 2126707"/>
              <a:gd name="connsiteX3" fmla="*/ 1136326 w 4788810"/>
              <a:gd name="connsiteY3" fmla="*/ 1779093 h 2126707"/>
              <a:gd name="connsiteX4" fmla="*/ 1178659 w 4788810"/>
              <a:gd name="connsiteY4" fmla="*/ 1228760 h 2126707"/>
              <a:gd name="connsiteX5" fmla="*/ 1785437 w 4788810"/>
              <a:gd name="connsiteY5" fmla="*/ 847760 h 2126707"/>
              <a:gd name="connsiteX6" fmla="*/ 2942548 w 4788810"/>
              <a:gd name="connsiteY6" fmla="*/ 833648 h 2126707"/>
              <a:gd name="connsiteX7" fmla="*/ 3563437 w 4788810"/>
              <a:gd name="connsiteY7" fmla="*/ 1779093 h 2126707"/>
              <a:gd name="connsiteX8" fmla="*/ 4452437 w 4788810"/>
              <a:gd name="connsiteY8" fmla="*/ 1990760 h 2126707"/>
              <a:gd name="connsiteX9" fmla="*/ 4635881 w 4788810"/>
              <a:gd name="connsiteY9" fmla="*/ 1355760 h 2126707"/>
              <a:gd name="connsiteX10" fmla="*/ 2293437 w 4788810"/>
              <a:gd name="connsiteY10" fmla="*/ 1093 h 212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88810" h="2126707">
                <a:moveTo>
                  <a:pt x="2293437" y="1093"/>
                </a:moveTo>
                <a:cubicBezTo>
                  <a:pt x="1545548" y="-34185"/>
                  <a:pt x="482511" y="793667"/>
                  <a:pt x="148548" y="1144093"/>
                </a:cubicBezTo>
                <a:cubicBezTo>
                  <a:pt x="-185415" y="1494519"/>
                  <a:pt x="125029" y="1997815"/>
                  <a:pt x="289659" y="2103648"/>
                </a:cubicBezTo>
                <a:cubicBezTo>
                  <a:pt x="454289" y="2209481"/>
                  <a:pt x="988159" y="1924908"/>
                  <a:pt x="1136326" y="1779093"/>
                </a:cubicBezTo>
                <a:cubicBezTo>
                  <a:pt x="1284493" y="1633278"/>
                  <a:pt x="1070474" y="1383982"/>
                  <a:pt x="1178659" y="1228760"/>
                </a:cubicBezTo>
                <a:cubicBezTo>
                  <a:pt x="1286844" y="1073538"/>
                  <a:pt x="1491456" y="913612"/>
                  <a:pt x="1785437" y="847760"/>
                </a:cubicBezTo>
                <a:cubicBezTo>
                  <a:pt x="2079418" y="781908"/>
                  <a:pt x="2646215" y="678426"/>
                  <a:pt x="2942548" y="833648"/>
                </a:cubicBezTo>
                <a:cubicBezTo>
                  <a:pt x="3238881" y="988870"/>
                  <a:pt x="3311789" y="1586241"/>
                  <a:pt x="3563437" y="1779093"/>
                </a:cubicBezTo>
                <a:cubicBezTo>
                  <a:pt x="3815085" y="1971945"/>
                  <a:pt x="4273696" y="2061315"/>
                  <a:pt x="4452437" y="1990760"/>
                </a:cubicBezTo>
                <a:cubicBezTo>
                  <a:pt x="4631178" y="1920205"/>
                  <a:pt x="4995714" y="1687371"/>
                  <a:pt x="4635881" y="1355760"/>
                </a:cubicBezTo>
                <a:cubicBezTo>
                  <a:pt x="4276048" y="1024149"/>
                  <a:pt x="3041326" y="36371"/>
                  <a:pt x="2293437" y="109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solidFill>
              <a:schemeClr val="tx1">
                <a:alpha val="6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84118"/>
              </p:ext>
            </p:extLst>
          </p:nvPr>
        </p:nvGraphicFramePr>
        <p:xfrm>
          <a:off x="2137901" y="2551898"/>
          <a:ext cx="1955751" cy="3036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28"/>
                <a:gridCol w="296198"/>
                <a:gridCol w="259985"/>
                <a:gridCol w="259985"/>
                <a:gridCol w="259985"/>
                <a:gridCol w="259985"/>
                <a:gridCol w="259985"/>
              </a:tblGrid>
              <a:tr h="381477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1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525708"/>
              </p:ext>
            </p:extLst>
          </p:nvPr>
        </p:nvGraphicFramePr>
        <p:xfrm>
          <a:off x="4197634" y="2572394"/>
          <a:ext cx="1350181" cy="266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591"/>
                <a:gridCol w="300530"/>
                <a:gridCol w="300530"/>
                <a:gridCol w="300530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462325"/>
              </p:ext>
            </p:extLst>
          </p:nvPr>
        </p:nvGraphicFramePr>
        <p:xfrm>
          <a:off x="5696202" y="2572394"/>
          <a:ext cx="1071918" cy="152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18"/>
                <a:gridCol w="289550"/>
                <a:gridCol w="289550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20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111106" y="2472083"/>
            <a:ext cx="73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56107" y="2486194"/>
            <a:ext cx="54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06851" y="2495426"/>
            <a:ext cx="73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302474" y="1188911"/>
            <a:ext cx="8610600" cy="560867"/>
          </a:xfrm>
        </p:spPr>
        <p:txBody>
          <a:bodyPr/>
          <a:lstStyle/>
          <a:p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Consider a combination of size </a:t>
            </a:r>
            <a:r>
              <a:rPr lang="en-US" sz="2400" i="1" dirty="0" smtClean="0">
                <a:latin typeface="Helvetica" charset="0"/>
                <a:ea typeface="宋体" charset="0"/>
                <a:cs typeface="宋体" charset="0"/>
              </a:rPr>
              <a:t>m=3</a:t>
            </a:r>
            <a:r>
              <a:rPr lang="en-US" sz="2400" dirty="0" smtClean="0">
                <a:latin typeface="Helvetica" charset="0"/>
                <a:ea typeface="宋体" charset="0"/>
                <a:cs typeface="宋体" charset="0"/>
              </a:rPr>
              <a:t> …</a:t>
            </a:r>
            <a:endParaRPr lang="en-US" sz="2400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6858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Intermediate Partitions</a:t>
            </a:r>
            <a:endParaRPr lang="en-US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CC11FB8F-B1DA-5947-9AAB-62F8663B4168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F75638EC-1F17-044A-A35C-EADF45801DD9}" type="slidenum">
              <a:rPr lang="en-US" altLang="zh-CN"/>
              <a:pPr/>
              <a:t>24</a:t>
            </a:fld>
            <a:endParaRPr lang="en-US" altLang="zh-CN"/>
          </a:p>
        </p:txBody>
      </p:sp>
      <p:grpSp>
        <p:nvGrpSpPr>
          <p:cNvPr id="13" name="Group 12"/>
          <p:cNvGrpSpPr/>
          <p:nvPr/>
        </p:nvGrpSpPr>
        <p:grpSpPr>
          <a:xfrm>
            <a:off x="2493839" y="2434855"/>
            <a:ext cx="4156323" cy="1988291"/>
            <a:chOff x="4784113" y="2282170"/>
            <a:chExt cx="3845817" cy="1839752"/>
          </a:xfrm>
        </p:grpSpPr>
        <p:sp>
          <p:nvSpPr>
            <p:cNvPr id="14" name="TextBox 107"/>
            <p:cNvSpPr txBox="1">
              <a:spLocks noChangeArrowheads="1"/>
            </p:cNvSpPr>
            <p:nvPr/>
          </p:nvSpPr>
          <p:spPr bwMode="auto">
            <a:xfrm>
              <a:off x="4930450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2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15" name="TextBox 107"/>
            <p:cNvSpPr txBox="1">
              <a:spLocks noChangeArrowheads="1"/>
            </p:cNvSpPr>
            <p:nvPr/>
          </p:nvSpPr>
          <p:spPr bwMode="auto">
            <a:xfrm>
              <a:off x="6276846" y="2282170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i="1" dirty="0">
                  <a:latin typeface="Times New Roman"/>
                  <a:cs typeface="Times New Roman"/>
                </a:rPr>
                <a:t>R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6024282" y="2619248"/>
              <a:ext cx="110292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 algn="ctr"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A,B,C,D,G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4784113" y="3391916"/>
              <a:ext cx="685800" cy="326898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A,B,E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5754519" y="3390773"/>
              <a:ext cx="68580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A,B,F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7695330" y="3390773"/>
              <a:ext cx="77724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C,F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6724925" y="3390773"/>
              <a:ext cx="68580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B,E,G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cxnSp>
          <p:nvCxnSpPr>
            <p:cNvPr id="21" name="Straight Connector 20"/>
            <p:cNvCxnSpPr>
              <a:stCxn id="17" idx="0"/>
              <a:endCxn id="16" idx="1"/>
            </p:cNvCxnSpPr>
            <p:nvPr/>
          </p:nvCxnSpPr>
          <p:spPr>
            <a:xfrm flipV="1">
              <a:off x="5127013" y="2783840"/>
              <a:ext cx="897269" cy="608076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0"/>
              <a:endCxn id="16" idx="2"/>
            </p:cNvCxnSpPr>
            <p:nvPr/>
          </p:nvCxnSpPr>
          <p:spPr>
            <a:xfrm flipV="1">
              <a:off x="6097419" y="2948432"/>
              <a:ext cx="478323" cy="44234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0"/>
              <a:endCxn id="16" idx="3"/>
            </p:cNvCxnSpPr>
            <p:nvPr/>
          </p:nvCxnSpPr>
          <p:spPr>
            <a:xfrm flipH="1" flipV="1">
              <a:off x="7127202" y="2783840"/>
              <a:ext cx="956748" cy="606933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107"/>
            <p:cNvSpPr txBox="1">
              <a:spLocks noChangeArrowheads="1"/>
            </p:cNvSpPr>
            <p:nvPr/>
          </p:nvSpPr>
          <p:spPr bwMode="auto">
            <a:xfrm>
              <a:off x="5141821" y="2949206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A,B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25" name="TextBox 107"/>
            <p:cNvSpPr txBox="1">
              <a:spLocks noChangeArrowheads="1"/>
            </p:cNvSpPr>
            <p:nvPr/>
          </p:nvSpPr>
          <p:spPr bwMode="auto">
            <a:xfrm>
              <a:off x="5997832" y="2948432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A,B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26" name="TextBox 107"/>
            <p:cNvSpPr txBox="1">
              <a:spLocks noChangeArrowheads="1"/>
            </p:cNvSpPr>
            <p:nvPr/>
          </p:nvSpPr>
          <p:spPr bwMode="auto">
            <a:xfrm>
              <a:off x="7712410" y="2948432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C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27" name="Straight Connector 26"/>
            <p:cNvCxnSpPr>
              <a:stCxn id="18" idx="1"/>
              <a:endCxn id="17" idx="3"/>
            </p:cNvCxnSpPr>
            <p:nvPr/>
          </p:nvCxnSpPr>
          <p:spPr>
            <a:xfrm flipH="1">
              <a:off x="5469913" y="3555365"/>
              <a:ext cx="284606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107"/>
            <p:cNvSpPr txBox="1">
              <a:spLocks noChangeArrowheads="1"/>
            </p:cNvSpPr>
            <p:nvPr/>
          </p:nvSpPr>
          <p:spPr bwMode="auto">
            <a:xfrm>
              <a:off x="5447829" y="3515164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A,B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29" name="TextBox 107"/>
            <p:cNvSpPr txBox="1">
              <a:spLocks noChangeArrowheads="1"/>
            </p:cNvSpPr>
            <p:nvPr/>
          </p:nvSpPr>
          <p:spPr bwMode="auto">
            <a:xfrm>
              <a:off x="5961389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3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30" name="TextBox 107"/>
            <p:cNvSpPr txBox="1">
              <a:spLocks noChangeArrowheads="1"/>
            </p:cNvSpPr>
            <p:nvPr/>
          </p:nvSpPr>
          <p:spPr bwMode="auto">
            <a:xfrm>
              <a:off x="7078526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4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31" name="TextBox 107"/>
            <p:cNvSpPr txBox="1">
              <a:spLocks noChangeArrowheads="1"/>
            </p:cNvSpPr>
            <p:nvPr/>
          </p:nvSpPr>
          <p:spPr bwMode="auto">
            <a:xfrm>
              <a:off x="8096530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>
                  <a:latin typeface="Times New Roman"/>
                  <a:cs typeface="Times New Roman"/>
                </a:rPr>
                <a:t>5</a:t>
              </a:r>
            </a:p>
          </p:txBody>
        </p:sp>
        <p:cxnSp>
          <p:nvCxnSpPr>
            <p:cNvPr id="32" name="Curved Connector 31"/>
            <p:cNvCxnSpPr>
              <a:stCxn id="17" idx="2"/>
              <a:endCxn id="20" idx="2"/>
            </p:cNvCxnSpPr>
            <p:nvPr/>
          </p:nvCxnSpPr>
          <p:spPr>
            <a:xfrm rot="16200000" flipH="1">
              <a:off x="6096848" y="2748979"/>
              <a:ext cx="1143" cy="1940812"/>
            </a:xfrm>
            <a:prstGeom prst="curvedConnector3">
              <a:avLst>
                <a:gd name="adj1" fmla="val 36887139"/>
              </a:avLst>
            </a:prstGeom>
            <a:ln w="12700">
              <a:solidFill>
                <a:schemeClr val="tx1"/>
              </a:solidFill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07"/>
            <p:cNvSpPr txBox="1">
              <a:spLocks noChangeArrowheads="1"/>
            </p:cNvSpPr>
            <p:nvPr/>
          </p:nvSpPr>
          <p:spPr bwMode="auto">
            <a:xfrm>
              <a:off x="5519745" y="3844923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B,E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34" name="Curved Connector 33"/>
            <p:cNvCxnSpPr>
              <a:stCxn id="18" idx="2"/>
              <a:endCxn id="19" idx="2"/>
            </p:cNvCxnSpPr>
            <p:nvPr/>
          </p:nvCxnSpPr>
          <p:spPr>
            <a:xfrm rot="16200000" flipH="1">
              <a:off x="7090684" y="2726691"/>
              <a:ext cx="12700" cy="1986531"/>
            </a:xfrm>
            <a:prstGeom prst="curvedConnector3">
              <a:avLst>
                <a:gd name="adj1" fmla="val 3466898"/>
              </a:avLst>
            </a:prstGeom>
            <a:ln w="12700">
              <a:solidFill>
                <a:schemeClr val="tx1"/>
              </a:solidFill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07"/>
            <p:cNvSpPr txBox="1">
              <a:spLocks noChangeArrowheads="1"/>
            </p:cNvSpPr>
            <p:nvPr/>
          </p:nvSpPr>
          <p:spPr bwMode="auto">
            <a:xfrm>
              <a:off x="7455481" y="3813358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F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36" name="Straight Connector 35"/>
            <p:cNvCxnSpPr>
              <a:stCxn id="20" idx="0"/>
              <a:endCxn id="16" idx="2"/>
            </p:cNvCxnSpPr>
            <p:nvPr/>
          </p:nvCxnSpPr>
          <p:spPr>
            <a:xfrm flipH="1" flipV="1">
              <a:off x="6575742" y="2948432"/>
              <a:ext cx="492083" cy="44234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107"/>
            <p:cNvSpPr txBox="1">
              <a:spLocks noChangeArrowheads="1"/>
            </p:cNvSpPr>
            <p:nvPr/>
          </p:nvSpPr>
          <p:spPr bwMode="auto">
            <a:xfrm>
              <a:off x="6876584" y="3000562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B,G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38" name="Straight Connector 37"/>
            <p:cNvCxnSpPr>
              <a:stCxn id="20" idx="1"/>
              <a:endCxn id="18" idx="3"/>
            </p:cNvCxnSpPr>
            <p:nvPr/>
          </p:nvCxnSpPr>
          <p:spPr>
            <a:xfrm flipH="1">
              <a:off x="6440319" y="3555365"/>
              <a:ext cx="284606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107"/>
            <p:cNvSpPr txBox="1">
              <a:spLocks noChangeArrowheads="1"/>
            </p:cNvSpPr>
            <p:nvPr/>
          </p:nvSpPr>
          <p:spPr bwMode="auto">
            <a:xfrm>
              <a:off x="6510940" y="3311724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38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51" grpId="0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6858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Intermediate Partitions</a:t>
            </a:r>
            <a:endParaRPr lang="en-US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CC11FB8F-B1DA-5947-9AAB-62F8663B4168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F75638EC-1F17-044A-A35C-EADF45801DD9}" type="slidenum">
              <a:rPr lang="en-US" altLang="zh-CN"/>
              <a:pPr/>
              <a:t>25</a:t>
            </a:fld>
            <a:endParaRPr lang="en-US" altLang="zh-CN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826154"/>
              </p:ext>
            </p:extLst>
          </p:nvPr>
        </p:nvGraphicFramePr>
        <p:xfrm>
          <a:off x="2137901" y="2551898"/>
          <a:ext cx="1955751" cy="3036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28"/>
                <a:gridCol w="296198"/>
                <a:gridCol w="259985"/>
                <a:gridCol w="259985"/>
                <a:gridCol w="259985"/>
                <a:gridCol w="259985"/>
                <a:gridCol w="259985"/>
              </a:tblGrid>
              <a:tr h="381477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1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860905"/>
              </p:ext>
            </p:extLst>
          </p:nvPr>
        </p:nvGraphicFramePr>
        <p:xfrm>
          <a:off x="4197634" y="2572394"/>
          <a:ext cx="1350181" cy="266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591"/>
                <a:gridCol w="300530"/>
                <a:gridCol w="300530"/>
                <a:gridCol w="300530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92625"/>
              </p:ext>
            </p:extLst>
          </p:nvPr>
        </p:nvGraphicFramePr>
        <p:xfrm>
          <a:off x="5696202" y="2572394"/>
          <a:ext cx="1071918" cy="152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18"/>
                <a:gridCol w="289550"/>
                <a:gridCol w="289550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20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2111106" y="2472083"/>
            <a:ext cx="73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06851" y="2495426"/>
            <a:ext cx="73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56107" y="2486194"/>
            <a:ext cx="54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identify the </a:t>
            </a:r>
            <a:r>
              <a:rPr lang="en-US" dirty="0" err="1" smtClean="0"/>
              <a:t>subscopes</a:t>
            </a:r>
            <a:r>
              <a:rPr lang="en-US" dirty="0" smtClean="0"/>
              <a:t> that affect </a:t>
            </a:r>
            <a:r>
              <a:rPr lang="en-US" i="1" dirty="0" smtClean="0"/>
              <a:t>R</a:t>
            </a:r>
            <a:r>
              <a:rPr lang="en-US" i="1" baseline="-25000" dirty="0" smtClean="0"/>
              <a:t>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94000" y="2525889"/>
            <a:ext cx="536222" cy="3810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2">
                <a:alpha val="5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682067" y="2551289"/>
            <a:ext cx="536222" cy="3810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2">
                <a:alpha val="5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313287" y="2565401"/>
            <a:ext cx="299158" cy="381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solidFill>
              <a:schemeClr val="tx2">
                <a:alpha val="5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203242" y="2576690"/>
            <a:ext cx="299158" cy="381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solidFill>
              <a:schemeClr val="tx2">
                <a:alpha val="5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0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 animBg="1"/>
      <p:bldP spid="63" grpId="0" animBg="1"/>
      <p:bldP spid="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6858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Intermediate Partitions</a:t>
            </a:r>
            <a:endParaRPr lang="en-US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CC11FB8F-B1DA-5947-9AAB-62F8663B4168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F75638EC-1F17-044A-A35C-EADF45801DD9}" type="slidenum">
              <a:rPr lang="en-US" altLang="zh-CN"/>
              <a:pPr/>
              <a:t>26</a:t>
            </a:fld>
            <a:endParaRPr lang="en-US" altLang="zh-CN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02444"/>
              </p:ext>
            </p:extLst>
          </p:nvPr>
        </p:nvGraphicFramePr>
        <p:xfrm>
          <a:off x="1820331" y="2551898"/>
          <a:ext cx="2273322" cy="3036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95"/>
                <a:gridCol w="353095"/>
                <a:gridCol w="290817"/>
                <a:gridCol w="255263"/>
                <a:gridCol w="255263"/>
                <a:gridCol w="255263"/>
                <a:gridCol w="255263"/>
                <a:gridCol w="255263"/>
              </a:tblGrid>
              <a:tr h="381477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ib</a:t>
                      </a:r>
                      <a:r>
                        <a:rPr lang="en-US" sz="2000" i="1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1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ib</a:t>
                      </a:r>
                      <a:r>
                        <a:rPr lang="en-US" sz="2000" i="1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1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pPr algn="ctr"/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ib</a:t>
                      </a:r>
                      <a:r>
                        <a:rPr lang="en-US" sz="2000" i="1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1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ib</a:t>
                      </a:r>
                      <a:r>
                        <a:rPr lang="en-US" sz="2000" i="1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1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152588"/>
              </p:ext>
            </p:extLst>
          </p:nvPr>
        </p:nvGraphicFramePr>
        <p:xfrm>
          <a:off x="4197634" y="2572394"/>
          <a:ext cx="1350181" cy="266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591"/>
                <a:gridCol w="300530"/>
                <a:gridCol w="300530"/>
                <a:gridCol w="300530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51691"/>
              </p:ext>
            </p:extLst>
          </p:nvPr>
        </p:nvGraphicFramePr>
        <p:xfrm>
          <a:off x="5696202" y="2572394"/>
          <a:ext cx="1071918" cy="152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18"/>
                <a:gridCol w="289550"/>
                <a:gridCol w="289550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20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2111106" y="2472083"/>
            <a:ext cx="73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06851" y="2495426"/>
            <a:ext cx="73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56107" y="2486194"/>
            <a:ext cx="54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the union of those </a:t>
            </a:r>
            <a:r>
              <a:rPr lang="en-US" dirty="0" err="1" smtClean="0"/>
              <a:t>subscopes</a:t>
            </a:r>
            <a:r>
              <a:rPr lang="en-US" dirty="0" smtClean="0"/>
              <a:t> over the relation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94000" y="2525889"/>
            <a:ext cx="790222" cy="3810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2">
                <a:alpha val="5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682067" y="2551289"/>
            <a:ext cx="536222" cy="3810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2">
                <a:alpha val="5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17356" y="2548467"/>
            <a:ext cx="245533" cy="3810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chemeClr val="tx2">
                <a:alpha val="5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4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/>
          <p:cNvSpPr/>
          <p:nvPr/>
        </p:nvSpPr>
        <p:spPr>
          <a:xfrm>
            <a:off x="6134100" y="3863164"/>
            <a:ext cx="838200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533900" y="3863164"/>
            <a:ext cx="838200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132550" y="4459936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>
            <a:off x="4528902" y="4164900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001000" algn="r"/>
              </a:tabLst>
            </a:pP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R(</a:t>
            </a:r>
            <a:r>
              <a:rPr lang="en-US" sz="3600" dirty="0"/>
              <a:t>∗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,</a:t>
            </a:r>
            <a:r>
              <a:rPr lang="en-US" sz="3600" i="1" dirty="0" smtClean="0">
                <a:latin typeface="Helvetica" charset="0"/>
                <a:ea typeface="宋体" charset="0"/>
                <a:cs typeface="宋体" charset="0"/>
              </a:rPr>
              <a:t>m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)C </a:t>
            </a:r>
            <a:r>
              <a:rPr lang="en-US" sz="3600" b="0" dirty="0" smtClean="0">
                <a:latin typeface="Helvetica" charset="0"/>
                <a:ea typeface="宋体" charset="0"/>
                <a:cs typeface="宋体" charset="0"/>
              </a:rPr>
              <a:t>(a.k.a. </a:t>
            </a:r>
            <a:r>
              <a:rPr lang="en-US" sz="3600" b="0" i="1" dirty="0" smtClean="0">
                <a:latin typeface="Helvetica" charset="0"/>
                <a:ea typeface="宋体" charset="0"/>
                <a:cs typeface="宋体" charset="0"/>
              </a:rPr>
              <a:t>m</a:t>
            </a:r>
            <a:r>
              <a:rPr lang="en-US" sz="3600" b="0" dirty="0" smtClean="0">
                <a:latin typeface="Helvetica" charset="0"/>
                <a:ea typeface="宋体" charset="0"/>
                <a:cs typeface="宋体" charset="0"/>
              </a:rPr>
              <a:t>-wise consistency)</a:t>
            </a:r>
            <a:r>
              <a:rPr lang="en-US" dirty="0">
                <a:latin typeface="Helvetica" charset="0"/>
                <a:ea typeface="宋体" charset="0"/>
                <a:cs typeface="宋体" charset="0"/>
              </a:rPr>
              <a:t>	</a:t>
            </a:r>
          </a:p>
        </p:txBody>
      </p:sp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534E37A7-0ADF-9B41-91FA-F624D1C15E20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21B25093-2169-4E4A-8E64-667FD4CBC746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65238"/>
            <a:ext cx="7760678" cy="2476377"/>
          </a:xfrm>
        </p:spPr>
        <p:txBody>
          <a:bodyPr/>
          <a:lstStyle/>
          <a:p>
            <a:r>
              <a:rPr lang="en-US" sz="2400" dirty="0" smtClean="0"/>
              <a:t>A CSP is R(∗,</a:t>
            </a:r>
            <a:r>
              <a:rPr lang="en-US" sz="2400" i="1" dirty="0" smtClean="0"/>
              <a:t>m</a:t>
            </a:r>
            <a:r>
              <a:rPr lang="en-US" sz="2400" dirty="0" smtClean="0"/>
              <a:t>)C iff </a:t>
            </a:r>
          </a:p>
          <a:p>
            <a:pPr lvl="1"/>
            <a:r>
              <a:rPr lang="en-US" sz="2000" dirty="0" smtClean="0"/>
              <a:t>Every tuple in a relation can be extended</a:t>
            </a:r>
          </a:p>
          <a:p>
            <a:pPr lvl="1"/>
            <a:r>
              <a:rPr lang="en-US" sz="2000" dirty="0" smtClean="0"/>
              <a:t>to the variables in the scope of any (</a:t>
            </a:r>
            <a:r>
              <a:rPr lang="en-US" sz="2000" i="1" dirty="0" smtClean="0"/>
              <a:t>m</a:t>
            </a:r>
            <a:r>
              <a:rPr lang="en-US" sz="2000" dirty="0" smtClean="0"/>
              <a:t>-1) other relations </a:t>
            </a:r>
          </a:p>
          <a:p>
            <a:pPr lvl="1"/>
            <a:r>
              <a:rPr lang="en-US" sz="2000" dirty="0" smtClean="0"/>
              <a:t>in an assignment satisfying all </a:t>
            </a:r>
            <a:r>
              <a:rPr lang="en-US" sz="2000" i="1" dirty="0" smtClean="0"/>
              <a:t>m</a:t>
            </a:r>
            <a:r>
              <a:rPr lang="en-US" sz="2000" dirty="0" smtClean="0"/>
              <a:t> relations simultaneously</a:t>
            </a:r>
          </a:p>
          <a:p>
            <a:r>
              <a:rPr lang="en-US" sz="2800" dirty="0" smtClean="0"/>
              <a:t> </a:t>
            </a:r>
            <a:r>
              <a:rPr lang="en-US" sz="2400" dirty="0" smtClean="0"/>
              <a:t>R(∗,</a:t>
            </a:r>
            <a:r>
              <a:rPr lang="en-US" sz="2400" i="1" dirty="0" smtClean="0"/>
              <a:t>m</a:t>
            </a:r>
            <a:r>
              <a:rPr lang="en-US" sz="2400" dirty="0" smtClean="0"/>
              <a:t>)C ≡ Every set of </a:t>
            </a:r>
            <a:r>
              <a:rPr lang="en-US" sz="2400" i="1" dirty="0" smtClean="0"/>
              <a:t>m</a:t>
            </a:r>
            <a:r>
              <a:rPr lang="en-US" sz="2400" dirty="0" smtClean="0"/>
              <a:t> relations is minimal </a:t>
            </a:r>
          </a:p>
          <a:p>
            <a:pPr>
              <a:tabLst>
                <a:tab pos="6235700" algn="r"/>
              </a:tabLst>
            </a:pPr>
            <a:endParaRPr lang="en-US" sz="1800" dirty="0">
              <a:solidFill>
                <a:srgbClr val="E2002B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4533900" y="4015564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37" name="Straight Connector 136"/>
          <p:cNvCxnSpPr/>
          <p:nvPr/>
        </p:nvCxnSpPr>
        <p:spPr>
          <a:xfrm>
            <a:off x="4533900" y="4167964"/>
            <a:ext cx="838200" cy="0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/>
        </p:spPr>
      </p:cxnSp>
      <p:cxnSp>
        <p:nvCxnSpPr>
          <p:cNvPr id="138" name="Straight Connector 137"/>
          <p:cNvCxnSpPr/>
          <p:nvPr/>
        </p:nvCxnSpPr>
        <p:spPr>
          <a:xfrm>
            <a:off x="4533900" y="4320364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39" name="Straight Connector 138"/>
          <p:cNvCxnSpPr/>
          <p:nvPr/>
        </p:nvCxnSpPr>
        <p:spPr>
          <a:xfrm>
            <a:off x="4533900" y="4472764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40" name="Straight Connector 139"/>
          <p:cNvCxnSpPr/>
          <p:nvPr/>
        </p:nvCxnSpPr>
        <p:spPr>
          <a:xfrm>
            <a:off x="4533900" y="4625164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115" name="Rectangle 114"/>
          <p:cNvSpPr/>
          <p:nvPr/>
        </p:nvSpPr>
        <p:spPr>
          <a:xfrm>
            <a:off x="3086100" y="3863164"/>
            <a:ext cx="838200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3086100" y="4015564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17" name="Straight Connector 116"/>
          <p:cNvCxnSpPr/>
          <p:nvPr/>
        </p:nvCxnSpPr>
        <p:spPr>
          <a:xfrm>
            <a:off x="3086100" y="4167964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18" name="Straight Connector 117"/>
          <p:cNvCxnSpPr/>
          <p:nvPr/>
        </p:nvCxnSpPr>
        <p:spPr>
          <a:xfrm>
            <a:off x="3086100" y="4320364"/>
            <a:ext cx="838200" cy="0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/>
        </p:spPr>
      </p:cxnSp>
      <p:cxnSp>
        <p:nvCxnSpPr>
          <p:cNvPr id="119" name="Straight Connector 118"/>
          <p:cNvCxnSpPr/>
          <p:nvPr/>
        </p:nvCxnSpPr>
        <p:spPr>
          <a:xfrm>
            <a:off x="3086100" y="4472764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20" name="Straight Connector 119"/>
          <p:cNvCxnSpPr/>
          <p:nvPr/>
        </p:nvCxnSpPr>
        <p:spPr>
          <a:xfrm>
            <a:off x="3086100" y="4625164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30" name="Straight Connector 129"/>
          <p:cNvCxnSpPr/>
          <p:nvPr/>
        </p:nvCxnSpPr>
        <p:spPr>
          <a:xfrm>
            <a:off x="6134100" y="4015564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31" name="Straight Connector 130"/>
          <p:cNvCxnSpPr/>
          <p:nvPr/>
        </p:nvCxnSpPr>
        <p:spPr>
          <a:xfrm>
            <a:off x="6134100" y="4167964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32" name="Straight Connector 131"/>
          <p:cNvCxnSpPr/>
          <p:nvPr/>
        </p:nvCxnSpPr>
        <p:spPr>
          <a:xfrm>
            <a:off x="6134100" y="4320364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33" name="Straight Connector 132"/>
          <p:cNvCxnSpPr/>
          <p:nvPr/>
        </p:nvCxnSpPr>
        <p:spPr>
          <a:xfrm>
            <a:off x="6134100" y="4472764"/>
            <a:ext cx="838200" cy="0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/>
        </p:spPr>
      </p:cxnSp>
      <p:cxnSp>
        <p:nvCxnSpPr>
          <p:cNvPr id="134" name="Straight Connector 133"/>
          <p:cNvCxnSpPr/>
          <p:nvPr/>
        </p:nvCxnSpPr>
        <p:spPr>
          <a:xfrm>
            <a:off x="6134100" y="4625164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22" name="Curved Connector 121"/>
          <p:cNvCxnSpPr>
            <a:stCxn id="115" idx="3"/>
          </p:cNvCxnSpPr>
          <p:nvPr/>
        </p:nvCxnSpPr>
        <p:spPr>
          <a:xfrm flipV="1">
            <a:off x="3924300" y="4167964"/>
            <a:ext cx="609600" cy="15240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 w="lg" len="lg"/>
          </a:ln>
          <a:effectLst/>
        </p:spPr>
      </p:cxnSp>
      <p:cxnSp>
        <p:nvCxnSpPr>
          <p:cNvPr id="123" name="Curved Connector 122"/>
          <p:cNvCxnSpPr/>
          <p:nvPr/>
        </p:nvCxnSpPr>
        <p:spPr>
          <a:xfrm>
            <a:off x="5295900" y="4167964"/>
            <a:ext cx="838200" cy="30480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 w="lg" len="lg"/>
          </a:ln>
          <a:effectLst/>
        </p:spPr>
      </p:cxnSp>
      <p:sp>
        <p:nvSpPr>
          <p:cNvPr id="124" name="Right Brace 123"/>
          <p:cNvSpPr/>
          <p:nvPr/>
        </p:nvSpPr>
        <p:spPr>
          <a:xfrm rot="5400000">
            <a:off x="5600700" y="3710764"/>
            <a:ext cx="304800" cy="27432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474058" y="4396564"/>
            <a:ext cx="56778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..…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575882" y="5234764"/>
            <a:ext cx="270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∀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-1 relations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" name="Rectangular Callout 126"/>
          <p:cNvSpPr/>
          <p:nvPr/>
        </p:nvSpPr>
        <p:spPr>
          <a:xfrm>
            <a:off x="1866900" y="4015564"/>
            <a:ext cx="990600" cy="381000"/>
          </a:xfrm>
          <a:prstGeom prst="wedgeRectCallout">
            <a:avLst>
              <a:gd name="adj1" fmla="val 69353"/>
              <a:gd name="adj2" fmla="val 25739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∀ tuple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Rectangular Callout 127"/>
          <p:cNvSpPr/>
          <p:nvPr/>
        </p:nvSpPr>
        <p:spPr>
          <a:xfrm>
            <a:off x="1866900" y="5158564"/>
            <a:ext cx="1219200" cy="381000"/>
          </a:xfrm>
          <a:prstGeom prst="wedgeRectCallout">
            <a:avLst>
              <a:gd name="adj1" fmla="val 64184"/>
              <a:gd name="adj2" fmla="val -139265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∀ relation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4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001000" algn="r"/>
              </a:tabLst>
            </a:pPr>
            <a:r>
              <a:rPr lang="en-US" sz="3600" cap="small" dirty="0" err="1" smtClean="0">
                <a:latin typeface="Helvetica" charset="0"/>
                <a:ea typeface="宋体" charset="0"/>
                <a:cs typeface="宋体" charset="0"/>
              </a:rPr>
              <a:t>PerTuple</a:t>
            </a:r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en-US" dirty="0">
                <a:latin typeface="Helvetica" charset="0"/>
                <a:ea typeface="宋体" charset="0"/>
                <a:cs typeface="宋体" charset="0"/>
              </a:rPr>
              <a:t>	</a:t>
            </a:r>
          </a:p>
        </p:txBody>
      </p:sp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534E37A7-0ADF-9B41-91FA-F624D1C15E20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21B25093-2169-4E4A-8E64-667FD4CBC746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41" name="TextBox 140"/>
          <p:cNvSpPr txBox="1"/>
          <p:nvPr/>
        </p:nvSpPr>
        <p:spPr>
          <a:xfrm>
            <a:off x="5938553" y="544851"/>
            <a:ext cx="242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999413" algn="r"/>
              </a:tabLst>
            </a:pPr>
            <a:r>
              <a:rPr lang="en-US" dirty="0" smtClean="0">
                <a:solidFill>
                  <a:srgbClr val="E46C0A"/>
                </a:solidFill>
              </a:rPr>
              <a:t>[</a:t>
            </a:r>
            <a:r>
              <a:rPr lang="en-US" dirty="0" err="1" smtClean="0">
                <a:solidFill>
                  <a:srgbClr val="E46C0A"/>
                </a:solidFill>
              </a:rPr>
              <a:t>Karakashian</a:t>
            </a:r>
            <a:r>
              <a:rPr lang="en-US" dirty="0" smtClean="0">
                <a:solidFill>
                  <a:srgbClr val="E46C0A"/>
                </a:solidFill>
              </a:rPr>
              <a:t>+  AAAI 10]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65238"/>
            <a:ext cx="8027066" cy="4308173"/>
          </a:xfrm>
        </p:spPr>
        <p:txBody>
          <a:bodyPr/>
          <a:lstStyle/>
          <a:p>
            <a:r>
              <a:rPr lang="en-US" sz="2800" cap="small" dirty="0" err="1" smtClean="0"/>
              <a:t>PerTuple</a:t>
            </a:r>
            <a:r>
              <a:rPr lang="en-US" sz="2800" dirty="0" smtClean="0"/>
              <a:t> </a:t>
            </a:r>
            <a:r>
              <a:rPr lang="en-US" sz="2800" dirty="0"/>
              <a:t>e</a:t>
            </a:r>
            <a:r>
              <a:rPr lang="en-US" sz="2800" dirty="0" smtClean="0"/>
              <a:t>nforces R</a:t>
            </a:r>
            <a:r>
              <a:rPr lang="en-US" sz="2800" dirty="0"/>
              <a:t>(∗,</a:t>
            </a:r>
            <a:r>
              <a:rPr lang="en-US" sz="2800" i="1" dirty="0" smtClean="0"/>
              <a:t>m</a:t>
            </a:r>
            <a:r>
              <a:rPr lang="en-US" sz="2800" dirty="0" smtClean="0"/>
              <a:t>)C</a:t>
            </a:r>
          </a:p>
          <a:p>
            <a:r>
              <a:rPr lang="en-US" sz="2800" dirty="0" smtClean="0"/>
              <a:t>Store all connected combinations of </a:t>
            </a:r>
            <a:r>
              <a:rPr lang="en-US" sz="2800" i="1" dirty="0" smtClean="0"/>
              <a:t>m</a:t>
            </a:r>
            <a:r>
              <a:rPr lang="en-US" sz="2800" dirty="0" smtClean="0"/>
              <a:t> relations 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Update propagation queue</a:t>
            </a:r>
            <a:endParaRPr lang="en-US" sz="2800" dirty="0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734764" y="2374100"/>
            <a:ext cx="823202" cy="1424284"/>
            <a:chOff x="1486336" y="2706642"/>
            <a:chExt cx="822917" cy="1423873"/>
          </a:xfrm>
        </p:grpSpPr>
        <p:cxnSp>
          <p:nvCxnSpPr>
            <p:cNvPr id="25" name="Straight Connector 24"/>
            <p:cNvCxnSpPr>
              <a:endCxn id="26" idx="0"/>
            </p:cNvCxnSpPr>
            <p:nvPr/>
          </p:nvCxnSpPr>
          <p:spPr>
            <a:xfrm>
              <a:off x="1886247" y="2706642"/>
              <a:ext cx="12696" cy="37295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xtract 23"/>
            <p:cNvSpPr/>
            <p:nvPr/>
          </p:nvSpPr>
          <p:spPr>
            <a:xfrm>
              <a:off x="1486336" y="3079597"/>
              <a:ext cx="823628" cy="1050622"/>
            </a:xfrm>
            <a:prstGeom prst="flowChartExtract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773575" y="3079597"/>
              <a:ext cx="125369" cy="10474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7468908" y="2707716"/>
            <a:ext cx="779947" cy="1411820"/>
            <a:chOff x="2324986" y="3091472"/>
            <a:chExt cx="779677" cy="1411413"/>
          </a:xfrm>
        </p:grpSpPr>
        <p:cxnSp>
          <p:nvCxnSpPr>
            <p:cNvPr id="22" name="Straight Connector 14"/>
            <p:cNvCxnSpPr/>
            <p:nvPr/>
          </p:nvCxnSpPr>
          <p:spPr>
            <a:xfrm>
              <a:off x="2706723" y="3091231"/>
              <a:ext cx="7934" cy="36343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xtract 23"/>
            <p:cNvSpPr/>
            <p:nvPr/>
          </p:nvSpPr>
          <p:spPr>
            <a:xfrm>
              <a:off x="2324267" y="3454664"/>
              <a:ext cx="780780" cy="1022055"/>
            </a:xfrm>
            <a:prstGeom prst="flowChartExtract">
              <a:avLst/>
            </a:prstGeom>
            <a:solidFill>
              <a:schemeClr val="bg1">
                <a:lumMod val="50000"/>
                <a:alpha val="49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2611506" y="3454664"/>
              <a:ext cx="103151" cy="10474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7101836" y="2577870"/>
            <a:ext cx="823202" cy="1393649"/>
            <a:chOff x="1855284" y="2833386"/>
            <a:chExt cx="822917" cy="1393247"/>
          </a:xfrm>
        </p:grpSpPr>
        <p:sp>
          <p:nvSpPr>
            <p:cNvPr id="19" name="Extract 23"/>
            <p:cNvSpPr/>
            <p:nvPr/>
          </p:nvSpPr>
          <p:spPr>
            <a:xfrm>
              <a:off x="1854925" y="3175617"/>
              <a:ext cx="823627" cy="1050622"/>
            </a:xfrm>
            <a:prstGeom prst="flowChartExtract">
              <a:avLst/>
            </a:prstGeom>
            <a:solidFill>
              <a:schemeClr val="bg1">
                <a:lumMod val="50000"/>
                <a:alpha val="3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256423" y="2832816"/>
              <a:ext cx="11109" cy="37295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0"/>
            </p:cNvCxnSpPr>
            <p:nvPr/>
          </p:nvCxnSpPr>
          <p:spPr>
            <a:xfrm flipH="1">
              <a:off x="2142163" y="3175617"/>
              <a:ext cx="125370" cy="10442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>
            <a:endCxn id="13" idx="0"/>
          </p:cNvCxnSpPr>
          <p:nvPr/>
        </p:nvCxnSpPr>
        <p:spPr bwMode="auto">
          <a:xfrm flipH="1">
            <a:off x="8287339" y="2764625"/>
            <a:ext cx="4763" cy="45561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xtract 23"/>
          <p:cNvSpPr/>
          <p:nvPr/>
        </p:nvSpPr>
        <p:spPr bwMode="auto">
          <a:xfrm>
            <a:off x="7792039" y="3220238"/>
            <a:ext cx="990600" cy="995362"/>
          </a:xfrm>
          <a:prstGeom prst="flowChartExtra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47000">
                <a:schemeClr val="accent1">
                  <a:shade val="93000"/>
                  <a:satMod val="130000"/>
                  <a:alpha val="53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>
            <a:stCxn id="13" idx="0"/>
          </p:cNvCxnSpPr>
          <p:nvPr/>
        </p:nvCxnSpPr>
        <p:spPr bwMode="auto">
          <a:xfrm>
            <a:off x="8287339" y="3220238"/>
            <a:ext cx="146050" cy="101441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40737" y="2845248"/>
            <a:ext cx="503815" cy="24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1600" i="1"/>
              <a:t>t</a:t>
            </a:r>
            <a:r>
              <a:rPr lang="en-US" sz="1600" i="1" baseline="-25000"/>
              <a:t>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92260" y="2428568"/>
            <a:ext cx="503815" cy="24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1600" i="1"/>
              <a:t>t</a:t>
            </a:r>
            <a:r>
              <a:rPr lang="en-US" sz="1600" i="1" baseline="-25000"/>
              <a:t>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93542" y="2743619"/>
            <a:ext cx="503815" cy="24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1600" i="1"/>
              <a:t>t</a:t>
            </a:r>
            <a:r>
              <a:rPr lang="en-US" sz="1600" i="1" baseline="-25000"/>
              <a:t>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47983" y="2601338"/>
            <a:ext cx="503815" cy="24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sz="1600" i="1"/>
              <a:t>t</a:t>
            </a:r>
            <a:r>
              <a:rPr lang="en-US" sz="1600" i="1" baseline="-25000"/>
              <a:t>3</a:t>
            </a:r>
          </a:p>
        </p:txBody>
      </p:sp>
      <p:sp>
        <p:nvSpPr>
          <p:cNvPr id="30" name="Content Placeholder 1"/>
          <p:cNvSpPr txBox="1">
            <a:spLocks/>
          </p:cNvSpPr>
          <p:nvPr/>
        </p:nvSpPr>
        <p:spPr bwMode="auto">
          <a:xfrm>
            <a:off x="533401" y="2279518"/>
            <a:ext cx="6330758" cy="193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 smtClean="0"/>
              <a:t>For each relation in a combination</a:t>
            </a:r>
          </a:p>
          <a:p>
            <a:pPr lvl="1"/>
            <a:r>
              <a:rPr lang="en-US" sz="2400" dirty="0" smtClean="0"/>
              <a:t>For each tuple in the relation</a:t>
            </a:r>
          </a:p>
          <a:p>
            <a:pPr lvl="1"/>
            <a:r>
              <a:rPr lang="en-US" sz="2400" cap="small" dirty="0" err="1" smtClean="0">
                <a:solidFill>
                  <a:srgbClr val="3366FF"/>
                </a:solidFill>
              </a:rPr>
              <a:t>SearchSupport</a:t>
            </a:r>
            <a:r>
              <a:rPr lang="en-US" sz="2400" dirty="0" smtClean="0"/>
              <a:t>: Conduct backtrack search with FC over the dual CSP induced by the </a:t>
            </a:r>
            <a:r>
              <a:rPr lang="en-US" sz="2400" i="1" dirty="0" smtClean="0"/>
              <a:t>m </a:t>
            </a:r>
            <a:r>
              <a:rPr lang="en-US" sz="2400" dirty="0" smtClean="0"/>
              <a:t>relations</a:t>
            </a:r>
          </a:p>
          <a:p>
            <a:pPr lvl="1"/>
            <a:r>
              <a:rPr lang="en-US" sz="2400" dirty="0" smtClean="0"/>
              <a:t>Remove the tuple if no solution is found</a:t>
            </a:r>
          </a:p>
        </p:txBody>
      </p:sp>
    </p:spTree>
    <p:extLst>
      <p:ext uri="{BB962C8B-B14F-4D97-AF65-F5344CB8AC3E}">
        <p14:creationId xmlns:p14="http://schemas.microsoft.com/office/powerpoint/2010/main" val="33014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7558424" y="4240058"/>
            <a:ext cx="552642" cy="703502"/>
          </a:xfrm>
          <a:prstGeom prst="rect">
            <a:avLst/>
          </a:prstGeom>
          <a:solidFill>
            <a:srgbClr val="FFCBE2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543030" y="3478057"/>
            <a:ext cx="600363" cy="732751"/>
          </a:xfrm>
          <a:prstGeom prst="rect">
            <a:avLst/>
          </a:prstGeom>
          <a:solidFill>
            <a:srgbClr val="3366FF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579976" y="2702202"/>
            <a:ext cx="551812" cy="725054"/>
          </a:xfrm>
          <a:prstGeom prst="rect">
            <a:avLst/>
          </a:prstGeom>
          <a:solidFill>
            <a:srgbClr val="CCFFCC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80121" y="2719135"/>
            <a:ext cx="461818" cy="1493212"/>
          </a:xfrm>
          <a:prstGeom prst="rect">
            <a:avLst/>
          </a:prstGeom>
          <a:solidFill>
            <a:srgbClr val="CCFFCC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宋体" charset="0"/>
                <a:cs typeface="宋体" charset="0"/>
              </a:rPr>
              <a:t>Piecewise Functional Constraints</a:t>
            </a:r>
            <a:endParaRPr lang="en-US" sz="3600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717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D07AFB5-56EF-F242-B04C-A2DE463D53E1}" type="datetime1">
              <a:rPr lang="en-US"/>
              <a:pPr/>
              <a:t>9/12/14</a:t>
            </a:fld>
            <a:endParaRPr lang="en-US" altLang="zh-CN" dirty="0"/>
          </a:p>
        </p:txBody>
      </p:sp>
      <p:sp>
        <p:nvSpPr>
          <p:cNvPr id="717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71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54423596-77E0-9147-BA64-45822A5A8A15}" type="slidenum">
              <a:rPr lang="en-US" altLang="zh-CN"/>
              <a:pPr/>
              <a:t>5</a:t>
            </a:fld>
            <a:endParaRPr lang="en-US" altLang="zh-CN"/>
          </a:p>
        </p:txBody>
      </p:sp>
      <p:graphicFrame>
        <p:nvGraphicFramePr>
          <p:cNvPr id="177" name="Table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745427"/>
              </p:ext>
            </p:extLst>
          </p:nvPr>
        </p:nvGraphicFramePr>
        <p:xfrm>
          <a:off x="4987368" y="2306694"/>
          <a:ext cx="1608493" cy="3107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18"/>
                <a:gridCol w="247239"/>
                <a:gridCol w="261753"/>
                <a:gridCol w="261753"/>
                <a:gridCol w="276266"/>
                <a:gridCol w="299264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400" i="1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400" i="1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40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400" i="1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40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400" i="1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40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400" i="1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40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400" i="1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lang="en-US" sz="240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400" i="1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40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8" name="Table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29253"/>
              </p:ext>
            </p:extLst>
          </p:nvPr>
        </p:nvGraphicFramePr>
        <p:xfrm>
          <a:off x="7542398" y="2306694"/>
          <a:ext cx="893118" cy="2654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4"/>
                <a:gridCol w="303312"/>
                <a:gridCol w="303312"/>
              </a:tblGrid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9" name="Right Bracket 178"/>
          <p:cNvSpPr/>
          <p:nvPr/>
        </p:nvSpPr>
        <p:spPr>
          <a:xfrm>
            <a:off x="6571938" y="2709778"/>
            <a:ext cx="80595" cy="1440768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ight Bracket 179"/>
          <p:cNvSpPr/>
          <p:nvPr/>
        </p:nvSpPr>
        <p:spPr>
          <a:xfrm>
            <a:off x="6580294" y="4227386"/>
            <a:ext cx="72782" cy="738962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ight Bracket 180"/>
          <p:cNvSpPr/>
          <p:nvPr/>
        </p:nvSpPr>
        <p:spPr>
          <a:xfrm>
            <a:off x="6547719" y="4988781"/>
            <a:ext cx="100201" cy="369650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ight Bracket 181"/>
          <p:cNvSpPr/>
          <p:nvPr/>
        </p:nvSpPr>
        <p:spPr>
          <a:xfrm flipH="1">
            <a:off x="7392306" y="3496258"/>
            <a:ext cx="93614" cy="659202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ight Bracket 182"/>
          <p:cNvSpPr/>
          <p:nvPr/>
        </p:nvSpPr>
        <p:spPr>
          <a:xfrm flipH="1">
            <a:off x="7404728" y="2724761"/>
            <a:ext cx="81192" cy="676468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ight Bracket 183"/>
          <p:cNvSpPr/>
          <p:nvPr/>
        </p:nvSpPr>
        <p:spPr>
          <a:xfrm flipH="1">
            <a:off x="7400924" y="4219974"/>
            <a:ext cx="84995" cy="740215"/>
          </a:xfrm>
          <a:prstGeom prst="rightBracket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Connector 185"/>
          <p:cNvCxnSpPr>
            <a:stCxn id="179" idx="2"/>
            <a:endCxn id="183" idx="2"/>
          </p:cNvCxnSpPr>
          <p:nvPr/>
        </p:nvCxnSpPr>
        <p:spPr>
          <a:xfrm flipV="1">
            <a:off x="6652533" y="3062995"/>
            <a:ext cx="752195" cy="367167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0" idx="2"/>
            <a:endCxn id="182" idx="2"/>
          </p:cNvCxnSpPr>
          <p:nvPr/>
        </p:nvCxnSpPr>
        <p:spPr>
          <a:xfrm flipV="1">
            <a:off x="6653076" y="3825859"/>
            <a:ext cx="739230" cy="771008"/>
          </a:xfrm>
          <a:prstGeom prst="line">
            <a:avLst/>
          </a:prstGeom>
          <a:ln w="95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Rectangle 190"/>
          <p:cNvSpPr/>
          <p:nvPr/>
        </p:nvSpPr>
        <p:spPr>
          <a:xfrm>
            <a:off x="6692126" y="497742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✗</a:t>
            </a:r>
            <a:endParaRPr lang="en-US" dirty="0"/>
          </a:p>
        </p:txBody>
      </p:sp>
      <p:sp>
        <p:nvSpPr>
          <p:cNvPr id="192" name="Rectangle 191"/>
          <p:cNvSpPr/>
          <p:nvPr/>
        </p:nvSpPr>
        <p:spPr>
          <a:xfrm>
            <a:off x="7127619" y="438828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✗</a:t>
            </a:r>
            <a:endParaRPr lang="en-US" dirty="0"/>
          </a:p>
        </p:txBody>
      </p:sp>
      <p:sp>
        <p:nvSpPr>
          <p:cNvPr id="193" name="TextBox 192"/>
          <p:cNvSpPr txBox="1"/>
          <p:nvPr/>
        </p:nvSpPr>
        <p:spPr>
          <a:xfrm>
            <a:off x="5773132" y="1839051"/>
            <a:ext cx="73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1</a:t>
            </a:r>
            <a:endParaRPr lang="en-US" sz="2400" i="1" baseline="-25000" dirty="0">
              <a:latin typeface="Times New Roman"/>
              <a:cs typeface="Times New Roman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749774" y="1839051"/>
            <a:ext cx="73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2</a:t>
            </a:r>
            <a:endParaRPr lang="en-US" sz="2400" i="1" baseline="-25000" dirty="0">
              <a:latin typeface="Times New Roman"/>
              <a:cs typeface="Times New Roman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7541" y="2377813"/>
            <a:ext cx="4346306" cy="1993277"/>
            <a:chOff x="4784113" y="2282170"/>
            <a:chExt cx="3688457" cy="1691578"/>
          </a:xfrm>
        </p:grpSpPr>
        <p:sp>
          <p:nvSpPr>
            <p:cNvPr id="23" name="TextBox 107"/>
            <p:cNvSpPr txBox="1">
              <a:spLocks noChangeArrowheads="1"/>
            </p:cNvSpPr>
            <p:nvPr/>
          </p:nvSpPr>
          <p:spPr bwMode="auto">
            <a:xfrm>
              <a:off x="4930450" y="3697523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R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2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24" name="TextBox 107"/>
            <p:cNvSpPr txBox="1">
              <a:spLocks noChangeArrowheads="1"/>
            </p:cNvSpPr>
            <p:nvPr/>
          </p:nvSpPr>
          <p:spPr bwMode="auto">
            <a:xfrm>
              <a:off x="6276846" y="2282170"/>
              <a:ext cx="533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i="1" dirty="0">
                  <a:latin typeface="Times New Roman"/>
                  <a:cs typeface="Times New Roman"/>
                </a:rPr>
                <a:t>R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6024282" y="2619248"/>
              <a:ext cx="110292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 algn="ctr"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A,B,C,D,G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26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4784113" y="3391916"/>
              <a:ext cx="685800" cy="326898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A,B,E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27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5754519" y="3390773"/>
              <a:ext cx="68580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A,B,F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28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7695330" y="3390773"/>
              <a:ext cx="77724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C,F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6724925" y="3390773"/>
              <a:ext cx="68580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i="1" dirty="0" smtClean="0">
                  <a:latin typeface="Times New Roman"/>
                  <a:ea typeface="宋体" pitchFamily="2" charset="-122"/>
                  <a:cs typeface="Times New Roman"/>
                </a:rPr>
                <a:t>B,E,G</a:t>
              </a:r>
              <a:endParaRPr lang="en-US" i="1" dirty="0">
                <a:latin typeface="Times New Roman"/>
                <a:ea typeface="宋体" pitchFamily="2" charset="-122"/>
                <a:cs typeface="Times New Roman"/>
              </a:endParaRPr>
            </a:p>
          </p:txBody>
        </p:sp>
        <p:cxnSp>
          <p:nvCxnSpPr>
            <p:cNvPr id="30" name="Straight Connector 29"/>
            <p:cNvCxnSpPr>
              <a:stCxn id="26" idx="0"/>
              <a:endCxn id="25" idx="1"/>
            </p:cNvCxnSpPr>
            <p:nvPr/>
          </p:nvCxnSpPr>
          <p:spPr>
            <a:xfrm flipV="1">
              <a:off x="5127013" y="2783840"/>
              <a:ext cx="897269" cy="608076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0"/>
              <a:endCxn id="25" idx="2"/>
            </p:cNvCxnSpPr>
            <p:nvPr/>
          </p:nvCxnSpPr>
          <p:spPr>
            <a:xfrm flipV="1">
              <a:off x="6097419" y="2948432"/>
              <a:ext cx="478323" cy="44234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8" idx="0"/>
              <a:endCxn id="25" idx="3"/>
            </p:cNvCxnSpPr>
            <p:nvPr/>
          </p:nvCxnSpPr>
          <p:spPr>
            <a:xfrm flipH="1" flipV="1">
              <a:off x="7127202" y="2783840"/>
              <a:ext cx="956748" cy="606933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107"/>
            <p:cNvSpPr txBox="1">
              <a:spLocks noChangeArrowheads="1"/>
            </p:cNvSpPr>
            <p:nvPr/>
          </p:nvSpPr>
          <p:spPr bwMode="auto">
            <a:xfrm>
              <a:off x="5141821" y="2949206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A,B</a:t>
              </a:r>
              <a:endParaRPr lang="en-US" i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36" name="Straight Connector 35"/>
            <p:cNvCxnSpPr>
              <a:stCxn id="27" idx="1"/>
              <a:endCxn id="26" idx="3"/>
            </p:cNvCxnSpPr>
            <p:nvPr/>
          </p:nvCxnSpPr>
          <p:spPr>
            <a:xfrm flipH="1">
              <a:off x="5469913" y="3555365"/>
              <a:ext cx="284606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>
              <a:stCxn id="26" idx="2"/>
              <a:endCxn id="29" idx="2"/>
            </p:cNvCxnSpPr>
            <p:nvPr/>
          </p:nvCxnSpPr>
          <p:spPr>
            <a:xfrm rot="16200000" flipH="1">
              <a:off x="6096848" y="2748979"/>
              <a:ext cx="1143" cy="1940812"/>
            </a:xfrm>
            <a:prstGeom prst="curvedConnector3">
              <a:avLst>
                <a:gd name="adj1" fmla="val 36887139"/>
              </a:avLst>
            </a:prstGeom>
            <a:ln w="12700">
              <a:solidFill>
                <a:schemeClr val="tx1"/>
              </a:solidFill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stCxn id="27" idx="2"/>
              <a:endCxn id="28" idx="2"/>
            </p:cNvCxnSpPr>
            <p:nvPr/>
          </p:nvCxnSpPr>
          <p:spPr>
            <a:xfrm rot="16200000" flipH="1">
              <a:off x="7090684" y="2726691"/>
              <a:ext cx="12700" cy="1986531"/>
            </a:xfrm>
            <a:prstGeom prst="curvedConnector3">
              <a:avLst>
                <a:gd name="adj1" fmla="val 3466898"/>
              </a:avLst>
            </a:prstGeom>
            <a:ln w="12700">
              <a:solidFill>
                <a:schemeClr val="tx1"/>
              </a:solidFill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9" idx="0"/>
              <a:endCxn id="25" idx="2"/>
            </p:cNvCxnSpPr>
            <p:nvPr/>
          </p:nvCxnSpPr>
          <p:spPr>
            <a:xfrm flipH="1" flipV="1">
              <a:off x="6575742" y="2948432"/>
              <a:ext cx="492083" cy="44234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9" idx="1"/>
              <a:endCxn id="27" idx="3"/>
            </p:cNvCxnSpPr>
            <p:nvPr/>
          </p:nvCxnSpPr>
          <p:spPr>
            <a:xfrm flipH="1">
              <a:off x="6440319" y="3555365"/>
              <a:ext cx="284606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5270885" y="4264687"/>
            <a:ext cx="471054" cy="732751"/>
          </a:xfrm>
          <a:prstGeom prst="rect">
            <a:avLst/>
          </a:prstGeom>
          <a:solidFill>
            <a:srgbClr val="3366FF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240096" y="5039004"/>
            <a:ext cx="552642" cy="358676"/>
          </a:xfrm>
          <a:prstGeom prst="rect">
            <a:avLst/>
          </a:prstGeom>
          <a:solidFill>
            <a:srgbClr val="800000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533400" y="1265238"/>
            <a:ext cx="8153400" cy="624090"/>
          </a:xfrm>
        </p:spPr>
        <p:txBody>
          <a:bodyPr/>
          <a:lstStyle/>
          <a:p>
            <a:pPr>
              <a:tabLst>
                <a:tab pos="7881938" algn="r"/>
              </a:tabLst>
            </a:pPr>
            <a:r>
              <a:rPr lang="en-US" sz="2400" dirty="0" smtClean="0"/>
              <a:t>PW-AC enforces R</a:t>
            </a:r>
            <a:r>
              <a:rPr lang="en-US" sz="2400" dirty="0"/>
              <a:t>(∗,</a:t>
            </a:r>
            <a:r>
              <a:rPr lang="en-US" sz="2400" dirty="0" smtClean="0"/>
              <a:t>2)C</a:t>
            </a:r>
            <a:r>
              <a:rPr lang="en-US" dirty="0" smtClean="0"/>
              <a:t> 	</a:t>
            </a:r>
            <a:r>
              <a:rPr lang="en-US" sz="2000" dirty="0" smtClean="0">
                <a:solidFill>
                  <a:srgbClr val="E46C0A"/>
                </a:solidFill>
              </a:rPr>
              <a:t>[</a:t>
            </a:r>
            <a:r>
              <a:rPr lang="en-US" sz="2000" dirty="0">
                <a:solidFill>
                  <a:srgbClr val="E46C0A"/>
                </a:solidFill>
              </a:rPr>
              <a:t>Samaras &amp; </a:t>
            </a:r>
            <a:r>
              <a:rPr lang="en-US" sz="2000" dirty="0" err="1">
                <a:solidFill>
                  <a:srgbClr val="E46C0A"/>
                </a:solidFill>
              </a:rPr>
              <a:t>Stergiou</a:t>
            </a:r>
            <a:r>
              <a:rPr lang="en-US" sz="2000" dirty="0">
                <a:solidFill>
                  <a:srgbClr val="E46C0A"/>
                </a:solidFill>
              </a:rPr>
              <a:t>  JAIR 05]</a:t>
            </a:r>
            <a:endParaRPr lang="en-US" dirty="0">
              <a:solidFill>
                <a:srgbClr val="E46C0A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2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124047" y="2875718"/>
            <a:ext cx="365760" cy="365760"/>
          </a:xfrm>
          <a:prstGeom prst="roundRect">
            <a:avLst/>
          </a:prstGeom>
          <a:solidFill>
            <a:srgbClr val="3366FF">
              <a:alpha val="20000"/>
            </a:srgbClr>
          </a:solidFill>
          <a:ln>
            <a:solidFill>
              <a:srgbClr val="3366FF">
                <a:alpha val="99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763000" cy="6858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Types of Partitions</a:t>
            </a:r>
            <a:endParaRPr lang="en-US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CC11FB8F-B1DA-5947-9AAB-62F8663B4168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F75638EC-1F17-044A-A35C-EADF45801DD9}" type="slidenum">
              <a:rPr lang="en-US" altLang="zh-CN"/>
              <a:pPr/>
              <a:t>6</a:t>
            </a:fld>
            <a:endParaRPr lang="en-US" altLang="zh-CN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464914"/>
              </p:ext>
            </p:extLst>
          </p:nvPr>
        </p:nvGraphicFramePr>
        <p:xfrm>
          <a:off x="2700254" y="1790679"/>
          <a:ext cx="95107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755"/>
                <a:gridCol w="296315"/>
              </a:tblGrid>
              <a:tr h="224045">
                <a:tc gridSpan="2">
                  <a:txBody>
                    <a:bodyPr/>
                    <a:lstStyle/>
                    <a:p>
                      <a:pPr algn="ctr"/>
                      <a:r>
                        <a:rPr lang="en-US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b="0" i="0" baseline="0" dirty="0">
                        <a:solidFill>
                          <a:srgbClr val="3A65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rowSpan="4">
                  <a:txBody>
                    <a:bodyPr/>
                    <a:lstStyle/>
                    <a:p>
                      <a:pPr algn="r"/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rowSpan="2"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979228"/>
              </p:ext>
            </p:extLst>
          </p:nvPr>
        </p:nvGraphicFramePr>
        <p:xfrm>
          <a:off x="3775333" y="1790679"/>
          <a:ext cx="9251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934"/>
                <a:gridCol w="319166"/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b="0" i="0" baseline="0" dirty="0" smtClean="0">
                        <a:solidFill>
                          <a:srgbClr val="3A65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r"/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b="0" i="0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algn="ctr"/>
                      <a:endParaRPr lang="en-US" b="0" i="1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algn="ctr"/>
                      <a:endParaRPr lang="en-US" b="0" i="1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087">
                <a:tc>
                  <a:txBody>
                    <a:bodyPr/>
                    <a:lstStyle/>
                    <a:p>
                      <a:pPr algn="r"/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lang="en-US" b="0" i="0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rowSpan="3"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lang="en-US" b="0" i="0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749377"/>
              </p:ext>
            </p:extLst>
          </p:nvPr>
        </p:nvGraphicFramePr>
        <p:xfrm>
          <a:off x="4807921" y="1790679"/>
          <a:ext cx="76711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195"/>
                <a:gridCol w="330923"/>
              </a:tblGrid>
              <a:tr h="171066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b="0" i="0" baseline="0" dirty="0">
                        <a:solidFill>
                          <a:srgbClr val="3A65BC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066">
                <a:tc rowSpan="2">
                  <a:txBody>
                    <a:bodyPr/>
                    <a:lstStyle/>
                    <a:p>
                      <a:pPr algn="r"/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lang="en-US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algn="ctr"/>
                      <a:endParaRPr lang="en-US" b="0" i="1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rowSpan="5"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045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376446"/>
              </p:ext>
            </p:extLst>
          </p:nvPr>
        </p:nvGraphicFramePr>
        <p:xfrm>
          <a:off x="5909246" y="1790679"/>
          <a:ext cx="108611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779"/>
                <a:gridCol w="374335"/>
              </a:tblGrid>
              <a:tr h="306713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b="0" i="0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∪</a:t>
                      </a:r>
                      <a:r>
                        <a:rPr lang="en-US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b="0" i="0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∪</a:t>
                      </a:r>
                      <a:r>
                        <a:rPr lang="en-US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rowSpan="2">
                  <a:txBody>
                    <a:bodyPr/>
                    <a:lstStyle/>
                    <a:p>
                      <a:pPr algn="r"/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b="0" i="0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b="0" i="0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rowSpan="2"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b="0" i="0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lang="en-US" b="0" i="0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267557"/>
              </p:ext>
            </p:extLst>
          </p:nvPr>
        </p:nvGraphicFramePr>
        <p:xfrm>
          <a:off x="7551469" y="1790679"/>
          <a:ext cx="69563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04"/>
                <a:gridCol w="374335"/>
              </a:tblGrid>
              <a:tr h="306713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b="0" i="0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∪</a:t>
                      </a:r>
                      <a:r>
                        <a:rPr lang="en-US" b="0" i="1" baseline="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b="0" i="0" baseline="-25000" dirty="0" smtClean="0">
                          <a:solidFill>
                            <a:srgbClr val="3A65BC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rowSpan="2">
                  <a:txBody>
                    <a:bodyPr/>
                    <a:lstStyle/>
                    <a:p>
                      <a:pPr algn="ctr"/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b="0" i="0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vMerge="1">
                  <a:txBody>
                    <a:bodyPr/>
                    <a:lstStyle/>
                    <a:p>
                      <a:pPr algn="ctr"/>
                      <a:endParaRPr lang="en-US" b="0" i="1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rowSpan="2">
                  <a:txBody>
                    <a:bodyPr/>
                    <a:lstStyle/>
                    <a:p>
                      <a:pPr algn="ctr"/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b="0" i="0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vMerge="1">
                  <a:txBody>
                    <a:bodyPr/>
                    <a:lstStyle/>
                    <a:p>
                      <a:pPr algn="ctr"/>
                      <a:endParaRPr lang="en-US" b="0" i="1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b="0" i="0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ib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b="0" i="0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Rounded Rectangle 45"/>
          <p:cNvSpPr/>
          <p:nvPr/>
        </p:nvSpPr>
        <p:spPr>
          <a:xfrm>
            <a:off x="1105743" y="2857414"/>
            <a:ext cx="402336" cy="40233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7" name="Straight Connector 46"/>
          <p:cNvCxnSpPr>
            <a:stCxn id="46" idx="2"/>
            <a:endCxn id="51" idx="0"/>
          </p:cNvCxnSpPr>
          <p:nvPr/>
        </p:nvCxnSpPr>
        <p:spPr>
          <a:xfrm>
            <a:off x="1306911" y="3259750"/>
            <a:ext cx="791556" cy="68841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6" idx="3"/>
            <a:endCxn id="50" idx="1"/>
          </p:cNvCxnSpPr>
          <p:nvPr/>
        </p:nvCxnSpPr>
        <p:spPr>
          <a:xfrm flipV="1">
            <a:off x="1508079" y="2760428"/>
            <a:ext cx="376752" cy="298154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53619" y="1933258"/>
            <a:ext cx="5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A65BC"/>
                </a:solidFill>
                <a:latin typeface="Times New Roman"/>
                <a:cs typeface="Times New Roman"/>
              </a:rPr>
              <a:t>o</a:t>
            </a:r>
            <a:r>
              <a:rPr lang="en-US" baseline="-25000" dirty="0" smtClean="0">
                <a:solidFill>
                  <a:srgbClr val="3A65BC"/>
                </a:solidFill>
                <a:latin typeface="Times New Roman"/>
                <a:cs typeface="Times New Roman"/>
              </a:rPr>
              <a:t>1</a:t>
            </a:r>
            <a:endParaRPr lang="en-US" dirty="0">
              <a:solidFill>
                <a:srgbClr val="3A65BC"/>
              </a:solidFill>
              <a:latin typeface="Times New Roman"/>
              <a:cs typeface="Times New Roman"/>
            </a:endParaRPr>
          </a:p>
        </p:txBody>
      </p:sp>
      <p:sp>
        <p:nvSpPr>
          <p:cNvPr id="50" name="Rounded Rectangle 49"/>
          <p:cNvSpPr>
            <a:spLocks noChangeAspect="1"/>
          </p:cNvSpPr>
          <p:nvPr/>
        </p:nvSpPr>
        <p:spPr>
          <a:xfrm>
            <a:off x="1884831" y="2559260"/>
            <a:ext cx="427273" cy="40233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Rounded Rectangle 50"/>
          <p:cNvSpPr>
            <a:spLocks noChangeAspect="1"/>
          </p:cNvSpPr>
          <p:nvPr/>
        </p:nvSpPr>
        <p:spPr>
          <a:xfrm>
            <a:off x="1897299" y="3948168"/>
            <a:ext cx="402336" cy="40233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52" name="Straight Connector 51"/>
          <p:cNvCxnSpPr>
            <a:stCxn id="46" idx="0"/>
            <a:endCxn id="53" idx="1"/>
          </p:cNvCxnSpPr>
          <p:nvPr/>
        </p:nvCxnSpPr>
        <p:spPr>
          <a:xfrm flipV="1">
            <a:off x="1306911" y="2065974"/>
            <a:ext cx="590388" cy="79144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>
            <a:spLocks noChangeAspect="1"/>
          </p:cNvSpPr>
          <p:nvPr/>
        </p:nvSpPr>
        <p:spPr>
          <a:xfrm>
            <a:off x="1897299" y="1864806"/>
            <a:ext cx="402336" cy="40233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18987" y="3143119"/>
            <a:ext cx="43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A65BC"/>
                </a:solidFill>
                <a:latin typeface="Times New Roman"/>
                <a:cs typeface="Times New Roman"/>
              </a:rPr>
              <a:t>o</a:t>
            </a:r>
            <a:r>
              <a:rPr lang="en-US" baseline="-25000" dirty="0" smtClean="0">
                <a:solidFill>
                  <a:srgbClr val="3A65BC"/>
                </a:solidFill>
                <a:latin typeface="Times New Roman"/>
                <a:cs typeface="Times New Roman"/>
              </a:rPr>
              <a:t>2</a:t>
            </a:r>
            <a:endParaRPr lang="en-US" dirty="0">
              <a:solidFill>
                <a:srgbClr val="3A65BC"/>
              </a:solidFill>
              <a:latin typeface="Times New Roman"/>
              <a:cs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82425" y="2463738"/>
            <a:ext cx="50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A65BC"/>
                </a:solidFill>
                <a:latin typeface="Times New Roman"/>
                <a:cs typeface="Times New Roman"/>
              </a:rPr>
              <a:t>o</a:t>
            </a:r>
            <a:r>
              <a:rPr lang="en-US" baseline="-25000" dirty="0">
                <a:solidFill>
                  <a:srgbClr val="3A65BC"/>
                </a:solidFill>
                <a:latin typeface="Times New Roman"/>
                <a:cs typeface="Times New Roman"/>
              </a:rPr>
              <a:t>1</a:t>
            </a:r>
            <a:endParaRPr lang="en-US" dirty="0">
              <a:solidFill>
                <a:srgbClr val="3A65BC"/>
              </a:solidFill>
              <a:latin typeface="Times New Roman"/>
              <a:cs typeface="Times New Roman"/>
            </a:endParaRPr>
          </a:p>
        </p:txBody>
      </p:sp>
      <p:sp>
        <p:nvSpPr>
          <p:cNvPr id="56" name="Rounded Rectangle 55"/>
          <p:cNvSpPr>
            <a:spLocks noChangeAspect="1"/>
          </p:cNvSpPr>
          <p:nvPr/>
        </p:nvSpPr>
        <p:spPr>
          <a:xfrm>
            <a:off x="1897299" y="3253714"/>
            <a:ext cx="402336" cy="40233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57" name="Straight Connector 56"/>
          <p:cNvCxnSpPr>
            <a:stCxn id="46" idx="3"/>
            <a:endCxn id="56" idx="1"/>
          </p:cNvCxnSpPr>
          <p:nvPr/>
        </p:nvCxnSpPr>
        <p:spPr>
          <a:xfrm>
            <a:off x="1508079" y="3058582"/>
            <a:ext cx="389220" cy="3963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18987" y="3552209"/>
            <a:ext cx="43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A65BC"/>
                </a:solidFill>
                <a:latin typeface="Times New Roman"/>
                <a:cs typeface="Times New Roman"/>
              </a:rPr>
              <a:t>o</a:t>
            </a:r>
            <a:r>
              <a:rPr lang="en-US" baseline="-25000" dirty="0" smtClean="0">
                <a:solidFill>
                  <a:srgbClr val="3A65BC"/>
                </a:solidFill>
                <a:latin typeface="Times New Roman"/>
                <a:cs typeface="Times New Roman"/>
              </a:rPr>
              <a:t>3</a:t>
            </a:r>
            <a:endParaRPr lang="en-US" dirty="0">
              <a:solidFill>
                <a:srgbClr val="3A65BC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52692"/>
              </p:ext>
            </p:extLst>
          </p:nvPr>
        </p:nvGraphicFramePr>
        <p:xfrm>
          <a:off x="616935" y="1790679"/>
          <a:ext cx="40373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38"/>
              </a:tblGrid>
              <a:tr h="306713">
                <a:tc>
                  <a:txBody>
                    <a:bodyPr/>
                    <a:lstStyle/>
                    <a:p>
                      <a:pPr algn="ctr"/>
                      <a:r>
                        <a:rPr lang="en-US" b="0" i="1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en-US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7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b="0" i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68980" y="1159610"/>
            <a:ext cx="1815681" cy="338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coarse blocks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83483" y="1180602"/>
            <a:ext cx="1451542" cy="338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fine blocks 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19427" y="1159610"/>
            <a:ext cx="1570655" cy="338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intermediate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Arrow Connector 4"/>
          <p:cNvCxnSpPr>
            <a:stCxn id="2" idx="2"/>
            <a:endCxn id="40" idx="0"/>
          </p:cNvCxnSpPr>
          <p:nvPr/>
        </p:nvCxnSpPr>
        <p:spPr>
          <a:xfrm flipH="1">
            <a:off x="3175789" y="1498276"/>
            <a:ext cx="1101032" cy="292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" idx="2"/>
            <a:endCxn id="41" idx="0"/>
          </p:cNvCxnSpPr>
          <p:nvPr/>
        </p:nvCxnSpPr>
        <p:spPr>
          <a:xfrm flipH="1">
            <a:off x="4237883" y="1498276"/>
            <a:ext cx="38938" cy="292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" idx="2"/>
            <a:endCxn id="42" idx="0"/>
          </p:cNvCxnSpPr>
          <p:nvPr/>
        </p:nvCxnSpPr>
        <p:spPr>
          <a:xfrm>
            <a:off x="4276821" y="1498276"/>
            <a:ext cx="914659" cy="292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7" idx="2"/>
            <a:endCxn id="43" idx="0"/>
          </p:cNvCxnSpPr>
          <p:nvPr/>
        </p:nvCxnSpPr>
        <p:spPr>
          <a:xfrm>
            <a:off x="6309254" y="1519268"/>
            <a:ext cx="143049" cy="2714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8" idx="2"/>
            <a:endCxn id="44" idx="0"/>
          </p:cNvCxnSpPr>
          <p:nvPr/>
        </p:nvCxnSpPr>
        <p:spPr>
          <a:xfrm flipH="1">
            <a:off x="7899288" y="1498276"/>
            <a:ext cx="5467" cy="292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522259" y="4584934"/>
            <a:ext cx="8153400" cy="1230099"/>
          </a:xfrm>
        </p:spPr>
        <p:txBody>
          <a:bodyPr/>
          <a:lstStyle/>
          <a:p>
            <a:r>
              <a:rPr lang="en-US" sz="2400" dirty="0" smtClean="0">
                <a:solidFill>
                  <a:sysClr val="windowText" lastClr="000000"/>
                </a:solidFill>
                <a:latin typeface="Calibri"/>
              </a:rPr>
              <a:t>For each relation, we store</a:t>
            </a:r>
          </a:p>
          <a:p>
            <a:pPr lvl="1"/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A single partition of fine blocks</a:t>
            </a:r>
          </a:p>
          <a:p>
            <a:pPr lvl="1"/>
            <a:r>
              <a:rPr lang="en-US" sz="2000" dirty="0" smtClean="0">
                <a:solidFill>
                  <a:sysClr val="windowText" lastClr="000000"/>
                </a:solidFill>
                <a:latin typeface="Calibri"/>
              </a:rPr>
              <a:t>As many partitions of coarse blocks as shared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Calibri"/>
              </a:rPr>
              <a:t>subscopes</a:t>
            </a:r>
            <a:endParaRPr lang="en-US" sz="2000" dirty="0" smtClean="0">
              <a:solidFill>
                <a:sysClr val="windowText" lastClr="000000"/>
              </a:solidFill>
              <a:latin typeface="Calibri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9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Content Placeholder 2"/>
          <p:cNvSpPr txBox="1">
            <a:spLocks/>
          </p:cNvSpPr>
          <p:nvPr/>
        </p:nvSpPr>
        <p:spPr bwMode="auto">
          <a:xfrm>
            <a:off x="533400" y="1157874"/>
            <a:ext cx="8228932" cy="424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20000"/>
              </a:spcBef>
              <a:buClr>
                <a:srgbClr val="3A65BC"/>
              </a:buClr>
              <a:buFontTx/>
              <a:buChar char="•"/>
            </a:pPr>
            <a:endParaRPr lang="en-US" sz="2800" dirty="0" smtClean="0">
              <a:latin typeface="Helvetica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890326" y="3080548"/>
            <a:ext cx="387438" cy="3885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8" name="Curved Connector 67"/>
          <p:cNvCxnSpPr/>
          <p:nvPr/>
        </p:nvCxnSpPr>
        <p:spPr>
          <a:xfrm>
            <a:off x="7861052" y="2888140"/>
            <a:ext cx="458539" cy="22729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triangle" w="lg" len="med"/>
          </a:ln>
          <a:effectLst/>
        </p:spPr>
      </p:cxn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err="1">
                <a:latin typeface="Helvetica" charset="0"/>
                <a:ea typeface="宋体" charset="0"/>
                <a:cs typeface="宋体" charset="0"/>
              </a:rPr>
              <a:t>PerTuple</a:t>
            </a: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 → </a:t>
            </a:r>
            <a:r>
              <a:rPr lang="en-US" cap="small" dirty="0" err="1" smtClean="0">
                <a:latin typeface="Helvetica" charset="0"/>
                <a:ea typeface="宋体" charset="0"/>
                <a:cs typeface="宋体" charset="0"/>
              </a:rPr>
              <a:t>PerFB</a:t>
            </a:r>
            <a:endParaRPr lang="en-US" cap="small" dirty="0">
              <a:solidFill>
                <a:srgbClr val="FF00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9F5AB4E-18F0-B241-B490-B9C6283D8CB9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63660E5-0AFE-664F-8358-156ECE02A2D0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33400" y="1265238"/>
            <a:ext cx="8153400" cy="4525962"/>
          </a:xfrm>
        </p:spPr>
        <p:txBody>
          <a:bodyPr/>
          <a:lstStyle/>
          <a:p>
            <a:r>
              <a:rPr lang="en-US" sz="2400" dirty="0" smtClean="0"/>
              <a:t>Tuple </a:t>
            </a:r>
            <a:r>
              <a:rPr lang="en-US" sz="2400" dirty="0">
                <a:latin typeface="Helvetica" charset="0"/>
                <a:ea typeface="宋体" charset="0"/>
                <a:cs typeface="宋体" charset="0"/>
              </a:rPr>
              <a:t>→</a:t>
            </a:r>
            <a:r>
              <a:rPr lang="en-US" sz="2400" dirty="0" smtClean="0">
                <a:sym typeface="Wingdings"/>
              </a:rPr>
              <a:t> Fine Block (FB)</a:t>
            </a:r>
          </a:p>
          <a:p>
            <a:r>
              <a:rPr lang="en-US" sz="2400" dirty="0" smtClean="0"/>
              <a:t>General mechanism is identical</a:t>
            </a:r>
            <a:endParaRPr lang="en-US" sz="2400" cap="small" dirty="0" smtClean="0"/>
          </a:p>
          <a:p>
            <a:pPr lvl="1"/>
            <a:r>
              <a:rPr lang="en-US" sz="2000" dirty="0" smtClean="0"/>
              <a:t>Combinations, queuing, and propagation</a:t>
            </a:r>
          </a:p>
          <a:p>
            <a:r>
              <a:rPr lang="en-US" sz="2400" cap="small" dirty="0" err="1">
                <a:solidFill>
                  <a:srgbClr val="3366FF"/>
                </a:solidFill>
                <a:latin typeface="Helvetica" charset="0"/>
                <a:ea typeface="宋体" charset="0"/>
                <a:cs typeface="宋体" charset="0"/>
              </a:rPr>
              <a:t>SearchSupport</a:t>
            </a:r>
            <a:endParaRPr lang="en-US" sz="2400" cap="small" dirty="0">
              <a:solidFill>
                <a:srgbClr val="3366FF"/>
              </a:solidFill>
              <a:latin typeface="Helvetica" charset="0"/>
              <a:ea typeface="宋体" charset="0"/>
              <a:cs typeface="宋体" charset="0"/>
            </a:endParaRPr>
          </a:p>
          <a:p>
            <a:pPr lvl="1"/>
            <a:r>
              <a:rPr lang="en-US" sz="2000" dirty="0" smtClean="0"/>
              <a:t>Search enumerates fine blocks, not tuples</a:t>
            </a:r>
          </a:p>
          <a:p>
            <a:pPr lvl="1"/>
            <a:r>
              <a:rPr lang="en-US" sz="2000" dirty="0" smtClean="0"/>
              <a:t>Forward checking operates on coarse blocks</a:t>
            </a:r>
          </a:p>
          <a:p>
            <a:r>
              <a:rPr lang="en-US" sz="2400" dirty="0" smtClean="0"/>
              <a:t>Calls to </a:t>
            </a:r>
            <a:r>
              <a:rPr lang="en-US" sz="2400" cap="small" dirty="0" err="1" smtClean="0"/>
              <a:t>SearchSupport</a:t>
            </a:r>
            <a:r>
              <a:rPr lang="en-US" sz="2400" dirty="0"/>
              <a:t> </a:t>
            </a:r>
            <a:r>
              <a:rPr lang="en-US" sz="2400" dirty="0" smtClean="0"/>
              <a:t>reduced</a:t>
            </a:r>
          </a:p>
          <a:p>
            <a:pPr lvl="1"/>
            <a:r>
              <a:rPr lang="en-US" sz="2000" dirty="0" smtClean="0"/>
              <a:t>Skips tuples in the same fine blocks</a:t>
            </a:r>
          </a:p>
          <a:p>
            <a:pPr lvl="1"/>
            <a:r>
              <a:rPr lang="en-US" sz="2000" dirty="0" smtClean="0"/>
              <a:t>Skips fine blocks in the same intermediate block</a:t>
            </a:r>
          </a:p>
          <a:p>
            <a:pPr lvl="1"/>
            <a:r>
              <a:rPr lang="en-US" sz="2000" dirty="0" smtClean="0"/>
              <a:t>Using two local data structures</a:t>
            </a:r>
          </a:p>
          <a:p>
            <a:r>
              <a:rPr lang="en-US" sz="2400" dirty="0"/>
              <a:t>Details in paper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321753" y="3021779"/>
            <a:ext cx="656286" cy="163687"/>
          </a:xfrm>
          <a:prstGeom prst="rect">
            <a:avLst/>
          </a:prstGeom>
          <a:solidFill>
            <a:srgbClr val="3366FF">
              <a:alpha val="4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265792" y="2770889"/>
            <a:ext cx="656285" cy="236886"/>
          </a:xfrm>
          <a:prstGeom prst="rect">
            <a:avLst/>
          </a:prstGeom>
          <a:solidFill>
            <a:srgbClr val="3366FF">
              <a:alpha val="4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37111" y="2866590"/>
            <a:ext cx="668844" cy="245055"/>
          </a:xfrm>
          <a:prstGeom prst="rect">
            <a:avLst/>
          </a:prstGeom>
          <a:solidFill>
            <a:srgbClr val="3366FF">
              <a:alpha val="4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265720" y="2631596"/>
            <a:ext cx="659467" cy="711613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261514" y="2885561"/>
            <a:ext cx="659467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7265720" y="2888140"/>
            <a:ext cx="65946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67" name="Curved Connector 66"/>
          <p:cNvCxnSpPr>
            <a:stCxn id="45" idx="3"/>
          </p:cNvCxnSpPr>
          <p:nvPr/>
        </p:nvCxnSpPr>
        <p:spPr>
          <a:xfrm flipV="1">
            <a:off x="6901267" y="2894572"/>
            <a:ext cx="367120" cy="9283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triangle" w="lg" len="med"/>
          </a:ln>
          <a:effectLst/>
        </p:spPr>
      </p:cxnSp>
      <p:cxnSp>
        <p:nvCxnSpPr>
          <p:cNvPr id="48" name="Straight Connector 47"/>
          <p:cNvCxnSpPr/>
          <p:nvPr/>
        </p:nvCxnSpPr>
        <p:spPr>
          <a:xfrm>
            <a:off x="6241799" y="2987402"/>
            <a:ext cx="65946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6241799" y="2631596"/>
            <a:ext cx="659467" cy="711613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29311" y="2631596"/>
            <a:ext cx="659468" cy="711613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8328091" y="3096021"/>
            <a:ext cx="659468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65" name="Straight Connector 64"/>
          <p:cNvCxnSpPr/>
          <p:nvPr/>
        </p:nvCxnSpPr>
        <p:spPr>
          <a:xfrm>
            <a:off x="8329311" y="3106004"/>
            <a:ext cx="659468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76390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1" grpId="0" animBg="1"/>
      <p:bldP spid="7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8054385" y="1747400"/>
            <a:ext cx="284358" cy="349899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037662" y="2868556"/>
            <a:ext cx="576812" cy="381839"/>
          </a:xfrm>
          <a:prstGeom prst="rect">
            <a:avLst/>
          </a:prstGeom>
          <a:solidFill>
            <a:schemeClr val="bg2">
              <a:alpha val="68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85552" y="2097299"/>
            <a:ext cx="768701" cy="736440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09478" y="1723016"/>
            <a:ext cx="238327" cy="349215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82195" y="1721290"/>
            <a:ext cx="518586" cy="350942"/>
          </a:xfrm>
          <a:prstGeom prst="rect">
            <a:avLst/>
          </a:prstGeom>
          <a:solidFill>
            <a:srgbClr val="008000">
              <a:alpha val="53000"/>
            </a:srgb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179818" y="1748419"/>
            <a:ext cx="570071" cy="365341"/>
          </a:xfrm>
          <a:prstGeom prst="rect">
            <a:avLst/>
          </a:prstGeom>
          <a:solidFill>
            <a:srgbClr val="008000">
              <a:alpha val="53000"/>
            </a:srgb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73413" y="2869013"/>
            <a:ext cx="881916" cy="1505056"/>
          </a:xfrm>
          <a:prstGeom prst="rect">
            <a:avLst/>
          </a:prstGeom>
          <a:solidFill>
            <a:schemeClr val="bg2">
              <a:alpha val="68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Enforcing </a:t>
            </a:r>
            <a:r>
              <a:rPr lang="en-US" dirty="0">
                <a:latin typeface="Helvetica" charset="0"/>
                <a:ea typeface="宋体" charset="0"/>
                <a:cs typeface="宋体" charset="0"/>
              </a:rPr>
              <a:t>R</a:t>
            </a: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(</a:t>
            </a:r>
            <a:r>
              <a:rPr lang="en-US" dirty="0"/>
              <a:t>∗</a:t>
            </a: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,</a:t>
            </a:r>
            <a:r>
              <a:rPr lang="en-US" i="1" dirty="0">
                <a:latin typeface="Helvetica" charset="0"/>
                <a:ea typeface="宋体" charset="0"/>
                <a:cs typeface="宋体" charset="0"/>
              </a:rPr>
              <a:t>m</a:t>
            </a:r>
            <a:r>
              <a:rPr lang="en-US" dirty="0">
                <a:latin typeface="Helvetica" charset="0"/>
                <a:ea typeface="宋体" charset="0"/>
                <a:cs typeface="宋体" charset="0"/>
              </a:rPr>
              <a:t>)C with </a:t>
            </a:r>
            <a:r>
              <a:rPr lang="en-US" cap="small" dirty="0" err="1" smtClean="0">
                <a:solidFill>
                  <a:srgbClr val="FF0000"/>
                </a:solidFill>
                <a:latin typeface="Helvetica" charset="0"/>
                <a:ea typeface="宋体" charset="0"/>
                <a:cs typeface="宋体" charset="0"/>
              </a:rPr>
              <a:t>PerFB</a:t>
            </a:r>
            <a:endParaRPr lang="en-US" cap="small" dirty="0">
              <a:solidFill>
                <a:srgbClr val="FF00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9F5AB4E-18F0-B241-B490-B9C6283D8CB9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63660E5-0AFE-664F-8358-156ECE02A2D0}" type="slidenum">
              <a:rPr lang="en-US" altLang="zh-CN"/>
              <a:pPr/>
              <a:t>8</a:t>
            </a:fld>
            <a:endParaRPr lang="en-US" altLang="zh-CN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25819"/>
              </p:ext>
            </p:extLst>
          </p:nvPr>
        </p:nvGraphicFramePr>
        <p:xfrm>
          <a:off x="5707523" y="1725723"/>
          <a:ext cx="1350181" cy="266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591"/>
                <a:gridCol w="300530"/>
                <a:gridCol w="300530"/>
                <a:gridCol w="300530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59488"/>
              </p:ext>
            </p:extLst>
          </p:nvPr>
        </p:nvGraphicFramePr>
        <p:xfrm>
          <a:off x="7558861" y="1725723"/>
          <a:ext cx="1071918" cy="152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18"/>
                <a:gridCol w="289550"/>
                <a:gridCol w="289550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20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469510" y="1648755"/>
            <a:ext cx="73126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5996" y="1639523"/>
            <a:ext cx="5404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2254"/>
              </p:ext>
            </p:extLst>
          </p:nvPr>
        </p:nvGraphicFramePr>
        <p:xfrm>
          <a:off x="3318538" y="1705227"/>
          <a:ext cx="1955751" cy="3036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28"/>
                <a:gridCol w="296198"/>
                <a:gridCol w="259985"/>
                <a:gridCol w="259985"/>
                <a:gridCol w="259985"/>
                <a:gridCol w="259985"/>
                <a:gridCol w="259985"/>
              </a:tblGrid>
              <a:tr h="381477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1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91743" y="1625412"/>
            <a:ext cx="73126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52122"/>
              </p:ext>
            </p:extLst>
          </p:nvPr>
        </p:nvGraphicFramePr>
        <p:xfrm>
          <a:off x="345787" y="3807778"/>
          <a:ext cx="2603582" cy="76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14"/>
                <a:gridCol w="340414"/>
                <a:gridCol w="340414"/>
                <a:gridCol w="1582340"/>
              </a:tblGrid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Consistent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47215" y="3361074"/>
            <a:ext cx="26161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Times New Roman"/>
                <a:cs typeface="Times New Roman"/>
              </a:rPr>
              <a:t>Equiv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FBs </a:t>
            </a:r>
            <a:r>
              <a:rPr lang="en-US" sz="2400" dirty="0" smtClean="0">
                <a:latin typeface="Times New Roman"/>
                <a:cs typeface="Times New Roman"/>
              </a:rPr>
              <a:t>for </a:t>
            </a:r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1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986756" y="2398683"/>
            <a:ext cx="211770" cy="225984"/>
          </a:xfrm>
          <a:prstGeom prst="rightArrow">
            <a:avLst/>
          </a:prstGeom>
          <a:solidFill>
            <a:srgbClr val="FF66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933271"/>
              </p:ext>
            </p:extLst>
          </p:nvPr>
        </p:nvGraphicFramePr>
        <p:xfrm>
          <a:off x="598926" y="1843512"/>
          <a:ext cx="2105620" cy="76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80"/>
                <a:gridCol w="1582340"/>
              </a:tblGrid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Rel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Variables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400" i="1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AB</a:t>
                      </a:r>
                      <a:r>
                        <a:rPr lang="en-US" sz="2400" b="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b="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81413" y="2274544"/>
            <a:ext cx="1030111" cy="282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6846" y="2300111"/>
            <a:ext cx="335440" cy="294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5443896" y="2210093"/>
            <a:ext cx="211770" cy="225984"/>
          </a:xfrm>
          <a:prstGeom prst="rightArrow">
            <a:avLst/>
          </a:prstGeom>
          <a:solidFill>
            <a:srgbClr val="FF66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7254298" y="2209636"/>
            <a:ext cx="211770" cy="225984"/>
          </a:xfrm>
          <a:prstGeom prst="rightArrow">
            <a:avLst/>
          </a:prstGeom>
          <a:solidFill>
            <a:srgbClr val="FF66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5732"/>
              </p:ext>
            </p:extLst>
          </p:nvPr>
        </p:nvGraphicFramePr>
        <p:xfrm>
          <a:off x="345322" y="3807950"/>
          <a:ext cx="2603582" cy="74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14"/>
                <a:gridCol w="340414"/>
                <a:gridCol w="340414"/>
                <a:gridCol w="1582340"/>
              </a:tblGrid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Consistent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True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43678" y="1396808"/>
            <a:ext cx="26161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Times New Roman"/>
                <a:cs typeface="Times New Roman"/>
              </a:rPr>
              <a:t>Vars</a:t>
            </a:r>
            <a:r>
              <a:rPr lang="en-US" sz="2400" i="1" dirty="0" smtClean="0">
                <a:latin typeface="Times New Roman"/>
                <a:cs typeface="Times New Roman"/>
              </a:rPr>
              <a:t> in </a:t>
            </a:r>
            <a:r>
              <a:rPr lang="en-US" sz="2400" i="1" dirty="0" err="1" smtClean="0">
                <a:latin typeface="Times New Roman"/>
                <a:cs typeface="Times New Roman"/>
              </a:rPr>
              <a:t>subscopes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738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/>
      <p:bldP spid="32" grpId="0" animBg="1"/>
      <p:bldP spid="2" grpId="0" animBg="1"/>
      <p:bldP spid="36" grpId="1" animBg="1"/>
      <p:bldP spid="26" grpId="1" animBg="1"/>
      <p:bldP spid="37" grpId="1" animBg="1"/>
      <p:bldP spid="21" grpId="0" animBg="1"/>
      <p:bldP spid="5" grpId="0" animBg="1"/>
      <p:bldP spid="7" grpId="0" animBg="1"/>
      <p:bldP spid="29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8054372" y="2105655"/>
            <a:ext cx="553133" cy="777086"/>
          </a:xfrm>
          <a:prstGeom prst="rect">
            <a:avLst/>
          </a:prstGeom>
          <a:solidFill>
            <a:schemeClr val="bg2">
              <a:alpha val="68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179818" y="1748419"/>
            <a:ext cx="570071" cy="365341"/>
          </a:xfrm>
          <a:prstGeom prst="rect">
            <a:avLst/>
          </a:prstGeom>
          <a:solidFill>
            <a:srgbClr val="008000">
              <a:alpha val="53000"/>
            </a:srgb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09478" y="1714500"/>
            <a:ext cx="238327" cy="349250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90550" y="1714500"/>
            <a:ext cx="518586" cy="365125"/>
          </a:xfrm>
          <a:prstGeom prst="rect">
            <a:avLst/>
          </a:prstGeom>
          <a:solidFill>
            <a:srgbClr val="008000">
              <a:alpha val="53000"/>
            </a:srgb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05792" y="2863722"/>
            <a:ext cx="746126" cy="358903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73413" y="2874305"/>
            <a:ext cx="881916" cy="1505056"/>
          </a:xfrm>
          <a:prstGeom prst="rect">
            <a:avLst/>
          </a:prstGeom>
          <a:solidFill>
            <a:schemeClr val="bg2">
              <a:alpha val="68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586462"/>
              </p:ext>
            </p:extLst>
          </p:nvPr>
        </p:nvGraphicFramePr>
        <p:xfrm>
          <a:off x="345322" y="3807950"/>
          <a:ext cx="2603582" cy="74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14"/>
                <a:gridCol w="340414"/>
                <a:gridCol w="340414"/>
                <a:gridCol w="1582340"/>
              </a:tblGrid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Consistent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True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Enforcing </a:t>
            </a:r>
            <a:r>
              <a:rPr lang="en-US" dirty="0">
                <a:latin typeface="Helvetica" charset="0"/>
                <a:ea typeface="宋体" charset="0"/>
                <a:cs typeface="宋体" charset="0"/>
              </a:rPr>
              <a:t>R</a:t>
            </a: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(</a:t>
            </a:r>
            <a:r>
              <a:rPr lang="en-US" dirty="0"/>
              <a:t>∗</a:t>
            </a:r>
            <a:r>
              <a:rPr lang="en-US" dirty="0" smtClean="0">
                <a:latin typeface="Helvetica" charset="0"/>
                <a:ea typeface="宋体" charset="0"/>
                <a:cs typeface="宋体" charset="0"/>
              </a:rPr>
              <a:t>,</a:t>
            </a:r>
            <a:r>
              <a:rPr lang="en-US" i="1" dirty="0">
                <a:latin typeface="Helvetica" charset="0"/>
                <a:ea typeface="宋体" charset="0"/>
                <a:cs typeface="宋体" charset="0"/>
              </a:rPr>
              <a:t>m</a:t>
            </a:r>
            <a:r>
              <a:rPr lang="en-US" dirty="0">
                <a:latin typeface="Helvetica" charset="0"/>
                <a:ea typeface="宋体" charset="0"/>
                <a:cs typeface="宋体" charset="0"/>
              </a:rPr>
              <a:t>)C with </a:t>
            </a:r>
            <a:r>
              <a:rPr lang="en-US" cap="small" dirty="0" err="1" smtClean="0">
                <a:solidFill>
                  <a:srgbClr val="FF0000"/>
                </a:solidFill>
                <a:latin typeface="Helvetica" charset="0"/>
                <a:ea typeface="宋体" charset="0"/>
                <a:cs typeface="宋体" charset="0"/>
              </a:rPr>
              <a:t>PerFB</a:t>
            </a:r>
            <a:endParaRPr lang="en-US" cap="small" dirty="0">
              <a:solidFill>
                <a:srgbClr val="FF00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9F5AB4E-18F0-B241-B490-B9C6283D8CB9}" type="datetime1">
              <a:rPr lang="en-US"/>
              <a:pPr/>
              <a:t>9/12/14</a:t>
            </a:fld>
            <a:endParaRPr lang="en-US" altLang="zh-CN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dirty="0"/>
              <a:t>CP </a:t>
            </a:r>
            <a:r>
              <a:rPr lang="en-US" altLang="zh-CN" dirty="0" smtClean="0"/>
              <a:t>2014</a:t>
            </a:r>
            <a:endParaRPr lang="en-US" altLang="zh-CN" dirty="0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63660E5-0AFE-664F-8358-156ECE02A2D0}" type="slidenum">
              <a:rPr lang="en-US" altLang="zh-CN"/>
              <a:pPr/>
              <a:t>9</a:t>
            </a:fld>
            <a:endParaRPr lang="en-US" altLang="zh-CN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25196"/>
              </p:ext>
            </p:extLst>
          </p:nvPr>
        </p:nvGraphicFramePr>
        <p:xfrm>
          <a:off x="5707523" y="1725723"/>
          <a:ext cx="1350181" cy="266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591"/>
                <a:gridCol w="300530"/>
                <a:gridCol w="300530"/>
                <a:gridCol w="300530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020829"/>
              </p:ext>
            </p:extLst>
          </p:nvPr>
        </p:nvGraphicFramePr>
        <p:xfrm>
          <a:off x="7558861" y="1725723"/>
          <a:ext cx="1071918" cy="152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18"/>
                <a:gridCol w="289550"/>
                <a:gridCol w="289550"/>
              </a:tblGrid>
              <a:tr h="381379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fb</a:t>
                      </a:r>
                      <a:r>
                        <a:rPr kumimoji="0" 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20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37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469510" y="1648755"/>
            <a:ext cx="73126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5996" y="1639523"/>
            <a:ext cx="5404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6382"/>
              </p:ext>
            </p:extLst>
          </p:nvPr>
        </p:nvGraphicFramePr>
        <p:xfrm>
          <a:off x="3318538" y="1705227"/>
          <a:ext cx="1955751" cy="3036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28"/>
                <a:gridCol w="296198"/>
                <a:gridCol w="259985"/>
                <a:gridCol w="259985"/>
                <a:gridCol w="259985"/>
                <a:gridCol w="259985"/>
                <a:gridCol w="259985"/>
              </a:tblGrid>
              <a:tr h="381477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000" i="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baseline="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0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819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fb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2000" i="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2000" i="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91743" y="1625412"/>
            <a:ext cx="73126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215" y="3361074"/>
            <a:ext cx="26161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Times New Roman"/>
                <a:cs typeface="Times New Roman"/>
              </a:rPr>
              <a:t>Equiv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FBs </a:t>
            </a:r>
            <a:r>
              <a:rPr lang="en-US" sz="2400" dirty="0" smtClean="0">
                <a:latin typeface="Times New Roman"/>
                <a:cs typeface="Times New Roman"/>
              </a:rPr>
              <a:t>for </a:t>
            </a:r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1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22033" y="2916046"/>
            <a:ext cx="211770" cy="225984"/>
          </a:xfrm>
          <a:prstGeom prst="rightArrow">
            <a:avLst/>
          </a:prstGeom>
          <a:solidFill>
            <a:srgbClr val="FF66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796597"/>
              </p:ext>
            </p:extLst>
          </p:nvPr>
        </p:nvGraphicFramePr>
        <p:xfrm>
          <a:off x="598926" y="1843512"/>
          <a:ext cx="2105620" cy="76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80"/>
                <a:gridCol w="1582340"/>
              </a:tblGrid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Rel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Variables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400" i="1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i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AB</a:t>
                      </a:r>
                      <a:r>
                        <a:rPr lang="en-US" sz="2400" b="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b="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3678" y="1396808"/>
            <a:ext cx="26161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Times New Roman"/>
                <a:cs typeface="Times New Roman"/>
              </a:rPr>
              <a:t>Vars</a:t>
            </a:r>
            <a:r>
              <a:rPr lang="en-US" sz="2400" i="1" dirty="0" smtClean="0">
                <a:latin typeface="Times New Roman"/>
                <a:cs typeface="Times New Roman"/>
              </a:rPr>
              <a:t> in </a:t>
            </a:r>
            <a:r>
              <a:rPr lang="en-US" sz="2400" i="1" dirty="0" err="1" smtClean="0">
                <a:latin typeface="Times New Roman"/>
                <a:cs typeface="Times New Roman"/>
              </a:rPr>
              <a:t>subscopes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443896" y="2210093"/>
            <a:ext cx="211770" cy="225984"/>
          </a:xfrm>
          <a:prstGeom prst="rightArrow">
            <a:avLst/>
          </a:prstGeom>
          <a:solidFill>
            <a:srgbClr val="FF66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7254298" y="2962164"/>
            <a:ext cx="211770" cy="225984"/>
          </a:xfrm>
          <a:prstGeom prst="rightArrow">
            <a:avLst/>
          </a:prstGeom>
          <a:solidFill>
            <a:srgbClr val="FF66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40413" y="2786706"/>
            <a:ext cx="47035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?</a:t>
            </a:r>
            <a:endParaRPr lang="en-US" sz="4000" dirty="0">
              <a:solidFill>
                <a:srgbClr val="FF6600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40257"/>
              </p:ext>
            </p:extLst>
          </p:nvPr>
        </p:nvGraphicFramePr>
        <p:xfrm>
          <a:off x="344857" y="3807501"/>
          <a:ext cx="2603582" cy="111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14"/>
                <a:gridCol w="340414"/>
                <a:gridCol w="340414"/>
                <a:gridCol w="1582340"/>
              </a:tblGrid>
              <a:tr h="381477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Consistent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latin typeface="Times New Roman"/>
                          <a:cs typeface="Times New Roman"/>
                        </a:rPr>
                        <a:t>True</a:t>
                      </a:r>
                      <a:endParaRPr lang="en-US" sz="24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4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24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 smtClean="0">
                          <a:latin typeface="Times New Roman"/>
                          <a:cs typeface="Times New Roman"/>
                        </a:rPr>
                        <a:t>True</a:t>
                      </a:r>
                      <a:endParaRPr lang="en-US" sz="240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8054385" y="1747400"/>
            <a:ext cx="273453" cy="332267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6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3" grpId="0" animBg="1"/>
      <p:bldP spid="21" grpId="0" animBg="1"/>
      <p:bldP spid="5" grpId="0" animBg="1"/>
      <p:bldP spid="33" grpId="0" animBg="1"/>
      <p:bldP spid="34" grpId="0" animBg="1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3.9|33.9|1.3|33.3|7.6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4.3|2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3.9|33.9|1.3|33.3|7.6|5.5"/>
</p:tagLst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Helvetica"/>
        <a:ea typeface="宋体"/>
        <a:cs typeface=""/>
      </a:majorFont>
      <a:minorFont>
        <a:latin typeface="Helvetic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\\cse-profile\Redirect\choueiry\Application Data\Microsoft\Templates\Presentation1.pot</Template>
  <TotalTime>10190</TotalTime>
  <Words>3151</Words>
  <Application>Microsoft Macintosh PowerPoint</Application>
  <PresentationFormat>On-screen Show (4:3)</PresentationFormat>
  <Paragraphs>1434</Paragraphs>
  <Slides>26</Slides>
  <Notes>24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Presentation1</vt:lpstr>
      <vt:lpstr>PowerPoint Presentation</vt:lpstr>
      <vt:lpstr>Outline</vt:lpstr>
      <vt:lpstr>R(∗,m)C (a.k.a. m-wise consistency) </vt:lpstr>
      <vt:lpstr>PerTuple  </vt:lpstr>
      <vt:lpstr>Piecewise Functional Constraints</vt:lpstr>
      <vt:lpstr>Types of Partitions</vt:lpstr>
      <vt:lpstr>PerTuple → PerFB</vt:lpstr>
      <vt:lpstr>Enforcing R(∗,m)C with PerFB</vt:lpstr>
      <vt:lpstr>Enforcing R(∗,m)C with PerFB</vt:lpstr>
      <vt:lpstr>Enforcing R(∗,m)C with PerFB</vt:lpstr>
      <vt:lpstr>Experimental Setup</vt:lpstr>
      <vt:lpstr>PerFB vs. PerTuple: completed instances</vt:lpstr>
      <vt:lpstr>PerFB vs. PerTuple: completed instances</vt:lpstr>
      <vt:lpstr>PerFB  m = 2,3,4, |𝜓(cl)|</vt:lpstr>
      <vt:lpstr>Detailed Results</vt:lpstr>
      <vt:lpstr>Conclusions</vt:lpstr>
      <vt:lpstr>Thank you for listening</vt:lpstr>
      <vt:lpstr>CSP:  Graphical Representations</vt:lpstr>
      <vt:lpstr>Block Statistics</vt:lpstr>
      <vt:lpstr>Block Statistics</vt:lpstr>
      <vt:lpstr>Partitioning Relations -- Definitions</vt:lpstr>
      <vt:lpstr>Coarse Partitions</vt:lpstr>
      <vt:lpstr>Fine Partitions</vt:lpstr>
      <vt:lpstr>Intermediate Partitions</vt:lpstr>
      <vt:lpstr>Intermediate Partitions</vt:lpstr>
      <vt:lpstr>Intermediate Partitions</vt:lpstr>
    </vt:vector>
  </TitlesOfParts>
  <Company>University of Nebraska - 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Revising Neighborhood Inverse Consistency on Binary CSPs</dc:title>
  <dc:creator>Robert Woodward;Shant Karakashian;Berthe Y. Choueiry;Christian Bessiere</dc:creator>
  <cp:keywords>CP 2012</cp:keywords>
  <cp:lastModifiedBy>Anthony Schneider</cp:lastModifiedBy>
  <cp:revision>641</cp:revision>
  <dcterms:created xsi:type="dcterms:W3CDTF">2012-10-09T03:30:18Z</dcterms:created>
  <dcterms:modified xsi:type="dcterms:W3CDTF">2014-09-12T08:29:35Z</dcterms:modified>
</cp:coreProperties>
</file>