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0267275" cy="42794238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094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01886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52829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03772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54715" algn="l" defTabSz="901886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05659" algn="l" defTabSz="901886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156602" algn="l" defTabSz="901886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07546" algn="l" defTabSz="901886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536">
          <p15:clr>
            <a:srgbClr val="A4A3A4"/>
          </p15:clr>
        </p15:guide>
        <p15:guide id="2" pos="9792">
          <p15:clr>
            <a:srgbClr val="A4A3A4"/>
          </p15:clr>
        </p15:guide>
        <p15:guide id="3" orient="horz" pos="13479">
          <p15:clr>
            <a:srgbClr val="A4A3A4"/>
          </p15:clr>
        </p15:guide>
        <p15:guide id="4" pos="95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5E7"/>
    <a:srgbClr val="000180"/>
    <a:srgbClr val="BAE1FF"/>
    <a:srgbClr val="BAFFC9"/>
    <a:srgbClr val="FFDFBA"/>
    <a:srgbClr val="1144E8"/>
    <a:srgbClr val="CECECE"/>
    <a:srgbClr val="4E4E50"/>
    <a:srgbClr val="A50021"/>
    <a:srgbClr val="104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4880"/>
  </p:normalViewPr>
  <p:slideViewPr>
    <p:cSldViewPr snapToGrid="0">
      <p:cViewPr>
        <p:scale>
          <a:sx n="94" d="100"/>
          <a:sy n="94" d="100"/>
        </p:scale>
        <p:origin x="-7312" y="-20440"/>
      </p:cViewPr>
      <p:guideLst>
        <p:guide orient="horz" pos="13536"/>
        <p:guide pos="9792"/>
        <p:guide orient="horz" pos="13479"/>
        <p:guide pos="9533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 eaLnBrk="1" hangingPunct="1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 eaLnBrk="1" hangingPunct="1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fld id="{18F5A5E2-B066-4E4A-8A39-E5D4979149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03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58269E-B438-4AFE-9D46-84DEB32FC712}" type="datetime1">
              <a:rPr lang="en-US"/>
              <a:pPr/>
              <a:t>7/9/18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66950" y="696913"/>
            <a:ext cx="246380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155B05-0CA6-4D74-A8FA-B0D3AC2214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02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094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0943" algn="l" defTabSz="45094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01886" algn="l" defTabSz="45094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52829" algn="l" defTabSz="45094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03772" algn="l" defTabSz="45094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54715" algn="l" defTabSz="4509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05659" algn="l" defTabSz="4509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56602" algn="l" defTabSz="4509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7546" algn="l" defTabSz="4509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266950" y="696913"/>
            <a:ext cx="2463800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3C7DDFDF-3096-455F-A08D-F86EEC3A53AD}" type="slidenum">
              <a:rPr lang="en-US" sz="1200"/>
              <a:pPr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6246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17120"/>
            <a:ext cx="25727184" cy="14898734"/>
          </a:xfrm>
        </p:spPr>
        <p:txBody>
          <a:bodyPr anchor="b"/>
          <a:lstStyle>
            <a:lvl1pPr algn="ctr">
              <a:defRPr sz="20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</p:spPr>
        <p:txBody>
          <a:bodyPr/>
          <a:lstStyle>
            <a:lvl1pPr marL="0" indent="0" algn="ctr"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33207" indent="0" algn="ctr">
              <a:buNone/>
              <a:defRPr sz="9400"/>
            </a:lvl2pPr>
            <a:lvl3pPr marL="3066413" indent="0" algn="ctr">
              <a:buNone/>
              <a:defRPr sz="8000"/>
            </a:lvl3pPr>
            <a:lvl4pPr marL="4599620" indent="0" algn="ctr">
              <a:buNone/>
              <a:defRPr sz="6700"/>
            </a:lvl4pPr>
            <a:lvl5pPr marL="6132827" indent="0" algn="ctr">
              <a:buNone/>
              <a:defRPr sz="6700"/>
            </a:lvl5pPr>
            <a:lvl6pPr marL="7666033" indent="0" algn="ctr">
              <a:buNone/>
              <a:defRPr sz="6700"/>
            </a:lvl6pPr>
            <a:lvl7pPr marL="9199239" indent="0" algn="ctr">
              <a:buNone/>
              <a:defRPr sz="6700"/>
            </a:lvl7pPr>
            <a:lvl8pPr marL="10732447" indent="0" algn="ctr">
              <a:buNone/>
              <a:defRPr sz="6700"/>
            </a:lvl8pPr>
            <a:lvl9pPr marL="12265654" indent="0" algn="ctr">
              <a:buNone/>
              <a:defRPr sz="67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80049-CB2C-4569-9D24-AB3B744185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7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047" y="11411810"/>
            <a:ext cx="25727187" cy="27152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8CBC2-8A67-4CD5-832C-D5BB29F332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7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2" y="2248678"/>
            <a:ext cx="6337211" cy="36266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045" y="2248690"/>
            <a:ext cx="19011635" cy="362661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D2DD3-9F65-4E89-AAAD-D58C9FB3BE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7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47A8D-0BE6-434D-89EE-43AFE5E522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6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046" y="10685599"/>
            <a:ext cx="25727184" cy="17791670"/>
          </a:xfrm>
        </p:spPr>
        <p:txBody>
          <a:bodyPr anchor="b"/>
          <a:lstStyle>
            <a:lvl1pPr>
              <a:defRPr sz="20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0046" y="28408651"/>
            <a:ext cx="25727184" cy="9361237"/>
          </a:xfrm>
        </p:spPr>
        <p:txBody>
          <a:bodyPr/>
          <a:lstStyle>
            <a:lvl1pPr marL="0" indent="0"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33207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2pPr>
            <a:lvl3pPr marL="3066413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59962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32827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666033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199239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732447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265654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889AD-B4C3-4725-89D5-2C4B5144F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043" y="11411809"/>
            <a:ext cx="12691620" cy="27152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411809"/>
            <a:ext cx="12674421" cy="27152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4DADF-473F-40F1-BEE1-14B70E4137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3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0045" y="10494831"/>
            <a:ext cx="12628563" cy="51524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0" b="1"/>
            </a:lvl1pPr>
            <a:lvl2pPr marL="1533207" indent="0">
              <a:buNone/>
              <a:defRPr sz="6700" b="1"/>
            </a:lvl2pPr>
            <a:lvl3pPr marL="3066413" indent="0">
              <a:buNone/>
              <a:defRPr sz="6000" b="1"/>
            </a:lvl3pPr>
            <a:lvl4pPr marL="4599620" indent="0">
              <a:buNone/>
              <a:defRPr sz="5400" b="1"/>
            </a:lvl4pPr>
            <a:lvl5pPr marL="6132827" indent="0">
              <a:buNone/>
              <a:defRPr sz="5400" b="1"/>
            </a:lvl5pPr>
            <a:lvl6pPr marL="7666033" indent="0">
              <a:buNone/>
              <a:defRPr sz="5400" b="1"/>
            </a:lvl6pPr>
            <a:lvl7pPr marL="9199239" indent="0">
              <a:buNone/>
              <a:defRPr sz="5400" b="1"/>
            </a:lvl7pPr>
            <a:lvl8pPr marL="10732447" indent="0">
              <a:buNone/>
              <a:defRPr sz="5400" b="1"/>
            </a:lvl8pPr>
            <a:lvl9pPr marL="12265654" indent="0">
              <a:buNone/>
              <a:defRPr sz="5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0045" y="15647240"/>
            <a:ext cx="12628563" cy="229666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2" y="10494828"/>
            <a:ext cx="12674421" cy="515239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0" b="1"/>
            </a:lvl1pPr>
            <a:lvl2pPr marL="1533207" indent="0">
              <a:buNone/>
              <a:defRPr sz="6700" b="1"/>
            </a:lvl2pPr>
            <a:lvl3pPr marL="3066413" indent="0">
              <a:buNone/>
              <a:defRPr sz="6000" b="1"/>
            </a:lvl3pPr>
            <a:lvl4pPr marL="4599620" indent="0">
              <a:buNone/>
              <a:defRPr sz="5400" b="1"/>
            </a:lvl4pPr>
            <a:lvl5pPr marL="6132827" indent="0">
              <a:buNone/>
              <a:defRPr sz="5400" b="1"/>
            </a:lvl5pPr>
            <a:lvl6pPr marL="7666033" indent="0">
              <a:buNone/>
              <a:defRPr sz="5400" b="1"/>
            </a:lvl6pPr>
            <a:lvl7pPr marL="9199239" indent="0">
              <a:buNone/>
              <a:defRPr sz="5400" b="1"/>
            </a:lvl7pPr>
            <a:lvl8pPr marL="10732447" indent="0">
              <a:buNone/>
              <a:defRPr sz="5400" b="1"/>
            </a:lvl8pPr>
            <a:lvl9pPr marL="12265654" indent="0">
              <a:buNone/>
              <a:defRPr sz="5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2" y="15647240"/>
            <a:ext cx="12674421" cy="229666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FB240-74E1-4E14-B18B-88D0481FBA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3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AF61B-07A2-4555-BEC3-2F1680FE63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3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7F219-C4B3-4021-AD6E-13DB78F460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442" y="2852962"/>
            <a:ext cx="9761196" cy="9985303"/>
          </a:xfrm>
        </p:spPr>
        <p:txBody>
          <a:bodyPr anchor="b"/>
          <a:lstStyle>
            <a:lvl1pPr>
              <a:defRPr sz="10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3592" y="6181390"/>
            <a:ext cx="15322808" cy="30431458"/>
          </a:xfrm>
        </p:spPr>
        <p:txBody>
          <a:bodyPr/>
          <a:lstStyle>
            <a:lvl1pPr>
              <a:defRPr sz="10700"/>
            </a:lvl1pPr>
            <a:lvl2pPr>
              <a:defRPr sz="9400"/>
            </a:lvl2pPr>
            <a:lvl3pPr>
              <a:defRPr sz="8000"/>
            </a:lvl3pPr>
            <a:lvl4pPr>
              <a:defRPr sz="6700"/>
            </a:lvl4pPr>
            <a:lvl5pPr>
              <a:defRPr sz="6700"/>
            </a:lvl5pPr>
            <a:lvl6pPr>
              <a:defRPr sz="6700"/>
            </a:lvl6pPr>
            <a:lvl7pPr>
              <a:defRPr sz="6700"/>
            </a:lvl7pPr>
            <a:lvl8pPr>
              <a:defRPr sz="6700"/>
            </a:lvl8pPr>
            <a:lvl9pPr>
              <a:defRPr sz="6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442" y="12838270"/>
            <a:ext cx="9761196" cy="23774583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5400"/>
            </a:lvl1pPr>
            <a:lvl2pPr marL="1533207" indent="0">
              <a:buNone/>
              <a:defRPr sz="4000"/>
            </a:lvl2pPr>
            <a:lvl3pPr marL="3066413" indent="0">
              <a:buNone/>
              <a:defRPr sz="3400"/>
            </a:lvl3pPr>
            <a:lvl4pPr marL="4599620" indent="0">
              <a:buNone/>
              <a:defRPr sz="3000"/>
            </a:lvl4pPr>
            <a:lvl5pPr marL="6132827" indent="0">
              <a:buNone/>
              <a:defRPr sz="3000"/>
            </a:lvl5pPr>
            <a:lvl6pPr marL="7666033" indent="0">
              <a:buNone/>
              <a:defRPr sz="3000"/>
            </a:lvl6pPr>
            <a:lvl7pPr marL="9199239" indent="0">
              <a:buNone/>
              <a:defRPr sz="3000"/>
            </a:lvl7pPr>
            <a:lvl8pPr marL="10732447" indent="0">
              <a:buNone/>
              <a:defRPr sz="3000"/>
            </a:lvl8pPr>
            <a:lvl9pPr marL="12265654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4EFC3-1C3C-4630-91F0-7694D1113A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442" y="2852949"/>
            <a:ext cx="9761196" cy="9985322"/>
          </a:xfrm>
        </p:spPr>
        <p:txBody>
          <a:bodyPr anchor="b"/>
          <a:lstStyle>
            <a:lvl1pPr>
              <a:defRPr sz="10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63592" y="6181390"/>
            <a:ext cx="15322808" cy="30431458"/>
          </a:xfrm>
        </p:spPr>
        <p:txBody>
          <a:bodyPr rtlCol="0">
            <a:normAutofit/>
          </a:bodyPr>
          <a:lstStyle>
            <a:lvl1pPr marL="0" indent="0">
              <a:buNone/>
              <a:defRPr sz="10700"/>
            </a:lvl1pPr>
            <a:lvl2pPr marL="1533207" indent="0">
              <a:buNone/>
              <a:defRPr sz="9400"/>
            </a:lvl2pPr>
            <a:lvl3pPr marL="3066413" indent="0">
              <a:buNone/>
              <a:defRPr sz="8000"/>
            </a:lvl3pPr>
            <a:lvl4pPr marL="4599620" indent="0">
              <a:buNone/>
              <a:defRPr sz="6700"/>
            </a:lvl4pPr>
            <a:lvl5pPr marL="6132827" indent="0">
              <a:buNone/>
              <a:defRPr sz="6700"/>
            </a:lvl5pPr>
            <a:lvl6pPr marL="7666033" indent="0">
              <a:buNone/>
              <a:defRPr sz="6700"/>
            </a:lvl6pPr>
            <a:lvl7pPr marL="9199239" indent="0">
              <a:buNone/>
              <a:defRPr sz="6700"/>
            </a:lvl7pPr>
            <a:lvl8pPr marL="10732447" indent="0">
              <a:buNone/>
              <a:defRPr sz="6700"/>
            </a:lvl8pPr>
            <a:lvl9pPr marL="12265654" indent="0">
              <a:buNone/>
              <a:defRPr sz="67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442" y="12838273"/>
            <a:ext cx="9761196" cy="23774577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5400"/>
            </a:lvl1pPr>
            <a:lvl2pPr marL="1533207" indent="0">
              <a:buNone/>
              <a:defRPr sz="4000"/>
            </a:lvl2pPr>
            <a:lvl3pPr marL="3066413" indent="0">
              <a:buNone/>
              <a:defRPr sz="3400"/>
            </a:lvl3pPr>
            <a:lvl4pPr marL="4599620" indent="0">
              <a:buNone/>
              <a:defRPr sz="3000"/>
            </a:lvl4pPr>
            <a:lvl5pPr marL="6132827" indent="0">
              <a:buNone/>
              <a:defRPr sz="3000"/>
            </a:lvl5pPr>
            <a:lvl6pPr marL="7666033" indent="0">
              <a:buNone/>
              <a:defRPr sz="3000"/>
            </a:lvl6pPr>
            <a:lvl7pPr marL="9199239" indent="0">
              <a:buNone/>
              <a:defRPr sz="3000"/>
            </a:lvl7pPr>
            <a:lvl8pPr marL="10732447" indent="0">
              <a:buNone/>
              <a:defRPr sz="3000"/>
            </a:lvl8pPr>
            <a:lvl9pPr marL="12265654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8A471-F869-434E-991F-CA61809EA3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4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70355" y="2282612"/>
            <a:ext cx="25726566" cy="827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89" tIns="45094" rIns="90189" bIns="450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70355" y="11411484"/>
            <a:ext cx="25726566" cy="2715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89" tIns="45094" rIns="90189" bIns="450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70357" y="39664342"/>
            <a:ext cx="6809519" cy="2277871"/>
          </a:xfrm>
          <a:prstGeom prst="rect">
            <a:avLst/>
          </a:prstGeom>
        </p:spPr>
        <p:txBody>
          <a:bodyPr vert="horz" lIns="90189" tIns="45094" rIns="90189" bIns="45094" rtlCol="0" anchor="ctr"/>
          <a:lstStyle>
            <a:lvl1pPr algn="l" eaLnBrk="1" hangingPunct="1">
              <a:defRPr sz="37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35002" y="39664342"/>
            <a:ext cx="10214278" cy="2277871"/>
          </a:xfrm>
          <a:prstGeom prst="rect">
            <a:avLst/>
          </a:prstGeom>
        </p:spPr>
        <p:txBody>
          <a:bodyPr vert="horz" lIns="90189" tIns="45094" rIns="90189" bIns="45094" rtlCol="0" anchor="ctr"/>
          <a:lstStyle>
            <a:lvl1pPr algn="ctr" eaLnBrk="1" hangingPunct="1">
              <a:defRPr sz="37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87403" y="39664342"/>
            <a:ext cx="6809519" cy="2277871"/>
          </a:xfrm>
          <a:prstGeom prst="rect">
            <a:avLst/>
          </a:prstGeom>
        </p:spPr>
        <p:txBody>
          <a:bodyPr vert="horz" wrap="square" lIns="90189" tIns="45094" rIns="90189" bIns="4509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600">
                <a:solidFill>
                  <a:srgbClr val="898989"/>
                </a:solidFill>
              </a:defRPr>
            </a:lvl1pPr>
          </a:lstStyle>
          <a:p>
            <a:fld id="{68A5E017-7298-412C-B749-8F959BFC9D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657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7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defTabSz="30657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700">
          <a:solidFill>
            <a:schemeClr val="tx1"/>
          </a:solidFill>
          <a:latin typeface="Calibri Light" pitchFamily="34" charset="0"/>
          <a:ea typeface="ＭＳ Ｐゴシック" panose="020B0600070205080204" pitchFamily="34" charset="-128"/>
        </a:defRPr>
      </a:lvl2pPr>
      <a:lvl3pPr algn="l" defTabSz="30657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700">
          <a:solidFill>
            <a:schemeClr val="tx1"/>
          </a:solidFill>
          <a:latin typeface="Calibri Light" pitchFamily="34" charset="0"/>
          <a:ea typeface="ＭＳ Ｐゴシック" panose="020B0600070205080204" pitchFamily="34" charset="-128"/>
        </a:defRPr>
      </a:lvl3pPr>
      <a:lvl4pPr algn="l" defTabSz="30657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700">
          <a:solidFill>
            <a:schemeClr val="tx1"/>
          </a:solidFill>
          <a:latin typeface="Calibri Light" pitchFamily="34" charset="0"/>
          <a:ea typeface="ＭＳ Ｐゴシック" panose="020B0600070205080204" pitchFamily="34" charset="-128"/>
        </a:defRPr>
      </a:lvl4pPr>
      <a:lvl5pPr algn="l" defTabSz="30657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700">
          <a:solidFill>
            <a:schemeClr val="tx1"/>
          </a:solidFill>
          <a:latin typeface="Calibri Light" pitchFamily="34" charset="0"/>
          <a:ea typeface="ＭＳ Ｐゴシック" panose="020B0600070205080204" pitchFamily="34" charset="-128"/>
        </a:defRPr>
      </a:lvl5pPr>
      <a:lvl6pPr marL="450943" algn="l" defTabSz="3065787" rtl="0" fontAlgn="base">
        <a:lnSpc>
          <a:spcPct val="90000"/>
        </a:lnSpc>
        <a:spcBef>
          <a:spcPct val="0"/>
        </a:spcBef>
        <a:spcAft>
          <a:spcPct val="0"/>
        </a:spcAft>
        <a:defRPr sz="14700">
          <a:solidFill>
            <a:schemeClr val="tx1"/>
          </a:solidFill>
          <a:latin typeface="Calibri Light" pitchFamily="34" charset="0"/>
        </a:defRPr>
      </a:lvl6pPr>
      <a:lvl7pPr marL="901886" algn="l" defTabSz="3065787" rtl="0" fontAlgn="base">
        <a:lnSpc>
          <a:spcPct val="90000"/>
        </a:lnSpc>
        <a:spcBef>
          <a:spcPct val="0"/>
        </a:spcBef>
        <a:spcAft>
          <a:spcPct val="0"/>
        </a:spcAft>
        <a:defRPr sz="14700">
          <a:solidFill>
            <a:schemeClr val="tx1"/>
          </a:solidFill>
          <a:latin typeface="Calibri Light" pitchFamily="34" charset="0"/>
        </a:defRPr>
      </a:lvl7pPr>
      <a:lvl8pPr marL="1352829" algn="l" defTabSz="3065787" rtl="0" fontAlgn="base">
        <a:lnSpc>
          <a:spcPct val="90000"/>
        </a:lnSpc>
        <a:spcBef>
          <a:spcPct val="0"/>
        </a:spcBef>
        <a:spcAft>
          <a:spcPct val="0"/>
        </a:spcAft>
        <a:defRPr sz="14700">
          <a:solidFill>
            <a:schemeClr val="tx1"/>
          </a:solidFill>
          <a:latin typeface="Calibri Light" pitchFamily="34" charset="0"/>
        </a:defRPr>
      </a:lvl8pPr>
      <a:lvl9pPr marL="1803772" algn="l" defTabSz="3065787" rtl="0" fontAlgn="base">
        <a:lnSpc>
          <a:spcPct val="90000"/>
        </a:lnSpc>
        <a:spcBef>
          <a:spcPct val="0"/>
        </a:spcBef>
        <a:spcAft>
          <a:spcPct val="0"/>
        </a:spcAft>
        <a:defRPr sz="14700">
          <a:solidFill>
            <a:schemeClr val="tx1"/>
          </a:solidFill>
          <a:latin typeface="Calibri Light" pitchFamily="34" charset="0"/>
        </a:defRPr>
      </a:lvl9pPr>
    </p:titleStyle>
    <p:bodyStyle>
      <a:lvl1pPr marL="765664" indent="-765664" algn="l" defTabSz="3065787" rtl="0" eaLnBrk="0" fontAlgn="base" hangingPunct="0">
        <a:lnSpc>
          <a:spcPct val="90000"/>
        </a:lnSpc>
        <a:spcBef>
          <a:spcPts val="3354"/>
        </a:spcBef>
        <a:spcAft>
          <a:spcPct val="0"/>
        </a:spcAft>
        <a:buFont typeface="Wingdings 2" panose="05020102010507070707" pitchFamily="18" charset="2"/>
        <a:buChar char=""/>
        <a:defRPr sz="9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2298558" indent="-765664" algn="l" defTabSz="3065787" rtl="0" eaLnBrk="0" fontAlgn="base" hangingPunct="0">
        <a:lnSpc>
          <a:spcPct val="90000"/>
        </a:lnSpc>
        <a:spcBef>
          <a:spcPts val="1677"/>
        </a:spcBef>
        <a:spcAft>
          <a:spcPct val="0"/>
        </a:spcAft>
        <a:buFont typeface="Wingdings 2" panose="05020102010507070707" pitchFamily="18" charset="2"/>
        <a:buChar char=""/>
        <a:defRPr sz="8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3833017" indent="-765664" algn="l" defTabSz="3065787" rtl="0" eaLnBrk="0" fontAlgn="base" hangingPunct="0">
        <a:lnSpc>
          <a:spcPct val="90000"/>
        </a:lnSpc>
        <a:spcBef>
          <a:spcPts val="1677"/>
        </a:spcBef>
        <a:spcAft>
          <a:spcPct val="0"/>
        </a:spcAft>
        <a:buFont typeface="Wingdings 2" panose="05020102010507070707" pitchFamily="18" charset="2"/>
        <a:buChar char=""/>
        <a:defRPr sz="67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365910" indent="-765664" algn="l" defTabSz="3065787" rtl="0" eaLnBrk="0" fontAlgn="base" hangingPunct="0">
        <a:lnSpc>
          <a:spcPct val="90000"/>
        </a:lnSpc>
        <a:spcBef>
          <a:spcPts val="1677"/>
        </a:spcBef>
        <a:spcAft>
          <a:spcPct val="0"/>
        </a:spcAft>
        <a:buFont typeface="Wingdings 2" panose="05020102010507070707" pitchFamily="18" charset="2"/>
        <a:buChar char=""/>
        <a:defRPr sz="6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6898804" indent="-765664" algn="l" defTabSz="3065787" rtl="0" eaLnBrk="0" fontAlgn="base" hangingPunct="0">
        <a:lnSpc>
          <a:spcPct val="90000"/>
        </a:lnSpc>
        <a:spcBef>
          <a:spcPts val="1677"/>
        </a:spcBef>
        <a:spcAft>
          <a:spcPct val="0"/>
        </a:spcAft>
        <a:buFont typeface="Wingdings 2" panose="05020102010507070707" pitchFamily="18" charset="2"/>
        <a:buChar char=""/>
        <a:defRPr sz="6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8432637" indent="-766603" algn="l" defTabSz="3066413" rtl="0" eaLnBrk="1" latinLnBrk="0" hangingPunct="1">
        <a:spcBef>
          <a:spcPct val="20000"/>
        </a:spcBef>
        <a:buFont typeface="Wingdings 2" pitchFamily="18" charset="2"/>
        <a:buChar char=""/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9965844" indent="-766603" algn="l" defTabSz="3066413" rtl="0" eaLnBrk="1" latinLnBrk="0" hangingPunct="1">
        <a:spcBef>
          <a:spcPct val="20000"/>
        </a:spcBef>
        <a:buFont typeface="Wingdings 2" pitchFamily="18" charset="2"/>
        <a:buChar char=""/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1499051" indent="-766603" algn="l" defTabSz="3066413" rtl="0" eaLnBrk="1" latinLnBrk="0" hangingPunct="1">
        <a:spcBef>
          <a:spcPct val="20000"/>
        </a:spcBef>
        <a:buFont typeface="Wingdings 2" pitchFamily="18" charset="2"/>
        <a:buChar char=""/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3032257" indent="-766603" algn="l" defTabSz="3066413" rtl="0" eaLnBrk="1" latinLnBrk="0" hangingPunct="1">
        <a:spcBef>
          <a:spcPct val="20000"/>
        </a:spcBef>
        <a:buFont typeface="Wingdings 2" pitchFamily="18" charset="2"/>
        <a:buChar char=""/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66413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533207" algn="l" defTabSz="3066413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3066413" algn="l" defTabSz="3066413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599620" algn="l" defTabSz="3066413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132827" algn="l" defTabSz="3066413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7666033" algn="l" defTabSz="3066413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9199239" algn="l" defTabSz="3066413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0732447" algn="l" defTabSz="3066413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2265654" algn="l" defTabSz="3066413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tiff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E0ED98-F107-4347-9D4F-F8DB864FE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212" y="8004327"/>
            <a:ext cx="11236482" cy="3302102"/>
          </a:xfrm>
          <a:prstGeom prst="rect">
            <a:avLst/>
          </a:prstGeom>
        </p:spPr>
      </p:pic>
      <p:sp>
        <p:nvSpPr>
          <p:cNvPr id="183" name="Rounded Rectangle 182">
            <a:extLst>
              <a:ext uri="{FF2B5EF4-FFF2-40B4-BE49-F238E27FC236}">
                <a16:creationId xmlns:a16="http://schemas.microsoft.com/office/drawing/2014/main" id="{C7037F66-C25B-EF4B-B382-E8D456095A06}"/>
              </a:ext>
            </a:extLst>
          </p:cNvPr>
          <p:cNvSpPr/>
          <p:nvPr/>
        </p:nvSpPr>
        <p:spPr>
          <a:xfrm>
            <a:off x="1142133" y="27650385"/>
            <a:ext cx="7437988" cy="640080"/>
          </a:xfrm>
          <a:prstGeom prst="roundRect">
            <a:avLst/>
          </a:prstGeom>
          <a:solidFill>
            <a:srgbClr val="FFDFBA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ounded Rectangle 180">
            <a:extLst>
              <a:ext uri="{FF2B5EF4-FFF2-40B4-BE49-F238E27FC236}">
                <a16:creationId xmlns:a16="http://schemas.microsoft.com/office/drawing/2014/main" id="{81A32BEE-A0E7-A542-BDE2-77394A6452B4}"/>
              </a:ext>
            </a:extLst>
          </p:cNvPr>
          <p:cNvSpPr/>
          <p:nvPr/>
        </p:nvSpPr>
        <p:spPr>
          <a:xfrm>
            <a:off x="1142132" y="29243536"/>
            <a:ext cx="8909212" cy="640080"/>
          </a:xfrm>
          <a:prstGeom prst="roundRect">
            <a:avLst/>
          </a:prstGeom>
          <a:solidFill>
            <a:srgbClr val="BAFFC9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ounded Rectangle 178">
            <a:extLst>
              <a:ext uri="{FF2B5EF4-FFF2-40B4-BE49-F238E27FC236}">
                <a16:creationId xmlns:a16="http://schemas.microsoft.com/office/drawing/2014/main" id="{4C82F4BC-AB07-384B-B375-361BA7A1D5EF}"/>
              </a:ext>
            </a:extLst>
          </p:cNvPr>
          <p:cNvSpPr/>
          <p:nvPr/>
        </p:nvSpPr>
        <p:spPr>
          <a:xfrm>
            <a:off x="1142132" y="28446961"/>
            <a:ext cx="11204977" cy="640080"/>
          </a:xfrm>
          <a:prstGeom prst="roundRect">
            <a:avLst/>
          </a:prstGeom>
          <a:solidFill>
            <a:srgbClr val="BAE1F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6627458C-1A19-2D44-A898-885A0F7C3596}"/>
              </a:ext>
            </a:extLst>
          </p:cNvPr>
          <p:cNvSpPr/>
          <p:nvPr/>
        </p:nvSpPr>
        <p:spPr>
          <a:xfrm>
            <a:off x="15724671" y="15478423"/>
            <a:ext cx="12656235" cy="3545579"/>
          </a:xfrm>
          <a:prstGeom prst="roundRect">
            <a:avLst/>
          </a:prstGeom>
          <a:solidFill>
            <a:srgbClr val="BAE1F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8CAE4463-2487-4749-8BC4-745E68679469}"/>
              </a:ext>
            </a:extLst>
          </p:cNvPr>
          <p:cNvSpPr/>
          <p:nvPr/>
        </p:nvSpPr>
        <p:spPr>
          <a:xfrm>
            <a:off x="17192912" y="13115895"/>
            <a:ext cx="3744865" cy="1371556"/>
          </a:xfrm>
          <a:prstGeom prst="roundRect">
            <a:avLst/>
          </a:prstGeom>
          <a:solidFill>
            <a:srgbClr val="BAFFC9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882981C-F66A-8A4C-8858-E200DFC87D4E}"/>
              </a:ext>
            </a:extLst>
          </p:cNvPr>
          <p:cNvSpPr/>
          <p:nvPr/>
        </p:nvSpPr>
        <p:spPr>
          <a:xfrm>
            <a:off x="22307965" y="11502206"/>
            <a:ext cx="7161729" cy="3836379"/>
          </a:xfrm>
          <a:prstGeom prst="roundRect">
            <a:avLst/>
          </a:prstGeom>
          <a:solidFill>
            <a:srgbClr val="FFDFBA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"/>
          <p:cNvSpPr>
            <a:spLocks noChangeArrowheads="1"/>
          </p:cNvSpPr>
          <p:nvPr/>
        </p:nvSpPr>
        <p:spPr bwMode="auto">
          <a:xfrm>
            <a:off x="2" y="-23710"/>
            <a:ext cx="30267273" cy="6585142"/>
          </a:xfrm>
          <a:prstGeom prst="rect">
            <a:avLst/>
          </a:prstGeom>
          <a:solidFill>
            <a:srgbClr val="1144E7"/>
          </a:solidFill>
          <a:ln>
            <a:noFill/>
          </a:ln>
          <a:effectLst/>
          <a:extLst/>
        </p:spPr>
        <p:txBody>
          <a:bodyPr wrap="square" lIns="90177" tIns="45088" rIns="90177" bIns="4508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 Reactive Strategy for</a:t>
            </a:r>
          </a:p>
          <a:p>
            <a:pPr algn="ctr"/>
            <a:r>
              <a:rPr 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High-Level Consistency During Search </a:t>
            </a:r>
          </a:p>
          <a:p>
            <a:pPr algn="ctr"/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R.J.Woodward</a:t>
            </a:r>
            <a:r>
              <a:rPr lang="en-US" sz="7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1,2</a:t>
            </a: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   B.Y.Choueiry</a:t>
            </a:r>
            <a:r>
              <a:rPr lang="en-US" sz="7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   C.Bessiere</a:t>
            </a:r>
            <a:r>
              <a:rPr lang="en-US" sz="7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</a:p>
          <a:p>
            <a:pPr algn="ctr"/>
            <a:r>
              <a:rPr lang="en-US" sz="6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Constraint Systems Laboratory • University of Nebraska-Lincoln •  USA</a:t>
            </a:r>
          </a:p>
          <a:p>
            <a:pPr algn="ctr"/>
            <a:r>
              <a:rPr lang="en-US" sz="6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CNRS • Université de Montpellier •  France</a:t>
            </a:r>
          </a:p>
        </p:txBody>
      </p:sp>
      <p:sp>
        <p:nvSpPr>
          <p:cNvPr id="287" name="Rectangle 160"/>
          <p:cNvSpPr>
            <a:spLocks noChangeArrowheads="1"/>
          </p:cNvSpPr>
          <p:nvPr/>
        </p:nvSpPr>
        <p:spPr bwMode="auto">
          <a:xfrm>
            <a:off x="667660" y="26248008"/>
            <a:ext cx="14243424" cy="5962144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189" tIns="45094" rIns="90189" bIns="45094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90" name="Rectangle 164"/>
          <p:cNvSpPr>
            <a:spLocks noChangeArrowheads="1"/>
          </p:cNvSpPr>
          <p:nvPr/>
        </p:nvSpPr>
        <p:spPr bwMode="auto">
          <a:xfrm>
            <a:off x="667660" y="7300119"/>
            <a:ext cx="14243424" cy="11591072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189" tIns="45094" rIns="90189" bIns="45094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91" name="Rectangle 173"/>
          <p:cNvSpPr>
            <a:spLocks noChangeArrowheads="1"/>
          </p:cNvSpPr>
          <p:nvPr/>
        </p:nvSpPr>
        <p:spPr bwMode="auto">
          <a:xfrm>
            <a:off x="667660" y="32919588"/>
            <a:ext cx="29006139" cy="7269881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189" tIns="45094" rIns="90189" bIns="45094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94" name="Rectangle 831"/>
          <p:cNvSpPr>
            <a:spLocks noChangeArrowheads="1"/>
          </p:cNvSpPr>
          <p:nvPr/>
        </p:nvSpPr>
        <p:spPr bwMode="auto">
          <a:xfrm>
            <a:off x="1142132" y="6832935"/>
            <a:ext cx="13353210" cy="922053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7" tIns="45088" rIns="90177" bIns="45088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1. Background: Local Consistency</a:t>
            </a:r>
          </a:p>
        </p:txBody>
      </p:sp>
      <p:sp>
        <p:nvSpPr>
          <p:cNvPr id="295" name="Text Box 875"/>
          <p:cNvSpPr txBox="1">
            <a:spLocks noChangeArrowheads="1"/>
          </p:cNvSpPr>
          <p:nvPr/>
        </p:nvSpPr>
        <p:spPr bwMode="auto">
          <a:xfrm>
            <a:off x="10051344" y="40384076"/>
            <a:ext cx="20246094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dirty="0">
                <a:latin typeface="Arial" panose="020B0604020202020204" pitchFamily="34" charset="0"/>
              </a:rPr>
              <a:t>Experiments conducted on equipment of Holland Computing Center (UNL)</a:t>
            </a:r>
          </a:p>
          <a:p>
            <a:pPr eaLnBrk="1" hangingPunct="1"/>
            <a:r>
              <a:rPr lang="en-US" sz="2800" dirty="0">
                <a:latin typeface="Arial" panose="020B0604020202020204" pitchFamily="34" charset="0"/>
              </a:rPr>
              <a:t>Research support: </a:t>
            </a:r>
          </a:p>
          <a:p>
            <a:pPr eaLnBrk="1" hangingPunct="1">
              <a:tabLst>
                <a:tab pos="322263" algn="l"/>
              </a:tabLst>
            </a:pPr>
            <a:r>
              <a:rPr lang="en-US" sz="2800" dirty="0">
                <a:latin typeface="Arial" panose="020B0604020202020204" pitchFamily="34" charset="0"/>
              </a:rPr>
              <a:t>	NSF Grants No. RI-111795 and RI-1619344</a:t>
            </a:r>
          </a:p>
          <a:p>
            <a:pPr eaLnBrk="1" hangingPunct="1">
              <a:tabLst>
                <a:tab pos="322263" algn="l"/>
              </a:tabLst>
            </a:pPr>
            <a:r>
              <a:rPr lang="en-US" sz="2800" dirty="0">
                <a:latin typeface="Arial" panose="020B0604020202020204" pitchFamily="34" charset="0"/>
              </a:rPr>
              <a:t>	NSF Graduate Research Fellowship Grant No.1041000 and Chateaubriand Fellowship (R.J. Woodward)</a:t>
            </a:r>
          </a:p>
          <a:p>
            <a:pPr eaLnBrk="1" hangingPunct="1">
              <a:tabLst>
                <a:tab pos="322263" algn="l"/>
              </a:tabLst>
            </a:pPr>
            <a:r>
              <a:rPr lang="en-US" sz="2800" dirty="0">
                <a:latin typeface="Arial" panose="020B0604020202020204" pitchFamily="34" charset="0"/>
              </a:rPr>
              <a:t>	ANR projects </a:t>
            </a:r>
            <a:r>
              <a:rPr lang="en-US" sz="2800" dirty="0" err="1">
                <a:latin typeface="Arial" panose="020B0604020202020204" pitchFamily="34" charset="0"/>
              </a:rPr>
              <a:t>Demograph</a:t>
            </a:r>
            <a:r>
              <a:rPr lang="en-US" sz="2800" dirty="0">
                <a:latin typeface="Arial" panose="020B0604020202020204" pitchFamily="34" charset="0"/>
              </a:rPr>
              <a:t> (ANR-16-CE40-0028) and </a:t>
            </a:r>
            <a:r>
              <a:rPr lang="en-US" sz="2800" dirty="0" err="1">
                <a:latin typeface="Arial" panose="020B0604020202020204" pitchFamily="34" charset="0"/>
              </a:rPr>
              <a:t>Contredo</a:t>
            </a:r>
            <a:r>
              <a:rPr lang="en-US" sz="2800" dirty="0">
                <a:latin typeface="Arial" panose="020B0604020202020204" pitchFamily="34" charset="0"/>
              </a:rPr>
              <a:t> (ANR-16-CE33-0024) (C. </a:t>
            </a:r>
            <a:r>
              <a:rPr lang="en-US" sz="2800" dirty="0" err="1">
                <a:latin typeface="Arial" panose="020B0604020202020204" pitchFamily="34" charset="0"/>
              </a:rPr>
              <a:t>Bessiere</a:t>
            </a:r>
            <a:r>
              <a:rPr lang="en-US" sz="2800" dirty="0">
                <a:latin typeface="Arial" panose="020B0604020202020204" pitchFamily="34" charset="0"/>
              </a:rPr>
              <a:t>) </a:t>
            </a:r>
          </a:p>
        </p:txBody>
      </p:sp>
      <p:pic>
        <p:nvPicPr>
          <p:cNvPr id="296" name="Picture 876" descr="UNL-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908" y="41001819"/>
            <a:ext cx="3523080" cy="148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" name="Picture 298" descr="nsf1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05" y="40712833"/>
            <a:ext cx="1862461" cy="1915946"/>
          </a:xfrm>
          <a:prstGeom prst="rect">
            <a:avLst/>
          </a:prstGeom>
        </p:spPr>
      </p:pic>
      <p:sp>
        <p:nvSpPr>
          <p:cNvPr id="301" name="TextBox 300"/>
          <p:cNvSpPr txBox="1"/>
          <p:nvPr/>
        </p:nvSpPr>
        <p:spPr>
          <a:xfrm>
            <a:off x="25987766" y="42296316"/>
            <a:ext cx="4248784" cy="460401"/>
          </a:xfrm>
          <a:prstGeom prst="rect">
            <a:avLst/>
          </a:prstGeom>
          <a:noFill/>
        </p:spPr>
        <p:txBody>
          <a:bodyPr wrap="square" lIns="90189" tIns="45094" rIns="90189" bIns="45094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IJCAI 2018. 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July 9</a:t>
            </a:r>
            <a:r>
              <a:rPr lang="en-US" baseline="3000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2018</a:t>
            </a:r>
          </a:p>
        </p:txBody>
      </p:sp>
      <p:sp>
        <p:nvSpPr>
          <p:cNvPr id="339" name="TextBox 338"/>
          <p:cNvSpPr txBox="1"/>
          <p:nvPr/>
        </p:nvSpPr>
        <p:spPr>
          <a:xfrm>
            <a:off x="808037" y="10766674"/>
            <a:ext cx="1379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/>
                <a:cs typeface="Arial"/>
              </a:rPr>
              <a:t>Generalized Arc Consistency (GAC)</a:t>
            </a:r>
            <a:r>
              <a:rPr lang="en-US" sz="4000" dirty="0">
                <a:latin typeface="Arial"/>
                <a:cs typeface="Arial"/>
              </a:rPr>
              <a:t> ensures a value in the domain of a variable in the scope of a relation can be extended to a tuple satisfying the relation</a:t>
            </a:r>
          </a:p>
          <a:p>
            <a:r>
              <a:rPr lang="en-US" sz="4000" dirty="0">
                <a:latin typeface="Arial"/>
                <a:cs typeface="Arial"/>
              </a:rPr>
              <a:t>E.g., all values are GAC</a:t>
            </a:r>
          </a:p>
        </p:txBody>
      </p:sp>
      <p:sp>
        <p:nvSpPr>
          <p:cNvPr id="439" name="TextBox 438"/>
          <p:cNvSpPr txBox="1"/>
          <p:nvPr/>
        </p:nvSpPr>
        <p:spPr>
          <a:xfrm>
            <a:off x="808037" y="13773908"/>
            <a:ext cx="1379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>
                <a:latin typeface="Arial"/>
                <a:cs typeface="Arial"/>
              </a:rPr>
              <a:t>Singleton Arc Consistency (SAC) </a:t>
            </a:r>
            <a:r>
              <a:rPr lang="en-US" sz="4000" dirty="0">
                <a:latin typeface="Arial"/>
                <a:cs typeface="Arial"/>
              </a:rPr>
              <a:t>removes 2 from domains of </a:t>
            </a:r>
            <a:r>
              <a:rPr lang="en-US" sz="4000" i="1" dirty="0">
                <a:latin typeface="Times New Roman"/>
                <a:cs typeface="Times New Roman"/>
              </a:rPr>
              <a:t>A</a:t>
            </a:r>
            <a:r>
              <a:rPr lang="en-US" sz="4000" dirty="0">
                <a:latin typeface="Times New Roman"/>
                <a:cs typeface="Times New Roman"/>
              </a:rPr>
              <a:t>, </a:t>
            </a:r>
            <a:r>
              <a:rPr lang="en-US" sz="4000" i="1" dirty="0">
                <a:latin typeface="Times New Roman"/>
                <a:cs typeface="Times New Roman"/>
              </a:rPr>
              <a:t>B</a:t>
            </a:r>
            <a:r>
              <a:rPr lang="en-US" sz="4000" dirty="0">
                <a:latin typeface="Times New Roman"/>
                <a:cs typeface="Times New Roman"/>
              </a:rPr>
              <a:t>, </a:t>
            </a:r>
            <a:r>
              <a:rPr lang="en-US" sz="4000" i="1" dirty="0">
                <a:latin typeface="Times New Roman"/>
                <a:cs typeface="Times New Roman"/>
              </a:rPr>
              <a:t>C</a:t>
            </a:r>
            <a:r>
              <a:rPr lang="en-US" sz="4000" baseline="-25000" dirty="0">
                <a:latin typeface="Times New Roman"/>
                <a:cs typeface="Times New Roman"/>
              </a:rPr>
              <a:t> </a:t>
            </a:r>
          </a:p>
          <a:p>
            <a:pPr marL="0" lvl="1"/>
            <a:r>
              <a:rPr lang="en-US" sz="4000" dirty="0">
                <a:latin typeface="Arial"/>
                <a:cs typeface="Arial"/>
              </a:rPr>
              <a:t>SAC is an example of a High Level Consistency (HLC)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46" name="TextBox 445"/>
          <p:cNvSpPr txBox="1"/>
          <p:nvPr/>
        </p:nvSpPr>
        <p:spPr>
          <a:xfrm>
            <a:off x="808037" y="7823535"/>
            <a:ext cx="8185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4000" dirty="0">
                <a:latin typeface="Arial"/>
                <a:cs typeface="Arial"/>
              </a:rPr>
              <a:t>Variables: </a:t>
            </a:r>
            <a:r>
              <a:rPr lang="en-US" sz="4000" i="1" dirty="0">
                <a:latin typeface="Times New Roman"/>
                <a:cs typeface="Times New Roman"/>
              </a:rPr>
              <a:t>A,B,C</a:t>
            </a:r>
            <a:endParaRPr lang="en-US" sz="4000" dirty="0">
              <a:latin typeface="Arial"/>
              <a:cs typeface="Arial"/>
            </a:endParaRPr>
          </a:p>
          <a:p>
            <a:pPr marL="0" lvl="1"/>
            <a:r>
              <a:rPr lang="en-US" sz="4000" dirty="0">
                <a:latin typeface="Arial"/>
                <a:cs typeface="Arial"/>
              </a:rPr>
              <a:t>Domains: {</a:t>
            </a:r>
            <a:r>
              <a:rPr lang="en-US" sz="4000" dirty="0">
                <a:latin typeface="Times New Roman"/>
                <a:cs typeface="Times New Roman"/>
              </a:rPr>
              <a:t>1</a:t>
            </a:r>
            <a:r>
              <a:rPr lang="en-US" sz="4000" i="1" dirty="0">
                <a:latin typeface="Times New Roman"/>
                <a:cs typeface="Times New Roman"/>
              </a:rPr>
              <a:t>,</a:t>
            </a:r>
            <a:r>
              <a:rPr lang="en-US" sz="4000" dirty="0">
                <a:latin typeface="Times New Roman"/>
                <a:cs typeface="Times New Roman"/>
              </a:rPr>
              <a:t>2</a:t>
            </a:r>
            <a:r>
              <a:rPr lang="en-US" sz="4000" dirty="0">
                <a:latin typeface="Arial"/>
                <a:cs typeface="Arial"/>
              </a:rPr>
              <a:t>}</a:t>
            </a:r>
          </a:p>
          <a:p>
            <a:pPr marL="0" lvl="1"/>
            <a:r>
              <a:rPr lang="en-US" sz="4000" dirty="0">
                <a:latin typeface="Arial"/>
                <a:cs typeface="Arial"/>
              </a:rPr>
              <a:t>With: </a:t>
            </a:r>
            <a:r>
              <a:rPr lang="en-US" sz="4000" i="1" dirty="0"/>
              <a:t>A = B</a:t>
            </a:r>
            <a:r>
              <a:rPr lang="en-US" sz="4000" dirty="0"/>
              <a:t>, </a:t>
            </a:r>
            <a:r>
              <a:rPr lang="en-US" sz="4000" i="1" dirty="0"/>
              <a:t>B</a:t>
            </a:r>
            <a:r>
              <a:rPr lang="en-US" sz="4000" dirty="0"/>
              <a:t> = </a:t>
            </a:r>
            <a:r>
              <a:rPr lang="en-US" sz="4000" i="1" dirty="0"/>
              <a:t>C</a:t>
            </a:r>
            <a:r>
              <a:rPr lang="en-US" sz="4000" dirty="0"/>
              <a:t>, </a:t>
            </a:r>
            <a:r>
              <a:rPr lang="en-US" sz="4000" i="1" dirty="0"/>
              <a:t>A + C </a:t>
            </a:r>
            <a:r>
              <a:rPr lang="en-US" sz="4000" dirty="0"/>
              <a:t>&lt; 4</a:t>
            </a:r>
          </a:p>
        </p:txBody>
      </p:sp>
      <p:sp>
        <p:nvSpPr>
          <p:cNvPr id="58" name="Rectangle 1047"/>
          <p:cNvSpPr>
            <a:spLocks noChangeArrowheads="1"/>
          </p:cNvSpPr>
          <p:nvPr/>
        </p:nvSpPr>
        <p:spPr bwMode="auto">
          <a:xfrm>
            <a:off x="8429462" y="32488280"/>
            <a:ext cx="13353210" cy="922053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7" tIns="45088" rIns="90177" bIns="45088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>
              <a:tabLst>
                <a:tab pos="6548438" algn="ctr"/>
                <a:tab pos="12849225" algn="r"/>
              </a:tabLst>
            </a:pP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	6. Visualization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	[Howell+ XAI 2018]</a:t>
            </a:r>
          </a:p>
        </p:txBody>
      </p:sp>
      <p:sp>
        <p:nvSpPr>
          <p:cNvPr id="59" name="Rectangle 173"/>
          <p:cNvSpPr>
            <a:spLocks noChangeArrowheads="1"/>
          </p:cNvSpPr>
          <p:nvPr/>
        </p:nvSpPr>
        <p:spPr bwMode="auto">
          <a:xfrm>
            <a:off x="15430375" y="7217906"/>
            <a:ext cx="14243424" cy="1604256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189" tIns="45094" rIns="90189" bIns="45094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97" name="Rectangle 1047"/>
          <p:cNvSpPr>
            <a:spLocks noChangeArrowheads="1"/>
          </p:cNvSpPr>
          <p:nvPr/>
        </p:nvSpPr>
        <p:spPr bwMode="auto">
          <a:xfrm>
            <a:off x="15838390" y="6836906"/>
            <a:ext cx="13353210" cy="922053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7" tIns="45088" rIns="90177" bIns="45088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4. </a:t>
            </a:r>
            <a:r>
              <a:rPr lang="en-US" sz="5400" cap="sm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PrePeak</a:t>
            </a:r>
            <a:r>
              <a:rPr lang="en-US" sz="5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+</a:t>
            </a:r>
          </a:p>
        </p:txBody>
      </p: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FB2048A6-A29B-A240-94E5-04CFD858A486}"/>
              </a:ext>
            </a:extLst>
          </p:cNvPr>
          <p:cNvCxnSpPr>
            <a:cxnSpLocks/>
          </p:cNvCxnSpPr>
          <p:nvPr/>
        </p:nvCxnSpPr>
        <p:spPr>
          <a:xfrm>
            <a:off x="10632264" y="24798001"/>
            <a:ext cx="184903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A7E3D947-112B-2241-9414-D5EFA8ED0A0B}"/>
              </a:ext>
            </a:extLst>
          </p:cNvPr>
          <p:cNvCxnSpPr>
            <a:cxnSpLocks/>
          </p:cNvCxnSpPr>
          <p:nvPr/>
        </p:nvCxnSpPr>
        <p:spPr>
          <a:xfrm flipV="1">
            <a:off x="10638566" y="22617490"/>
            <a:ext cx="0" cy="218039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87363AFB-0178-664F-A847-5E50B07DE5F5}"/>
              </a:ext>
            </a:extLst>
          </p:cNvPr>
          <p:cNvCxnSpPr>
            <a:cxnSpLocks/>
          </p:cNvCxnSpPr>
          <p:nvPr/>
        </p:nvCxnSpPr>
        <p:spPr>
          <a:xfrm flipV="1">
            <a:off x="10638567" y="23652445"/>
            <a:ext cx="1145440" cy="114544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F3DC76FA-CBC7-BD44-B628-5D4D1D18DF68}"/>
              </a:ext>
            </a:extLst>
          </p:cNvPr>
          <p:cNvSpPr txBox="1"/>
          <p:nvPr/>
        </p:nvSpPr>
        <p:spPr>
          <a:xfrm>
            <a:off x="11316678" y="23036979"/>
            <a:ext cx="1913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/>
                <a:cs typeface="Times New Roman"/>
              </a:rPr>
              <a:t>Where?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3827E576-DBDA-B84C-A3AA-1B97D290156E}"/>
              </a:ext>
            </a:extLst>
          </p:cNvPr>
          <p:cNvSpPr txBox="1"/>
          <p:nvPr/>
        </p:nvSpPr>
        <p:spPr>
          <a:xfrm>
            <a:off x="12557177" y="24496567"/>
            <a:ext cx="1752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/>
                <a:cs typeface="Times New Roman"/>
              </a:rPr>
              <a:t>When?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AAA0AF4A-3FCE-3343-860D-510C7A11865F}"/>
              </a:ext>
            </a:extLst>
          </p:cNvPr>
          <p:cNvSpPr txBox="1"/>
          <p:nvPr/>
        </p:nvSpPr>
        <p:spPr>
          <a:xfrm>
            <a:off x="9811421" y="22041091"/>
            <a:ext cx="2821606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4000" b="1" dirty="0">
                <a:latin typeface="Times New Roman"/>
                <a:cs typeface="Times New Roman"/>
              </a:rPr>
              <a:t>How much?</a:t>
            </a:r>
          </a:p>
        </p:txBody>
      </p:sp>
      <p:sp>
        <p:nvSpPr>
          <p:cNvPr id="238" name="Parallelogram 237">
            <a:extLst>
              <a:ext uri="{FF2B5EF4-FFF2-40B4-BE49-F238E27FC236}">
                <a16:creationId xmlns:a16="http://schemas.microsoft.com/office/drawing/2014/main" id="{B0CE8F20-A3CB-1448-9044-EC49AB5642B0}"/>
              </a:ext>
            </a:extLst>
          </p:cNvPr>
          <p:cNvSpPr/>
          <p:nvPr/>
        </p:nvSpPr>
        <p:spPr>
          <a:xfrm>
            <a:off x="9342106" y="24595247"/>
            <a:ext cx="1880118" cy="554203"/>
          </a:xfrm>
          <a:prstGeom prst="parallelogram">
            <a:avLst>
              <a:gd name="adj" fmla="val 10598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HLC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0B70EB16-D302-8148-BD79-9016343A96E1}"/>
              </a:ext>
            </a:extLst>
          </p:cNvPr>
          <p:cNvSpPr txBox="1"/>
          <p:nvPr/>
        </p:nvSpPr>
        <p:spPr>
          <a:xfrm>
            <a:off x="4128945" y="22201174"/>
            <a:ext cx="1913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/>
                <a:cs typeface="Times New Roman"/>
              </a:rPr>
              <a:t>Where?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68F3B8AA-8FA9-F843-B6C3-CA357B238076}"/>
              </a:ext>
            </a:extLst>
          </p:cNvPr>
          <p:cNvSpPr txBox="1"/>
          <p:nvPr/>
        </p:nvSpPr>
        <p:spPr>
          <a:xfrm>
            <a:off x="6103873" y="22567647"/>
            <a:ext cx="285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imes New Roman"/>
                <a:cs typeface="Times New Roman"/>
              </a:rPr>
              <a:t>One variable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D41E4FEB-65F3-D548-AF19-58A6EFED8926}"/>
              </a:ext>
            </a:extLst>
          </p:cNvPr>
          <p:cNvSpPr txBox="1"/>
          <p:nvPr/>
        </p:nvSpPr>
        <p:spPr>
          <a:xfrm>
            <a:off x="1398308" y="22546096"/>
            <a:ext cx="2899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Entire CSP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A88C1FBA-9A6B-BE4B-8F80-D003ADEC06A0}"/>
              </a:ext>
            </a:extLst>
          </p:cNvPr>
          <p:cNvSpPr txBox="1"/>
          <p:nvPr/>
        </p:nvSpPr>
        <p:spPr>
          <a:xfrm>
            <a:off x="5240262" y="23584241"/>
            <a:ext cx="3717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imes New Roman"/>
                <a:cs typeface="Times New Roman"/>
              </a:rPr>
              <a:t> Always GAC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FF64A4AD-059F-8D4E-BAE6-4217A6DE7F3D}"/>
              </a:ext>
            </a:extLst>
          </p:cNvPr>
          <p:cNvSpPr txBox="1"/>
          <p:nvPr/>
        </p:nvSpPr>
        <p:spPr>
          <a:xfrm>
            <a:off x="1398308" y="23589471"/>
            <a:ext cx="3284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Always HLC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24D3962A-655C-F749-8577-F2B4F9D64771}"/>
              </a:ext>
            </a:extLst>
          </p:cNvPr>
          <p:cNvSpPr txBox="1"/>
          <p:nvPr/>
        </p:nvSpPr>
        <p:spPr>
          <a:xfrm>
            <a:off x="4128945" y="23219408"/>
            <a:ext cx="1752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/>
                <a:cs typeface="Times New Roman"/>
              </a:rPr>
              <a:t>When?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7F886558-FEBD-BE45-8992-008CCADA6D86}"/>
              </a:ext>
            </a:extLst>
          </p:cNvPr>
          <p:cNvSpPr txBox="1"/>
          <p:nvPr/>
        </p:nvSpPr>
        <p:spPr>
          <a:xfrm>
            <a:off x="4128945" y="24213626"/>
            <a:ext cx="2821606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4000" b="1" dirty="0">
                <a:latin typeface="Times New Roman"/>
                <a:cs typeface="Times New Roman"/>
              </a:rPr>
              <a:t>How much?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45C2C382-F5F1-2B48-B63C-EEE500C6CD11}"/>
              </a:ext>
            </a:extLst>
          </p:cNvPr>
          <p:cNvSpPr txBox="1"/>
          <p:nvPr/>
        </p:nvSpPr>
        <p:spPr>
          <a:xfrm>
            <a:off x="6440123" y="24574511"/>
            <a:ext cx="2517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imes New Roman"/>
                <a:cs typeface="Times New Roman"/>
              </a:rPr>
              <a:t>Stop early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6805D40-B703-B745-ACFB-28F74FF69BC2}"/>
              </a:ext>
            </a:extLst>
          </p:cNvPr>
          <p:cNvSpPr txBox="1"/>
          <p:nvPr/>
        </p:nvSpPr>
        <p:spPr>
          <a:xfrm>
            <a:off x="1398308" y="24574511"/>
            <a:ext cx="277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Until </a:t>
            </a:r>
            <a:r>
              <a:rPr lang="en-US" sz="3600" dirty="0" err="1">
                <a:latin typeface="Times New Roman"/>
                <a:cs typeface="Times New Roman"/>
              </a:rPr>
              <a:t>fixpoint</a:t>
            </a:r>
            <a:endParaRPr lang="en-US" sz="3600" dirty="0">
              <a:latin typeface="Times New Roman"/>
              <a:cs typeface="Times New Roman"/>
            </a:endParaRPr>
          </a:p>
        </p:txBody>
      </p: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647E60AF-02AF-7A4E-B3B1-E16899AC3613}"/>
              </a:ext>
            </a:extLst>
          </p:cNvPr>
          <p:cNvCxnSpPr>
            <a:cxnSpLocks/>
            <a:endCxn id="240" idx="1"/>
          </p:cNvCxnSpPr>
          <p:nvPr/>
        </p:nvCxnSpPr>
        <p:spPr>
          <a:xfrm>
            <a:off x="1808603" y="22551526"/>
            <a:ext cx="2320342" cy="3591"/>
          </a:xfrm>
          <a:prstGeom prst="straightConnector1">
            <a:avLst/>
          </a:prstGeom>
          <a:ln w="28575" cmpd="sng">
            <a:solidFill>
              <a:schemeClr val="tx1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0009B329-1CA6-0D46-84A1-CEF83BCD2465}"/>
              </a:ext>
            </a:extLst>
          </p:cNvPr>
          <p:cNvCxnSpPr>
            <a:cxnSpLocks/>
            <a:endCxn id="247" idx="1"/>
          </p:cNvCxnSpPr>
          <p:nvPr/>
        </p:nvCxnSpPr>
        <p:spPr>
          <a:xfrm>
            <a:off x="1808603" y="23573351"/>
            <a:ext cx="2320342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CE194CA1-50F5-7D4A-B568-EA48076D54F9}"/>
              </a:ext>
            </a:extLst>
          </p:cNvPr>
          <p:cNvCxnSpPr>
            <a:cxnSpLocks/>
            <a:endCxn id="248" idx="1"/>
          </p:cNvCxnSpPr>
          <p:nvPr/>
        </p:nvCxnSpPr>
        <p:spPr>
          <a:xfrm>
            <a:off x="1879063" y="24567569"/>
            <a:ext cx="2249882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F1EFA94B-4A01-2A4B-93BF-38787FF67186}"/>
              </a:ext>
            </a:extLst>
          </p:cNvPr>
          <p:cNvCxnSpPr>
            <a:cxnSpLocks/>
            <a:stCxn id="240" idx="3"/>
          </p:cNvCxnSpPr>
          <p:nvPr/>
        </p:nvCxnSpPr>
        <p:spPr>
          <a:xfrm flipV="1">
            <a:off x="6041969" y="22551527"/>
            <a:ext cx="2226033" cy="359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7F648630-0E35-6745-927C-79E22EFA650F}"/>
              </a:ext>
            </a:extLst>
          </p:cNvPr>
          <p:cNvCxnSpPr>
            <a:cxnSpLocks/>
            <a:stCxn id="247" idx="3"/>
          </p:cNvCxnSpPr>
          <p:nvPr/>
        </p:nvCxnSpPr>
        <p:spPr>
          <a:xfrm>
            <a:off x="5881348" y="23573351"/>
            <a:ext cx="2527477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E5859B7E-109A-634A-9038-449675DA7DB9}"/>
              </a:ext>
            </a:extLst>
          </p:cNvPr>
          <p:cNvCxnSpPr>
            <a:cxnSpLocks/>
            <a:stCxn id="248" idx="3"/>
          </p:cNvCxnSpPr>
          <p:nvPr/>
        </p:nvCxnSpPr>
        <p:spPr>
          <a:xfrm>
            <a:off x="6950551" y="24567569"/>
            <a:ext cx="1496362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51F7BAF-430C-9642-8EE3-4770CE920A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456" y="33526775"/>
            <a:ext cx="9326880" cy="63466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C0DE01-FF62-E14F-92AD-4B72393D0E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7" y="33531191"/>
            <a:ext cx="9326880" cy="63422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85ECBA-D2FF-C44D-A665-7094C039B4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875" y="33526775"/>
            <a:ext cx="9326880" cy="6346694"/>
          </a:xfrm>
          <a:prstGeom prst="rect">
            <a:avLst/>
          </a:prstGeom>
        </p:spPr>
      </p:pic>
      <p:sp>
        <p:nvSpPr>
          <p:cNvPr id="271" name="Rectangle 164">
            <a:extLst>
              <a:ext uri="{FF2B5EF4-FFF2-40B4-BE49-F238E27FC236}">
                <a16:creationId xmlns:a16="http://schemas.microsoft.com/office/drawing/2014/main" id="{A7CFB4C5-097C-D648-8754-1950A0256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660" y="19616703"/>
            <a:ext cx="14243424" cy="5882267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189" tIns="45094" rIns="90189" bIns="45094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72" name="Rectangle 831">
            <a:extLst>
              <a:ext uri="{FF2B5EF4-FFF2-40B4-BE49-F238E27FC236}">
                <a16:creationId xmlns:a16="http://schemas.microsoft.com/office/drawing/2014/main" id="{47E83EB6-8D52-3F4B-BCEA-1E19D9F7C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132" y="19130276"/>
            <a:ext cx="13353210" cy="922053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7" tIns="45088" rIns="90177" bIns="45088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2. Our View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957924E5-5FB6-1349-9DEC-06D0E2E0FED1}"/>
              </a:ext>
            </a:extLst>
          </p:cNvPr>
          <p:cNvSpPr txBox="1"/>
          <p:nvPr/>
        </p:nvSpPr>
        <p:spPr>
          <a:xfrm>
            <a:off x="1398309" y="20481490"/>
            <a:ext cx="12589800" cy="1323439"/>
          </a:xfrm>
          <a:prstGeom prst="rect">
            <a:avLst/>
          </a:prstGeom>
          <a:noFill/>
          <a:ln>
            <a:solidFill>
              <a:srgbClr val="000180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US" sz="4000" dirty="0">
                <a:latin typeface="Arial"/>
                <a:cs typeface="Arial"/>
              </a:rPr>
              <a:t>The challenge is decide </a:t>
            </a:r>
            <a:r>
              <a:rPr lang="en-US" sz="4000" b="1" dirty="0">
                <a:latin typeface="Arial"/>
                <a:cs typeface="Arial"/>
              </a:rPr>
              <a:t>when, where, and how much </a:t>
            </a:r>
            <a:r>
              <a:rPr lang="en-US" sz="4000" dirty="0">
                <a:latin typeface="Arial"/>
                <a:cs typeface="Arial"/>
              </a:rPr>
              <a:t>HLC to enforce during search</a:t>
            </a:r>
          </a:p>
        </p:txBody>
      </p:sp>
      <p:sp>
        <p:nvSpPr>
          <p:cNvPr id="275" name="Rectangle 155">
            <a:extLst>
              <a:ext uri="{FF2B5EF4-FFF2-40B4-BE49-F238E27FC236}">
                <a16:creationId xmlns:a16="http://schemas.microsoft.com/office/drawing/2014/main" id="{38810674-813A-E54C-9358-EB44C98CB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4220" y="8096587"/>
            <a:ext cx="2335147" cy="922053"/>
          </a:xfrm>
          <a:prstGeom prst="rect">
            <a:avLst/>
          </a:prstGeom>
          <a:noFill/>
          <a:ln>
            <a:solidFill>
              <a:srgbClr val="000180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7" tIns="45088" rIns="90177" bIns="45088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5400" b="1" dirty="0">
                <a:latin typeface="Arial" panose="020B0604020202020204" pitchFamily="34" charset="0"/>
              </a:rPr>
              <a:t>When</a:t>
            </a:r>
          </a:p>
        </p:txBody>
      </p:sp>
      <p:sp>
        <p:nvSpPr>
          <p:cNvPr id="276" name="Rectangle 155">
            <a:extLst>
              <a:ext uri="{FF2B5EF4-FFF2-40B4-BE49-F238E27FC236}">
                <a16:creationId xmlns:a16="http://schemas.microsoft.com/office/drawing/2014/main" id="{30AA5FA7-54AD-E84A-8219-9DCD3A4AF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4220" y="19443397"/>
            <a:ext cx="3812817" cy="922053"/>
          </a:xfrm>
          <a:prstGeom prst="rect">
            <a:avLst/>
          </a:prstGeom>
          <a:noFill/>
          <a:ln>
            <a:solidFill>
              <a:srgbClr val="000180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7" tIns="45088" rIns="90177" bIns="45088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5400" b="1">
                <a:latin typeface="Arial" panose="020B0604020202020204" pitchFamily="34" charset="0"/>
              </a:rPr>
              <a:t>How Much</a:t>
            </a:r>
            <a:endParaRPr lang="en-US" sz="5400" b="1" dirty="0">
              <a:latin typeface="Arial" panose="020B0604020202020204" pitchFamily="34" charset="0"/>
            </a:endParaRP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7C64ECF5-3AF0-F149-AD01-B8BE5721F69F}"/>
              </a:ext>
            </a:extLst>
          </p:cNvPr>
          <p:cNvSpPr txBox="1"/>
          <p:nvPr/>
        </p:nvSpPr>
        <p:spPr>
          <a:xfrm>
            <a:off x="15578122" y="19812476"/>
            <a:ext cx="140250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                             Terminate HLC as soon as either:</a:t>
            </a:r>
          </a:p>
          <a:p>
            <a:pPr marL="914400" indent="-584200">
              <a:buFont typeface="Arial" panose="020B0604020202020204" pitchFamily="34" charset="0"/>
              <a:buChar char="•"/>
            </a:pPr>
            <a:r>
              <a:rPr lang="en-US" sz="4000" dirty="0">
                <a:latin typeface="Arial"/>
                <a:cs typeface="Arial"/>
              </a:rPr>
              <a:t>Half the propagation queue is processed or</a:t>
            </a:r>
          </a:p>
          <a:p>
            <a:pPr marL="914400" indent="-584200">
              <a:buFont typeface="Arial" panose="020B0604020202020204" pitchFamily="34" charset="0"/>
              <a:buChar char="•"/>
            </a:pPr>
            <a:r>
              <a:rPr lang="en-US" sz="4000" dirty="0">
                <a:latin typeface="Arial"/>
                <a:cs typeface="Arial"/>
              </a:rPr>
              <a:t>HLC has consumed a total CPU time    ⋅</a:t>
            </a:r>
            <a:r>
              <a:rPr lang="en-US" sz="4000" cap="small" dirty="0">
                <a:latin typeface="Arial"/>
                <a:cs typeface="Arial"/>
              </a:rPr>
              <a:t>Time</a:t>
            </a:r>
            <a:r>
              <a:rPr lang="en-US" sz="4000" dirty="0">
                <a:latin typeface="Arial"/>
                <a:cs typeface="Arial"/>
              </a:rPr>
              <a:t>(GAC)</a:t>
            </a:r>
          </a:p>
        </p:txBody>
      </p:sp>
      <p:pic>
        <p:nvPicPr>
          <p:cNvPr id="281" name="Picture 2" descr="LOGO_original_RVB_WEB-1.png">
            <a:extLst>
              <a:ext uri="{FF2B5EF4-FFF2-40B4-BE49-F238E27FC236}">
                <a16:creationId xmlns:a16="http://schemas.microsoft.com/office/drawing/2014/main" id="{E1DE49DB-1966-E740-B436-AEB96F9EDF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331" y="40818948"/>
            <a:ext cx="1804786" cy="180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" name="TextBox 282">
            <a:extLst>
              <a:ext uri="{FF2B5EF4-FFF2-40B4-BE49-F238E27FC236}">
                <a16:creationId xmlns:a16="http://schemas.microsoft.com/office/drawing/2014/main" id="{B7604C8C-B656-E744-AD01-3DA56E301EE0}"/>
              </a:ext>
            </a:extLst>
          </p:cNvPr>
          <p:cNvSpPr txBox="1"/>
          <p:nvPr/>
        </p:nvSpPr>
        <p:spPr>
          <a:xfrm>
            <a:off x="751637" y="30099945"/>
            <a:ext cx="14028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6713" lvl="1" indent="-366713">
              <a:tabLst>
                <a:tab pos="13630275" algn="r"/>
              </a:tabLst>
            </a:pPr>
            <a:r>
              <a:rPr lang="en-US" sz="4000" dirty="0">
                <a:latin typeface="Arial"/>
                <a:cs typeface="Arial"/>
              </a:rPr>
              <a:t>We validate </a:t>
            </a:r>
            <a:r>
              <a:rPr lang="en-US" sz="4000" cap="small" dirty="0" err="1">
                <a:latin typeface="Arial"/>
                <a:cs typeface="Arial"/>
              </a:rPr>
              <a:t>PrePeak</a:t>
            </a:r>
            <a:r>
              <a:rPr lang="en-US" sz="4000" baseline="30000" dirty="0">
                <a:latin typeface="Arial"/>
                <a:cs typeface="Arial"/>
              </a:rPr>
              <a:t>+</a:t>
            </a:r>
            <a:endParaRPr lang="en-US" sz="4000" dirty="0">
              <a:latin typeface="Arial"/>
              <a:cs typeface="Arial"/>
            </a:endParaRPr>
          </a:p>
          <a:p>
            <a:pPr marL="366713" lvl="1" indent="-366713">
              <a:buFont typeface="Arial" panose="020B0604020202020204" pitchFamily="34" charset="0"/>
              <a:buChar char="•"/>
              <a:tabLst>
                <a:tab pos="13630275" algn="r"/>
              </a:tabLst>
            </a:pPr>
            <a:r>
              <a:rPr lang="en-US" sz="4000" dirty="0">
                <a:latin typeface="Arial"/>
                <a:cs typeface="Arial"/>
              </a:rPr>
              <a:t>With POAC as HLC (stronger than SAC) 	</a:t>
            </a:r>
            <a:r>
              <a:rPr lang="en-US" sz="3200" dirty="0">
                <a:solidFill>
                  <a:srgbClr val="0E45E7"/>
                </a:solidFill>
                <a:latin typeface="Arial"/>
                <a:cs typeface="Arial"/>
              </a:rPr>
              <a:t>[</a:t>
            </a:r>
            <a:r>
              <a:rPr lang="en-US" sz="3200" dirty="0" err="1">
                <a:solidFill>
                  <a:srgbClr val="0E45E7"/>
                </a:solidFill>
                <a:latin typeface="Arial"/>
                <a:cs typeface="Arial"/>
              </a:rPr>
              <a:t>Bennaceur</a:t>
            </a:r>
            <a:r>
              <a:rPr lang="en-US" sz="3200" dirty="0">
                <a:solidFill>
                  <a:srgbClr val="0E45E7"/>
                </a:solidFill>
                <a:latin typeface="Arial"/>
                <a:cs typeface="Arial"/>
              </a:rPr>
              <a:t>+ CP 2001]</a:t>
            </a:r>
          </a:p>
          <a:p>
            <a:pPr marL="366713" lvl="1" indent="-366713">
              <a:buFont typeface="Arial" panose="020B0604020202020204" pitchFamily="34" charset="0"/>
              <a:buChar char="•"/>
              <a:tabLst>
                <a:tab pos="13630275" algn="r"/>
              </a:tabLst>
            </a:pPr>
            <a:r>
              <a:rPr lang="en-US" sz="4000" dirty="0">
                <a:latin typeface="Arial"/>
                <a:cs typeface="Arial"/>
              </a:rPr>
              <a:t>Using the APOAC algorithm	</a:t>
            </a:r>
            <a:r>
              <a:rPr lang="en-US" sz="3200" dirty="0">
                <a:solidFill>
                  <a:srgbClr val="0E45E7"/>
                </a:solidFill>
                <a:latin typeface="Arial"/>
                <a:cs typeface="Arial"/>
              </a:rPr>
              <a:t>[</a:t>
            </a:r>
            <a:r>
              <a:rPr lang="en-US" sz="3200" dirty="0" err="1">
                <a:solidFill>
                  <a:srgbClr val="0E45E7"/>
                </a:solidFill>
                <a:latin typeface="Arial"/>
                <a:cs typeface="Arial"/>
              </a:rPr>
              <a:t>Balafrej</a:t>
            </a:r>
            <a:r>
              <a:rPr lang="en-US" sz="3200" dirty="0">
                <a:solidFill>
                  <a:srgbClr val="0E45E7"/>
                </a:solidFill>
                <a:latin typeface="Arial"/>
                <a:cs typeface="Arial"/>
              </a:rPr>
              <a:t>+ AAAI 2014]</a:t>
            </a:r>
          </a:p>
        </p:txBody>
      </p:sp>
      <p:sp>
        <p:nvSpPr>
          <p:cNvPr id="303" name="Diamond 302">
            <a:extLst>
              <a:ext uri="{FF2B5EF4-FFF2-40B4-BE49-F238E27FC236}">
                <a16:creationId xmlns:a16="http://schemas.microsoft.com/office/drawing/2014/main" id="{8E5D73F7-D6B9-3743-9ED5-E7712683CA96}"/>
              </a:ext>
            </a:extLst>
          </p:cNvPr>
          <p:cNvSpPr/>
          <p:nvPr/>
        </p:nvSpPr>
        <p:spPr>
          <a:xfrm>
            <a:off x="23649448" y="15782559"/>
            <a:ext cx="3050673" cy="1014984"/>
          </a:xfrm>
          <a:prstGeom prst="diamond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F454E91C-86F4-4A47-83FA-32D9599DDA53}"/>
              </a:ext>
            </a:extLst>
          </p:cNvPr>
          <p:cNvSpPr txBox="1"/>
          <p:nvPr/>
        </p:nvSpPr>
        <p:spPr>
          <a:xfrm>
            <a:off x="24106222" y="16059219"/>
            <a:ext cx="21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btcounts</a:t>
            </a:r>
            <a:r>
              <a:rPr lang="en-US" dirty="0"/>
              <a:t>[</a:t>
            </a:r>
            <a:r>
              <a:rPr lang="en-US" i="1" dirty="0"/>
              <a:t>d</a:t>
            </a:r>
            <a:r>
              <a:rPr lang="en-US" dirty="0"/>
              <a:t>] = </a:t>
            </a:r>
            <a:r>
              <a:rPr lang="en-US" i="1" dirty="0" err="1"/>
              <a:t>θ</a:t>
            </a:r>
            <a:r>
              <a:rPr lang="en-US" dirty="0"/>
              <a:t> </a:t>
            </a: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40EC8203-EA11-3544-B5D2-5FD03421F8F5}"/>
              </a:ext>
            </a:extLst>
          </p:cNvPr>
          <p:cNvSpPr/>
          <p:nvPr/>
        </p:nvSpPr>
        <p:spPr>
          <a:xfrm>
            <a:off x="16449193" y="17235119"/>
            <a:ext cx="5333479" cy="1642846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 HLC, based on HLC’s filtering</a:t>
            </a:r>
          </a:p>
          <a:p>
            <a:pPr marL="239713" indent="-2397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Wipeout: decrease 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39713" indent="-2397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Some: increase 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713" indent="-2397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None: increase 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lot</a:t>
            </a:r>
            <a:endParaRPr lang="en-US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7399E9E0-AE09-7043-AEBC-D299C1DF7791}"/>
              </a:ext>
            </a:extLst>
          </p:cNvPr>
          <p:cNvCxnSpPr>
            <a:cxnSpLocks/>
            <a:stCxn id="312" idx="2"/>
            <a:endCxn id="303" idx="0"/>
          </p:cNvCxnSpPr>
          <p:nvPr/>
        </p:nvCxnSpPr>
        <p:spPr>
          <a:xfrm>
            <a:off x="25174784" y="14379554"/>
            <a:ext cx="1" cy="140300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9" name="Oval 308">
            <a:extLst>
              <a:ext uri="{FF2B5EF4-FFF2-40B4-BE49-F238E27FC236}">
                <a16:creationId xmlns:a16="http://schemas.microsoft.com/office/drawing/2014/main" id="{EC1DFD35-6840-204B-9E9B-7F667A3DA0D3}"/>
              </a:ext>
            </a:extLst>
          </p:cNvPr>
          <p:cNvSpPr/>
          <p:nvPr/>
        </p:nvSpPr>
        <p:spPr>
          <a:xfrm>
            <a:off x="23620304" y="11824151"/>
            <a:ext cx="3108960" cy="986944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AE441116-7628-BF44-901D-EAC0E8D6CA35}"/>
              </a:ext>
            </a:extLst>
          </p:cNvPr>
          <p:cNvSpPr txBox="1"/>
          <p:nvPr/>
        </p:nvSpPr>
        <p:spPr>
          <a:xfrm>
            <a:off x="23875390" y="11903898"/>
            <a:ext cx="2598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Start search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maintaining GAC</a:t>
            </a:r>
          </a:p>
        </p:txBody>
      </p:sp>
      <p:cxnSp>
        <p:nvCxnSpPr>
          <p:cNvPr id="310" name="Straight Arrow Connector 309">
            <a:extLst>
              <a:ext uri="{FF2B5EF4-FFF2-40B4-BE49-F238E27FC236}">
                <a16:creationId xmlns:a16="http://schemas.microsoft.com/office/drawing/2014/main" id="{F43A9125-0D7A-AB43-97E5-E1BD57E5A045}"/>
              </a:ext>
            </a:extLst>
          </p:cNvPr>
          <p:cNvCxnSpPr>
            <a:cxnSpLocks/>
            <a:stCxn id="309" idx="4"/>
            <a:endCxn id="312" idx="0"/>
          </p:cNvCxnSpPr>
          <p:nvPr/>
        </p:nvCxnSpPr>
        <p:spPr>
          <a:xfrm>
            <a:off x="25174784" y="12811095"/>
            <a:ext cx="0" cy="42545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102">
            <a:extLst>
              <a:ext uri="{FF2B5EF4-FFF2-40B4-BE49-F238E27FC236}">
                <a16:creationId xmlns:a16="http://schemas.microsoft.com/office/drawing/2014/main" id="{BABC9954-ECBD-3943-9CF5-46EC8F6D434D}"/>
              </a:ext>
            </a:extLst>
          </p:cNvPr>
          <p:cNvCxnSpPr>
            <a:cxnSpLocks/>
            <a:stCxn id="303" idx="3"/>
            <a:endCxn id="388" idx="2"/>
          </p:cNvCxnSpPr>
          <p:nvPr/>
        </p:nvCxnSpPr>
        <p:spPr>
          <a:xfrm flipV="1">
            <a:off x="26700121" y="15045429"/>
            <a:ext cx="1349201" cy="1244622"/>
          </a:xfrm>
          <a:prstGeom prst="bentConnector2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2" name="Rectangle 311">
            <a:extLst>
              <a:ext uri="{FF2B5EF4-FFF2-40B4-BE49-F238E27FC236}">
                <a16:creationId xmlns:a16="http://schemas.microsoft.com/office/drawing/2014/main" id="{459DDA27-2CD0-474C-AB49-C10DA67CCAD1}"/>
              </a:ext>
            </a:extLst>
          </p:cNvPr>
          <p:cNvSpPr/>
          <p:nvPr/>
        </p:nvSpPr>
        <p:spPr>
          <a:xfrm>
            <a:off x="22702308" y="13236554"/>
            <a:ext cx="4944952" cy="11430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06782759-3A81-A84B-BF52-9F0257464AA9}"/>
              </a:ext>
            </a:extLst>
          </p:cNvPr>
          <p:cNvSpPr txBox="1"/>
          <p:nvPr/>
        </p:nvSpPr>
        <p:spPr>
          <a:xfrm>
            <a:off x="22845036" y="13392555"/>
            <a:ext cx="4659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Keeping track of number of backtracks at depth </a:t>
            </a:r>
            <a:r>
              <a:rPr lang="en-US" i="1" dirty="0"/>
              <a:t>d</a:t>
            </a:r>
            <a:r>
              <a:rPr lang="en-US" dirty="0">
                <a:latin typeface="Arial"/>
                <a:cs typeface="Arial"/>
              </a:rPr>
              <a:t>: </a:t>
            </a:r>
            <a:r>
              <a:rPr lang="en-US" i="1" dirty="0" err="1"/>
              <a:t>btcounts</a:t>
            </a:r>
            <a:r>
              <a:rPr lang="en-US" dirty="0"/>
              <a:t>[</a:t>
            </a:r>
            <a:r>
              <a:rPr lang="en-US" i="1" dirty="0"/>
              <a:t>d</a:t>
            </a:r>
            <a:r>
              <a:rPr lang="en-US" dirty="0"/>
              <a:t>]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3D8A28C6-B6C7-1F40-B379-53923318A308}"/>
              </a:ext>
            </a:extLst>
          </p:cNvPr>
          <p:cNvSpPr txBox="1"/>
          <p:nvPr/>
        </p:nvSpPr>
        <p:spPr>
          <a:xfrm>
            <a:off x="25194458" y="16861950"/>
            <a:ext cx="686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Yes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436E2E43-1880-304F-A4E4-8D348B978006}"/>
              </a:ext>
            </a:extLst>
          </p:cNvPr>
          <p:cNvSpPr txBox="1"/>
          <p:nvPr/>
        </p:nvSpPr>
        <p:spPr>
          <a:xfrm>
            <a:off x="26663709" y="15861949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No</a:t>
            </a:r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4963C047-FC53-EF42-B0A1-A155877CBCE1}"/>
              </a:ext>
            </a:extLst>
          </p:cNvPr>
          <p:cNvSpPr/>
          <p:nvPr/>
        </p:nvSpPr>
        <p:spPr>
          <a:xfrm>
            <a:off x="26868437" y="14496789"/>
            <a:ext cx="2361770" cy="54864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GAC</a:t>
            </a:r>
          </a:p>
        </p:txBody>
      </p:sp>
      <p:sp>
        <p:nvSpPr>
          <p:cNvPr id="392" name="Rectangle 391">
            <a:extLst>
              <a:ext uri="{FF2B5EF4-FFF2-40B4-BE49-F238E27FC236}">
                <a16:creationId xmlns:a16="http://schemas.microsoft.com/office/drawing/2014/main" id="{DF301C64-F752-1640-945B-8E0499F3900F}"/>
              </a:ext>
            </a:extLst>
          </p:cNvPr>
          <p:cNvSpPr/>
          <p:nvPr/>
        </p:nvSpPr>
        <p:spPr>
          <a:xfrm>
            <a:off x="17458517" y="13343638"/>
            <a:ext cx="3314830" cy="925757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Reset all </a:t>
            </a:r>
            <a:r>
              <a:rPr lang="en-US" i="1" dirty="0" err="1">
                <a:solidFill>
                  <a:schemeClr val="tx1"/>
                </a:solidFill>
              </a:rPr>
              <a:t>btcounts</a:t>
            </a:r>
            <a:r>
              <a:rPr lang="en-US" dirty="0">
                <a:solidFill>
                  <a:schemeClr val="tx1"/>
                </a:solidFill>
              </a:rPr>
              <a:t>[⋅]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Maintain GAC</a:t>
            </a:r>
          </a:p>
        </p:txBody>
      </p:sp>
      <p:cxnSp>
        <p:nvCxnSpPr>
          <p:cNvPr id="394" name="Straight Arrow Connector 393">
            <a:extLst>
              <a:ext uri="{FF2B5EF4-FFF2-40B4-BE49-F238E27FC236}">
                <a16:creationId xmlns:a16="http://schemas.microsoft.com/office/drawing/2014/main" id="{E999F121-4885-E14D-8877-58C20C6B6DB3}"/>
              </a:ext>
            </a:extLst>
          </p:cNvPr>
          <p:cNvCxnSpPr>
            <a:cxnSpLocks/>
            <a:stCxn id="315" idx="0"/>
            <a:endCxn id="192" idx="2"/>
          </p:cNvCxnSpPr>
          <p:nvPr/>
        </p:nvCxnSpPr>
        <p:spPr>
          <a:xfrm flipH="1" flipV="1">
            <a:off x="19115932" y="16797068"/>
            <a:ext cx="1" cy="43805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Arrow Connector 102">
            <a:extLst>
              <a:ext uri="{FF2B5EF4-FFF2-40B4-BE49-F238E27FC236}">
                <a16:creationId xmlns:a16="http://schemas.microsoft.com/office/drawing/2014/main" id="{B1A826BC-8716-CE4B-881E-BE956EC87BC6}"/>
              </a:ext>
            </a:extLst>
          </p:cNvPr>
          <p:cNvCxnSpPr>
            <a:cxnSpLocks/>
            <a:stCxn id="388" idx="0"/>
            <a:endCxn id="312" idx="3"/>
          </p:cNvCxnSpPr>
          <p:nvPr/>
        </p:nvCxnSpPr>
        <p:spPr>
          <a:xfrm rot="16200000" flipV="1">
            <a:off x="27503924" y="13951391"/>
            <a:ext cx="688735" cy="402062"/>
          </a:xfrm>
          <a:prstGeom prst="bentConnector2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173">
            <a:extLst>
              <a:ext uri="{FF2B5EF4-FFF2-40B4-BE49-F238E27FC236}">
                <a16:creationId xmlns:a16="http://schemas.microsoft.com/office/drawing/2014/main" id="{FA104D79-6240-794C-BF24-706247D29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375" y="23951046"/>
            <a:ext cx="14243424" cy="8279198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189" tIns="45094" rIns="90189" bIns="45094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83" name="Rectangle 1047">
            <a:extLst>
              <a:ext uri="{FF2B5EF4-FFF2-40B4-BE49-F238E27FC236}">
                <a16:creationId xmlns:a16="http://schemas.microsoft.com/office/drawing/2014/main" id="{C82A6586-64EF-564D-907D-A3B238817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8390" y="23518502"/>
            <a:ext cx="13353210" cy="922053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7" tIns="45088" rIns="90177" bIns="45088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5. Empirical Evaluations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CC6D18C-A2DD-3449-AD7F-288C4ACAB649}"/>
              </a:ext>
            </a:extLst>
          </p:cNvPr>
          <p:cNvSpPr txBox="1"/>
          <p:nvPr/>
        </p:nvSpPr>
        <p:spPr>
          <a:xfrm>
            <a:off x="808037" y="9616734"/>
            <a:ext cx="7234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4000" dirty="0"/>
              <a:t>{(</a:t>
            </a:r>
            <a:r>
              <a:rPr lang="en-US" sz="4000" i="1" dirty="0"/>
              <a:t>A</a:t>
            </a:r>
            <a:r>
              <a:rPr lang="en-US" sz="4000" dirty="0"/>
              <a:t>,1), (</a:t>
            </a:r>
            <a:r>
              <a:rPr lang="en-US" sz="4000" i="1" dirty="0"/>
              <a:t>B</a:t>
            </a:r>
            <a:r>
              <a:rPr lang="en-US" sz="4000" dirty="0"/>
              <a:t>,1), (</a:t>
            </a:r>
            <a:r>
              <a:rPr lang="en-US" sz="4000" i="1" dirty="0"/>
              <a:t>C</a:t>
            </a:r>
            <a:r>
              <a:rPr lang="en-US" sz="4000" dirty="0"/>
              <a:t>,1)} is a solution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4094EB-79C3-5C4F-857A-4FFB83F416DF}"/>
              </a:ext>
            </a:extLst>
          </p:cNvPr>
          <p:cNvSpPr/>
          <p:nvPr/>
        </p:nvSpPr>
        <p:spPr>
          <a:xfrm>
            <a:off x="8446913" y="9492373"/>
            <a:ext cx="2115592" cy="714612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EFFDEA66-BB59-1748-B4E0-55DF412B2A73}"/>
              </a:ext>
            </a:extLst>
          </p:cNvPr>
          <p:cNvSpPr>
            <a:spLocks noChangeAspect="1"/>
          </p:cNvSpPr>
          <p:nvPr/>
        </p:nvSpPr>
        <p:spPr>
          <a:xfrm>
            <a:off x="8917502" y="9720973"/>
            <a:ext cx="274320" cy="274320"/>
          </a:xfrm>
          <a:prstGeom prst="ellipse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5BDBCA-B4C6-8A47-9B04-C022FE49549C}"/>
              </a:ext>
            </a:extLst>
          </p:cNvPr>
          <p:cNvSpPr txBox="1"/>
          <p:nvPr/>
        </p:nvSpPr>
        <p:spPr>
          <a:xfrm>
            <a:off x="9158083" y="957167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1A47A9E4-8819-C34A-AD95-67E41386F3BE}"/>
              </a:ext>
            </a:extLst>
          </p:cNvPr>
          <p:cNvSpPr>
            <a:spLocks noChangeAspect="1"/>
          </p:cNvSpPr>
          <p:nvPr/>
        </p:nvSpPr>
        <p:spPr>
          <a:xfrm>
            <a:off x="9589306" y="9720973"/>
            <a:ext cx="274320" cy="274320"/>
          </a:xfrm>
          <a:prstGeom prst="ellipse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3CFCA3B-EF6F-B54D-8DA6-55CFE24BA7CF}"/>
              </a:ext>
            </a:extLst>
          </p:cNvPr>
          <p:cNvSpPr txBox="1"/>
          <p:nvPr/>
        </p:nvSpPr>
        <p:spPr>
          <a:xfrm>
            <a:off x="9829887" y="957167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74FA277-F046-6F4C-93C6-73121F4CAE4D}"/>
              </a:ext>
            </a:extLst>
          </p:cNvPr>
          <p:cNvSpPr/>
          <p:nvPr/>
        </p:nvSpPr>
        <p:spPr>
          <a:xfrm>
            <a:off x="10583623" y="7972822"/>
            <a:ext cx="2115592" cy="714612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474D164-8001-3E4D-8D9A-00307A3B27F4}"/>
              </a:ext>
            </a:extLst>
          </p:cNvPr>
          <p:cNvSpPr>
            <a:spLocks noChangeAspect="1"/>
          </p:cNvSpPr>
          <p:nvPr/>
        </p:nvSpPr>
        <p:spPr>
          <a:xfrm>
            <a:off x="11054212" y="8201438"/>
            <a:ext cx="274320" cy="274320"/>
          </a:xfrm>
          <a:prstGeom prst="ellipse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57CABE8-CE99-0F47-972B-9E28688402FC}"/>
              </a:ext>
            </a:extLst>
          </p:cNvPr>
          <p:cNvSpPr txBox="1"/>
          <p:nvPr/>
        </p:nvSpPr>
        <p:spPr>
          <a:xfrm>
            <a:off x="11294793" y="805213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2FDB7AC-5BFE-524C-9084-07B3012C987C}"/>
              </a:ext>
            </a:extLst>
          </p:cNvPr>
          <p:cNvSpPr>
            <a:spLocks noChangeAspect="1"/>
          </p:cNvSpPr>
          <p:nvPr/>
        </p:nvSpPr>
        <p:spPr>
          <a:xfrm>
            <a:off x="11726016" y="8201438"/>
            <a:ext cx="274320" cy="274320"/>
          </a:xfrm>
          <a:prstGeom prst="ellipse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C1046E2-A15D-4E4E-82C6-95F5F16BE611}"/>
              </a:ext>
            </a:extLst>
          </p:cNvPr>
          <p:cNvSpPr txBox="1"/>
          <p:nvPr/>
        </p:nvSpPr>
        <p:spPr>
          <a:xfrm>
            <a:off x="11966597" y="805213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EF4E440-A1D3-2D4C-93EE-E32EA972E227}"/>
              </a:ext>
            </a:extLst>
          </p:cNvPr>
          <p:cNvSpPr/>
          <p:nvPr/>
        </p:nvSpPr>
        <p:spPr>
          <a:xfrm>
            <a:off x="12347109" y="9492373"/>
            <a:ext cx="2115592" cy="714612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5C25347C-7B9F-DF44-9F54-A7785789A9CA}"/>
              </a:ext>
            </a:extLst>
          </p:cNvPr>
          <p:cNvSpPr>
            <a:spLocks noChangeAspect="1"/>
          </p:cNvSpPr>
          <p:nvPr/>
        </p:nvSpPr>
        <p:spPr>
          <a:xfrm>
            <a:off x="12817698" y="9720973"/>
            <a:ext cx="274320" cy="274320"/>
          </a:xfrm>
          <a:prstGeom prst="ellipse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C723905-EDAE-9045-BAE3-16F1CCE5BE11}"/>
              </a:ext>
            </a:extLst>
          </p:cNvPr>
          <p:cNvSpPr txBox="1"/>
          <p:nvPr/>
        </p:nvSpPr>
        <p:spPr>
          <a:xfrm>
            <a:off x="13058279" y="957167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CB3B206E-2A97-3B41-888C-711382FD5B55}"/>
              </a:ext>
            </a:extLst>
          </p:cNvPr>
          <p:cNvSpPr>
            <a:spLocks noChangeAspect="1"/>
          </p:cNvSpPr>
          <p:nvPr/>
        </p:nvSpPr>
        <p:spPr>
          <a:xfrm>
            <a:off x="13489502" y="9720973"/>
            <a:ext cx="274320" cy="274320"/>
          </a:xfrm>
          <a:prstGeom prst="ellipse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276E307-525B-C54F-8D07-5BBD76691931}"/>
              </a:ext>
            </a:extLst>
          </p:cNvPr>
          <p:cNvSpPr txBox="1"/>
          <p:nvPr/>
        </p:nvSpPr>
        <p:spPr>
          <a:xfrm>
            <a:off x="13730083" y="957167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F6501B-5DA1-754A-AB68-ACEF5E13294E}"/>
              </a:ext>
            </a:extLst>
          </p:cNvPr>
          <p:cNvCxnSpPr>
            <a:cxnSpLocks/>
            <a:stCxn id="90" idx="0"/>
            <a:endCxn id="95" idx="4"/>
          </p:cNvCxnSpPr>
          <p:nvPr/>
        </p:nvCxnSpPr>
        <p:spPr>
          <a:xfrm flipV="1">
            <a:off x="9054662" y="8475758"/>
            <a:ext cx="2136710" cy="1245215"/>
          </a:xfrm>
          <a:prstGeom prst="line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0F650A9E-4444-9B4A-9259-541C070C21CB}"/>
              </a:ext>
            </a:extLst>
          </p:cNvPr>
          <p:cNvCxnSpPr>
            <a:cxnSpLocks/>
            <a:stCxn id="92" idx="0"/>
            <a:endCxn id="97" idx="4"/>
          </p:cNvCxnSpPr>
          <p:nvPr/>
        </p:nvCxnSpPr>
        <p:spPr>
          <a:xfrm flipV="1">
            <a:off x="9726466" y="8475758"/>
            <a:ext cx="2136710" cy="1245215"/>
          </a:xfrm>
          <a:prstGeom prst="line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DEB4D15-3756-B342-95CB-E568C48D2127}"/>
              </a:ext>
            </a:extLst>
          </p:cNvPr>
          <p:cNvCxnSpPr>
            <a:cxnSpLocks/>
            <a:stCxn id="105" idx="1"/>
            <a:endCxn id="95" idx="5"/>
          </p:cNvCxnSpPr>
          <p:nvPr/>
        </p:nvCxnSpPr>
        <p:spPr>
          <a:xfrm flipH="1" flipV="1">
            <a:off x="11288359" y="8435585"/>
            <a:ext cx="1569512" cy="1325561"/>
          </a:xfrm>
          <a:prstGeom prst="line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2E074EF2-7390-6A49-8635-F0520FFC05B5}"/>
              </a:ext>
            </a:extLst>
          </p:cNvPr>
          <p:cNvCxnSpPr>
            <a:cxnSpLocks/>
            <a:stCxn id="107" idx="1"/>
            <a:endCxn id="97" idx="5"/>
          </p:cNvCxnSpPr>
          <p:nvPr/>
        </p:nvCxnSpPr>
        <p:spPr>
          <a:xfrm flipH="1" flipV="1">
            <a:off x="11960163" y="8435585"/>
            <a:ext cx="1569512" cy="1325561"/>
          </a:xfrm>
          <a:prstGeom prst="line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61685D69-B7CE-0341-80AA-B3149B9A0824}"/>
              </a:ext>
            </a:extLst>
          </p:cNvPr>
          <p:cNvCxnSpPr>
            <a:stCxn id="90" idx="4"/>
            <a:endCxn id="105" idx="4"/>
          </p:cNvCxnSpPr>
          <p:nvPr/>
        </p:nvCxnSpPr>
        <p:spPr>
          <a:xfrm rot="16200000" flipH="1">
            <a:off x="11004760" y="8045195"/>
            <a:ext cx="12700" cy="3900196"/>
          </a:xfrm>
          <a:prstGeom prst="curvedConnector3">
            <a:avLst>
              <a:gd name="adj1" fmla="val 3857142"/>
            </a:avLst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urved Connector 123">
            <a:extLst>
              <a:ext uri="{FF2B5EF4-FFF2-40B4-BE49-F238E27FC236}">
                <a16:creationId xmlns:a16="http://schemas.microsoft.com/office/drawing/2014/main" id="{A6A90289-653B-DE4E-ABFC-F429E46587F0}"/>
              </a:ext>
            </a:extLst>
          </p:cNvPr>
          <p:cNvCxnSpPr>
            <a:cxnSpLocks/>
            <a:stCxn id="90" idx="4"/>
            <a:endCxn id="107" idx="4"/>
          </p:cNvCxnSpPr>
          <p:nvPr/>
        </p:nvCxnSpPr>
        <p:spPr>
          <a:xfrm rot="16200000" flipH="1">
            <a:off x="11340662" y="7709293"/>
            <a:ext cx="12700" cy="4572000"/>
          </a:xfrm>
          <a:prstGeom prst="curvedConnector3">
            <a:avLst>
              <a:gd name="adj1" fmla="val 5620409"/>
            </a:avLst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Curved Connector 127">
            <a:extLst>
              <a:ext uri="{FF2B5EF4-FFF2-40B4-BE49-F238E27FC236}">
                <a16:creationId xmlns:a16="http://schemas.microsoft.com/office/drawing/2014/main" id="{E92CA321-B6B5-B84B-97E3-307417EE58F8}"/>
              </a:ext>
            </a:extLst>
          </p:cNvPr>
          <p:cNvCxnSpPr>
            <a:cxnSpLocks/>
            <a:stCxn id="92" idx="5"/>
            <a:endCxn id="105" idx="3"/>
          </p:cNvCxnSpPr>
          <p:nvPr/>
        </p:nvCxnSpPr>
        <p:spPr>
          <a:xfrm rot="16200000" flipH="1">
            <a:off x="11340662" y="8437911"/>
            <a:ext cx="12700" cy="3034418"/>
          </a:xfrm>
          <a:prstGeom prst="curvedConnector3">
            <a:avLst>
              <a:gd name="adj1" fmla="val 2997953"/>
            </a:avLst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DA05201-E672-6246-969D-9510B1A49481}"/>
              </a:ext>
            </a:extLst>
          </p:cNvPr>
          <p:cNvSpPr txBox="1"/>
          <p:nvPr/>
        </p:nvSpPr>
        <p:spPr>
          <a:xfrm>
            <a:off x="8358039" y="9047747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A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9FBCE34-C08F-FF4E-8D8A-4F363B49A308}"/>
              </a:ext>
            </a:extLst>
          </p:cNvPr>
          <p:cNvSpPr txBox="1"/>
          <p:nvPr/>
        </p:nvSpPr>
        <p:spPr>
          <a:xfrm>
            <a:off x="10299133" y="7652084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B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3870BFB-7457-C74C-BF53-6B79E4E39271}"/>
              </a:ext>
            </a:extLst>
          </p:cNvPr>
          <p:cNvSpPr txBox="1"/>
          <p:nvPr/>
        </p:nvSpPr>
        <p:spPr>
          <a:xfrm>
            <a:off x="14117154" y="907983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C</a:t>
            </a:r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id="{8D8AA832-6949-3A44-B5B1-B7D4511945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49912" y="21089786"/>
            <a:ext cx="190500" cy="647700"/>
          </a:xfrm>
          <a:prstGeom prst="rect">
            <a:avLst/>
          </a:prstGeom>
        </p:spPr>
      </p:pic>
      <p:sp>
        <p:nvSpPr>
          <p:cNvPr id="192" name="Diamond 191">
            <a:extLst>
              <a:ext uri="{FF2B5EF4-FFF2-40B4-BE49-F238E27FC236}">
                <a16:creationId xmlns:a16="http://schemas.microsoft.com/office/drawing/2014/main" id="{1C896161-738C-714E-A984-4694D1ABBA51}"/>
              </a:ext>
            </a:extLst>
          </p:cNvPr>
          <p:cNvSpPr/>
          <p:nvPr/>
        </p:nvSpPr>
        <p:spPr>
          <a:xfrm>
            <a:off x="17856549" y="15783034"/>
            <a:ext cx="2518766" cy="1014034"/>
          </a:xfrm>
          <a:prstGeom prst="diamond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C4CDC88-2892-DE47-98F1-AD4DC28CEE62}"/>
              </a:ext>
            </a:extLst>
          </p:cNvPr>
          <p:cNvSpPr txBox="1"/>
          <p:nvPr/>
        </p:nvSpPr>
        <p:spPr>
          <a:xfrm>
            <a:off x="18279004" y="16059219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backtrack?</a:t>
            </a:r>
          </a:p>
        </p:txBody>
      </p: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99110715-D2AC-C946-B3BD-A6067AF86B96}"/>
              </a:ext>
            </a:extLst>
          </p:cNvPr>
          <p:cNvCxnSpPr>
            <a:cxnSpLocks/>
            <a:stCxn id="192" idx="0"/>
            <a:endCxn id="392" idx="2"/>
          </p:cNvCxnSpPr>
          <p:nvPr/>
        </p:nvCxnSpPr>
        <p:spPr>
          <a:xfrm flipV="1">
            <a:off x="19115932" y="14269395"/>
            <a:ext cx="0" cy="151363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F4D2DD80-701D-B940-B87B-7D58963D31C7}"/>
              </a:ext>
            </a:extLst>
          </p:cNvPr>
          <p:cNvCxnSpPr>
            <a:cxnSpLocks/>
            <a:stCxn id="392" idx="3"/>
            <a:endCxn id="312" idx="1"/>
          </p:cNvCxnSpPr>
          <p:nvPr/>
        </p:nvCxnSpPr>
        <p:spPr>
          <a:xfrm>
            <a:off x="20773347" y="13806517"/>
            <a:ext cx="1928961" cy="153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AD358350-5642-DB4D-913F-497E020B63A1}"/>
              </a:ext>
            </a:extLst>
          </p:cNvPr>
          <p:cNvSpPr txBox="1"/>
          <p:nvPr/>
        </p:nvSpPr>
        <p:spPr>
          <a:xfrm>
            <a:off x="17244232" y="15833499"/>
            <a:ext cx="686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Yes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EE52818F-334F-EE48-A1D2-5CB35AFF62B8}"/>
              </a:ext>
            </a:extLst>
          </p:cNvPr>
          <p:cNvSpPr txBox="1"/>
          <p:nvPr/>
        </p:nvSpPr>
        <p:spPr>
          <a:xfrm>
            <a:off x="19123246" y="15462568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No</a:t>
            </a:r>
          </a:p>
        </p:txBody>
      </p:sp>
      <p:cxnSp>
        <p:nvCxnSpPr>
          <p:cNvPr id="212" name="Straight Arrow Connector 102">
            <a:extLst>
              <a:ext uri="{FF2B5EF4-FFF2-40B4-BE49-F238E27FC236}">
                <a16:creationId xmlns:a16="http://schemas.microsoft.com/office/drawing/2014/main" id="{C7DD939E-BE76-CD47-98F0-B0E61A5C5554}"/>
              </a:ext>
            </a:extLst>
          </p:cNvPr>
          <p:cNvCxnSpPr>
            <a:cxnSpLocks/>
            <a:stCxn id="192" idx="1"/>
            <a:endCxn id="315" idx="1"/>
          </p:cNvCxnSpPr>
          <p:nvPr/>
        </p:nvCxnSpPr>
        <p:spPr>
          <a:xfrm rot="10800000" flipV="1">
            <a:off x="16449193" y="16290050"/>
            <a:ext cx="1407356" cy="1766491"/>
          </a:xfrm>
          <a:prstGeom prst="bentConnector3">
            <a:avLst>
              <a:gd name="adj1" fmla="val 135052"/>
            </a:avLst>
          </a:prstGeom>
          <a:ln w="3810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26746D8F-F84C-4744-BC6C-1D12CD1084D2}"/>
              </a:ext>
            </a:extLst>
          </p:cNvPr>
          <p:cNvCxnSpPr>
            <a:cxnSpLocks/>
            <a:stCxn id="144" idx="1"/>
            <a:endCxn id="315" idx="3"/>
          </p:cNvCxnSpPr>
          <p:nvPr/>
        </p:nvCxnSpPr>
        <p:spPr>
          <a:xfrm flipH="1" flipV="1">
            <a:off x="21782672" y="18056542"/>
            <a:ext cx="648912" cy="210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BB237F5-020B-6C49-B46E-BD9AFD6A1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253" y="24676034"/>
            <a:ext cx="10219668" cy="7406640"/>
          </a:xfrm>
          <a:prstGeom prst="rect">
            <a:avLst/>
          </a:prstGeom>
        </p:spPr>
      </p:pic>
      <p:sp>
        <p:nvSpPr>
          <p:cNvPr id="120" name="Rectangle 161">
            <a:extLst>
              <a:ext uri="{FF2B5EF4-FFF2-40B4-BE49-F238E27FC236}">
                <a16:creationId xmlns:a16="http://schemas.microsoft.com/office/drawing/2014/main" id="{401F6BDE-900C-9B48-BDDE-5CF044B89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848" y="26854940"/>
            <a:ext cx="13841721" cy="311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5" tIns="45092" rIns="90185" bIns="45092">
            <a:spAutoFit/>
          </a:bodyPr>
          <a:lstStyle>
            <a:lvl1pPr marL="514350" indent="-5143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indent="0">
              <a:spcAft>
                <a:spcPts val="1200"/>
              </a:spcAft>
              <a:tabLst>
                <a:tab pos="4799013" algn="l"/>
              </a:tabLst>
            </a:pPr>
            <a:r>
              <a:rPr lang="en-US" sz="4000" cap="small" dirty="0" err="1">
                <a:latin typeface="Arial"/>
                <a:cs typeface="Arial"/>
              </a:rPr>
              <a:t>PrePeak</a:t>
            </a:r>
            <a:r>
              <a:rPr lang="en-US" sz="4000" baseline="30000" dirty="0">
                <a:latin typeface="Arial"/>
                <a:cs typeface="Arial"/>
              </a:rPr>
              <a:t>+</a:t>
            </a:r>
            <a:r>
              <a:rPr lang="en-US" sz="4000" dirty="0">
                <a:latin typeface="Arial" panose="020B0604020202020204" pitchFamily="34" charset="0"/>
              </a:rPr>
              <a:t>, a simple and effective reactive strategy that</a:t>
            </a:r>
          </a:p>
          <a:p>
            <a:pPr marL="800100" lvl="1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</a:rPr>
              <a:t>Monitors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</a:rPr>
              <a:t>search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</a:rPr>
              <a:t>performance</a:t>
            </a:r>
          </a:p>
          <a:p>
            <a:pPr marL="800100" lvl="1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</a:rPr>
              <a:t>When search starts thrashing, triggers an HLC</a:t>
            </a:r>
          </a:p>
          <a:p>
            <a:pPr marL="800100" lvl="1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</a:rPr>
              <a:t>Then, conservatively reverts to GAC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F0EC0B3-AC95-0241-B358-4B14B32B6C2C}"/>
              </a:ext>
            </a:extLst>
          </p:cNvPr>
          <p:cNvSpPr txBox="1"/>
          <p:nvPr/>
        </p:nvSpPr>
        <p:spPr>
          <a:xfrm>
            <a:off x="781848" y="16165590"/>
            <a:ext cx="1379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>
                <a:latin typeface="Arial"/>
                <a:cs typeface="Arial"/>
              </a:rPr>
              <a:t>Enforcing consistency during search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4000" dirty="0">
                <a:latin typeface="Arial"/>
                <a:cs typeface="Arial"/>
              </a:rPr>
              <a:t>The higher the consistency level, the stronger the pruning and the smaller the search space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4000" dirty="0">
                <a:latin typeface="Arial"/>
                <a:cs typeface="Arial"/>
              </a:rPr>
              <a:t>However, HLC can be costly in time and space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6F1CC8D-0549-684C-BB56-7EF1164CFA77}"/>
              </a:ext>
            </a:extLst>
          </p:cNvPr>
          <p:cNvSpPr txBox="1"/>
          <p:nvPr/>
        </p:nvSpPr>
        <p:spPr>
          <a:xfrm>
            <a:off x="25224489" y="31041499"/>
            <a:ext cx="226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Using </a:t>
            </a:r>
            <a:r>
              <a:rPr lang="en-US" dirty="0" err="1">
                <a:latin typeface="Arial"/>
                <a:cs typeface="Arial"/>
              </a:rPr>
              <a:t>dom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deg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7" name="Rectangle 831">
            <a:extLst>
              <a:ext uri="{FF2B5EF4-FFF2-40B4-BE49-F238E27FC236}">
                <a16:creationId xmlns:a16="http://schemas.microsoft.com/office/drawing/2014/main" id="{9ECDBFC4-C407-E547-B8EC-A5536AC06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132" y="25788140"/>
            <a:ext cx="13353210" cy="922053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7" tIns="45088" rIns="90177" bIns="45088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3. Our Solution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696F7A93-EBB7-CE44-B92E-C69F153D8150}"/>
              </a:ext>
            </a:extLst>
          </p:cNvPr>
          <p:cNvSpPr/>
          <p:nvPr/>
        </p:nvSpPr>
        <p:spPr>
          <a:xfrm>
            <a:off x="22431584" y="17507814"/>
            <a:ext cx="5486400" cy="1101669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Maintain GAC until search backtracks to a depth shallower than </a:t>
            </a:r>
            <a:r>
              <a:rPr lang="en-US" i="1" dirty="0">
                <a:solidFill>
                  <a:schemeClr val="tx1"/>
                </a:solidFill>
              </a:rPr>
              <a:t>d</a:t>
            </a:r>
            <a:endParaRPr lang="en-US" i="1" baseline="-25000" dirty="0">
              <a:solidFill>
                <a:schemeClr val="tx1"/>
              </a:solidFill>
            </a:endParaRP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D05276D3-51B9-6347-B69F-3AF3B9F19270}"/>
              </a:ext>
            </a:extLst>
          </p:cNvPr>
          <p:cNvCxnSpPr>
            <a:cxnSpLocks/>
            <a:stCxn id="303" idx="2"/>
            <a:endCxn id="144" idx="0"/>
          </p:cNvCxnSpPr>
          <p:nvPr/>
        </p:nvCxnSpPr>
        <p:spPr>
          <a:xfrm flipH="1">
            <a:off x="25174784" y="16797543"/>
            <a:ext cx="1" cy="71027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Rectangle 188">
            <a:extLst>
              <a:ext uri="{FF2B5EF4-FFF2-40B4-BE49-F238E27FC236}">
                <a16:creationId xmlns:a16="http://schemas.microsoft.com/office/drawing/2014/main" id="{4E0F2540-638D-A94C-B3BA-68472BD14037}"/>
              </a:ext>
            </a:extLst>
          </p:cNvPr>
          <p:cNvSpPr/>
          <p:nvPr/>
        </p:nvSpPr>
        <p:spPr bwMode="auto">
          <a:xfrm>
            <a:off x="18958544" y="8139959"/>
            <a:ext cx="3537150" cy="2905589"/>
          </a:xfrm>
          <a:prstGeom prst="rect">
            <a:avLst/>
          </a:prstGeom>
          <a:solidFill>
            <a:srgbClr val="BAE1FF">
              <a:alpha val="50000"/>
            </a:srgbClr>
          </a:solidFill>
          <a:ln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</a:rPr>
              <a:t>HLC</a:t>
            </a:r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40337F74-A174-A847-ACA5-7602D2C649D4}"/>
              </a:ext>
            </a:extLst>
          </p:cNvPr>
          <p:cNvCxnSpPr>
            <a:cxnSpLocks/>
          </p:cNvCxnSpPr>
          <p:nvPr/>
        </p:nvCxnSpPr>
        <p:spPr bwMode="auto">
          <a:xfrm>
            <a:off x="22512644" y="8052135"/>
            <a:ext cx="0" cy="301189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22E133E8-DA1B-6240-869B-263307BDC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2644" y="10574320"/>
            <a:ext cx="886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dirty="0"/>
              <a:t>Peak</a:t>
            </a:r>
          </a:p>
        </p:txBody>
      </p:sp>
      <p:sp>
        <p:nvSpPr>
          <p:cNvPr id="194" name="Rectangle 155">
            <a:extLst>
              <a:ext uri="{FF2B5EF4-FFF2-40B4-BE49-F238E27FC236}">
                <a16:creationId xmlns:a16="http://schemas.microsoft.com/office/drawing/2014/main" id="{C5E05E4C-DD1E-C849-BD94-2964B08D6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6818" y="22020680"/>
            <a:ext cx="13314782" cy="922053"/>
          </a:xfrm>
          <a:prstGeom prst="rect">
            <a:avLst/>
          </a:prstGeom>
          <a:noFill/>
          <a:ln>
            <a:solidFill>
              <a:srgbClr val="000180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7" tIns="45088" rIns="90177" bIns="45088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5400" b="1" cap="small" dirty="0" err="1">
                <a:latin typeface="Arial"/>
                <a:cs typeface="Arial"/>
              </a:rPr>
              <a:t>PrePeak</a:t>
            </a:r>
            <a:r>
              <a:rPr lang="en-US" sz="5400" b="1" baseline="30000" dirty="0">
                <a:latin typeface="Arial"/>
                <a:cs typeface="Arial"/>
              </a:rPr>
              <a:t>+</a:t>
            </a:r>
            <a:r>
              <a:rPr lang="en-US" sz="5400" b="1" dirty="0">
                <a:latin typeface="Arial"/>
                <a:cs typeface="Arial"/>
              </a:rPr>
              <a:t> =  </a:t>
            </a:r>
            <a:r>
              <a:rPr lang="en-US" sz="5400" b="1" cap="small" dirty="0" err="1">
                <a:latin typeface="Arial"/>
                <a:cs typeface="Arial"/>
              </a:rPr>
              <a:t>PrePeak</a:t>
            </a:r>
            <a:r>
              <a:rPr lang="en-US" sz="5400" b="1" dirty="0">
                <a:latin typeface="Arial"/>
                <a:cs typeface="Arial"/>
              </a:rPr>
              <a:t> + ‘How Much’</a:t>
            </a:r>
            <a:endParaRPr lang="en-US" sz="5400" b="1" dirty="0">
              <a:latin typeface="Arial" panose="020B0604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25062DF-8777-8D42-8999-320FCBF18031}"/>
              </a:ext>
            </a:extLst>
          </p:cNvPr>
          <p:cNvSpPr txBox="1"/>
          <p:nvPr/>
        </p:nvSpPr>
        <p:spPr>
          <a:xfrm>
            <a:off x="709943" y="32959190"/>
            <a:ext cx="6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pseudo-aim-200-1-6-4, </a:t>
            </a:r>
            <a:r>
              <a:rPr lang="en-US" sz="2800" dirty="0" err="1">
                <a:latin typeface="Arial"/>
                <a:cs typeface="Arial"/>
              </a:rPr>
              <a:t>dom</a:t>
            </a:r>
            <a:r>
              <a:rPr lang="en-US" sz="2800" dirty="0">
                <a:latin typeface="Arial"/>
                <a:cs typeface="Arial"/>
              </a:rPr>
              <a:t>/</a:t>
            </a:r>
            <a:r>
              <a:rPr lang="en-US" sz="2800" dirty="0" err="1">
                <a:latin typeface="Arial"/>
                <a:cs typeface="Arial"/>
              </a:rPr>
              <a:t>wdeg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133918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 cmpd="sng"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 cmpd="sng"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2832</TotalTime>
  <Words>436</Words>
  <Application>Microsoft Macintosh PowerPoint</Application>
  <PresentationFormat>Custom</PresentationFormat>
  <Paragraphs>86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宋体</vt:lpstr>
      <vt:lpstr>Arial</vt:lpstr>
      <vt:lpstr>Calibri</vt:lpstr>
      <vt:lpstr>Calibri Light</vt:lpstr>
      <vt:lpstr>Times New Roman</vt:lpstr>
      <vt:lpstr>Wingdings 2</vt:lpstr>
      <vt:lpstr>Default Design</vt:lpstr>
      <vt:lpstr>PowerPoint Presentation</vt:lpstr>
    </vt:vector>
  </TitlesOfParts>
  <Company>UNL-CSE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Anagh</dc:creator>
  <cp:lastModifiedBy>robertwoodward@huskers.unl.edu</cp:lastModifiedBy>
  <cp:revision>602</cp:revision>
  <cp:lastPrinted>2014-09-02T20:30:31Z</cp:lastPrinted>
  <dcterms:created xsi:type="dcterms:W3CDTF">2012-10-02T16:37:08Z</dcterms:created>
  <dcterms:modified xsi:type="dcterms:W3CDTF">2018-07-09T15:59:13Z</dcterms:modified>
</cp:coreProperties>
</file>