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67275" cy="42794238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094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018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5282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0377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54715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05659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156602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07546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536">
          <p15:clr>
            <a:srgbClr val="A4A3A4"/>
          </p15:clr>
        </p15:guide>
        <p15:guide id="2" pos="9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ECE"/>
    <a:srgbClr val="4E4E50"/>
    <a:srgbClr val="A50021"/>
    <a:srgbClr val="1044E7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4" autoAdjust="0"/>
    <p:restoredTop sz="94660"/>
  </p:normalViewPr>
  <p:slideViewPr>
    <p:cSldViewPr>
      <p:cViewPr>
        <p:scale>
          <a:sx n="72" d="100"/>
          <a:sy n="72" d="100"/>
        </p:scale>
        <p:origin x="-1416" y="-96"/>
      </p:cViewPr>
      <p:guideLst>
        <p:guide orient="horz" pos="13479"/>
        <p:guide pos="9533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18F5A5E2-B066-4E4A-8A39-E5D497914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8269E-B438-4AFE-9D46-84DEB32FC712}" type="datetime1">
              <a:rPr lang="en-US"/>
              <a:pPr/>
              <a:t>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696913"/>
            <a:ext cx="246380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155B05-0CA6-4D74-A8FA-B0D3AC221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0943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01886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52829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03772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54715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5659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6602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7546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66950" y="696913"/>
            <a:ext cx="246380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C7DDFDF-3096-455F-A08D-F86EEC3A53AD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3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17120"/>
            <a:ext cx="25727184" cy="14898734"/>
          </a:xfrm>
        </p:spPr>
        <p:txBody>
          <a:bodyPr anchor="b"/>
          <a:lstStyle>
            <a:lvl1pPr algn="ctr">
              <a:defRPr sz="20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33207" indent="0" algn="ctr">
              <a:buNone/>
              <a:defRPr sz="9400"/>
            </a:lvl2pPr>
            <a:lvl3pPr marL="3066413" indent="0" algn="ctr">
              <a:buNone/>
              <a:defRPr sz="8000"/>
            </a:lvl3pPr>
            <a:lvl4pPr marL="4599620" indent="0" algn="ctr">
              <a:buNone/>
              <a:defRPr sz="6700"/>
            </a:lvl4pPr>
            <a:lvl5pPr marL="6132827" indent="0" algn="ctr">
              <a:buNone/>
              <a:defRPr sz="6700"/>
            </a:lvl5pPr>
            <a:lvl6pPr marL="7666033" indent="0" algn="ctr">
              <a:buNone/>
              <a:defRPr sz="6700"/>
            </a:lvl6pPr>
            <a:lvl7pPr marL="9199239" indent="0" algn="ctr">
              <a:buNone/>
              <a:defRPr sz="6700"/>
            </a:lvl7pPr>
            <a:lvl8pPr marL="10732447" indent="0" algn="ctr">
              <a:buNone/>
              <a:defRPr sz="6700"/>
            </a:lvl8pPr>
            <a:lvl9pPr marL="12265654" indent="0" algn="ctr">
              <a:buNone/>
              <a:defRPr sz="67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0049-CB2C-4569-9D24-AB3B74418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047" y="11411810"/>
            <a:ext cx="25727187" cy="27152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CBC2-8A67-4CD5-832C-D5BB29F33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2" y="2248678"/>
            <a:ext cx="6337211" cy="3626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045" y="2248690"/>
            <a:ext cx="19011635" cy="362661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D2DD3-9F65-4E89-AAAD-D58C9FB3B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47A8D-0BE6-434D-89EE-43AFE5E52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046" y="10685599"/>
            <a:ext cx="25727184" cy="17791670"/>
          </a:xfrm>
        </p:spPr>
        <p:txBody>
          <a:bodyPr anchor="b"/>
          <a:lstStyle>
            <a:lvl1pPr>
              <a:defRPr sz="20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046" y="28408651"/>
            <a:ext cx="25727184" cy="9361237"/>
          </a:xfrm>
        </p:spPr>
        <p:txBody>
          <a:bodyPr/>
          <a:lstStyle>
            <a:lvl1pPr marL="0" indent="0"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33207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306641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59962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3282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66603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19923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3244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26565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889AD-B4C3-4725-89D5-2C4B5144F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043" y="11411809"/>
            <a:ext cx="12691620" cy="271525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411809"/>
            <a:ext cx="12674421" cy="271525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4DADF-473F-40F1-BEE1-14B70E413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3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045" y="10494831"/>
            <a:ext cx="12628563" cy="51524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0" b="1"/>
            </a:lvl1pPr>
            <a:lvl2pPr marL="1533207" indent="0">
              <a:buNone/>
              <a:defRPr sz="6700" b="1"/>
            </a:lvl2pPr>
            <a:lvl3pPr marL="3066413" indent="0">
              <a:buNone/>
              <a:defRPr sz="6000" b="1"/>
            </a:lvl3pPr>
            <a:lvl4pPr marL="4599620" indent="0">
              <a:buNone/>
              <a:defRPr sz="5400" b="1"/>
            </a:lvl4pPr>
            <a:lvl5pPr marL="6132827" indent="0">
              <a:buNone/>
              <a:defRPr sz="5400" b="1"/>
            </a:lvl5pPr>
            <a:lvl6pPr marL="7666033" indent="0">
              <a:buNone/>
              <a:defRPr sz="5400" b="1"/>
            </a:lvl6pPr>
            <a:lvl7pPr marL="9199239" indent="0">
              <a:buNone/>
              <a:defRPr sz="5400" b="1"/>
            </a:lvl7pPr>
            <a:lvl8pPr marL="10732447" indent="0">
              <a:buNone/>
              <a:defRPr sz="5400" b="1"/>
            </a:lvl8pPr>
            <a:lvl9pPr marL="12265654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0045" y="15647240"/>
            <a:ext cx="12628563" cy="22966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2" y="10494828"/>
            <a:ext cx="12674421" cy="515239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0" b="1"/>
            </a:lvl1pPr>
            <a:lvl2pPr marL="1533207" indent="0">
              <a:buNone/>
              <a:defRPr sz="6700" b="1"/>
            </a:lvl2pPr>
            <a:lvl3pPr marL="3066413" indent="0">
              <a:buNone/>
              <a:defRPr sz="6000" b="1"/>
            </a:lvl3pPr>
            <a:lvl4pPr marL="4599620" indent="0">
              <a:buNone/>
              <a:defRPr sz="5400" b="1"/>
            </a:lvl4pPr>
            <a:lvl5pPr marL="6132827" indent="0">
              <a:buNone/>
              <a:defRPr sz="5400" b="1"/>
            </a:lvl5pPr>
            <a:lvl6pPr marL="7666033" indent="0">
              <a:buNone/>
              <a:defRPr sz="5400" b="1"/>
            </a:lvl6pPr>
            <a:lvl7pPr marL="9199239" indent="0">
              <a:buNone/>
              <a:defRPr sz="5400" b="1"/>
            </a:lvl7pPr>
            <a:lvl8pPr marL="10732447" indent="0">
              <a:buNone/>
              <a:defRPr sz="5400" b="1"/>
            </a:lvl8pPr>
            <a:lvl9pPr marL="12265654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2" y="15647240"/>
            <a:ext cx="12674421" cy="22966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FB240-74E1-4E14-B18B-88D0481FBA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3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AF61B-07A2-4555-BEC3-2F1680FE6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7F219-C4B3-4021-AD6E-13DB78F46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42" y="2852962"/>
            <a:ext cx="9761196" cy="9985303"/>
          </a:xfrm>
        </p:spPr>
        <p:txBody>
          <a:bodyPr anchor="b"/>
          <a:lstStyle>
            <a:lvl1pPr>
              <a:defRPr sz="10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3592" y="6181390"/>
            <a:ext cx="15322808" cy="30431458"/>
          </a:xfrm>
        </p:spPr>
        <p:txBody>
          <a:bodyPr/>
          <a:lstStyle>
            <a:lvl1pPr>
              <a:defRPr sz="10700"/>
            </a:lvl1pPr>
            <a:lvl2pPr>
              <a:defRPr sz="9400"/>
            </a:lvl2pPr>
            <a:lvl3pPr>
              <a:defRPr sz="80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442" y="12838270"/>
            <a:ext cx="9761196" cy="2377458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5400"/>
            </a:lvl1pPr>
            <a:lvl2pPr marL="1533207" indent="0">
              <a:buNone/>
              <a:defRPr sz="4000"/>
            </a:lvl2pPr>
            <a:lvl3pPr marL="3066413" indent="0">
              <a:buNone/>
              <a:defRPr sz="3400"/>
            </a:lvl3pPr>
            <a:lvl4pPr marL="4599620" indent="0">
              <a:buNone/>
              <a:defRPr sz="3000"/>
            </a:lvl4pPr>
            <a:lvl5pPr marL="6132827" indent="0">
              <a:buNone/>
              <a:defRPr sz="3000"/>
            </a:lvl5pPr>
            <a:lvl6pPr marL="7666033" indent="0">
              <a:buNone/>
              <a:defRPr sz="3000"/>
            </a:lvl6pPr>
            <a:lvl7pPr marL="9199239" indent="0">
              <a:buNone/>
              <a:defRPr sz="3000"/>
            </a:lvl7pPr>
            <a:lvl8pPr marL="10732447" indent="0">
              <a:buNone/>
              <a:defRPr sz="3000"/>
            </a:lvl8pPr>
            <a:lvl9pPr marL="12265654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EFC3-1C3C-4630-91F0-7694D1113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42" y="2852949"/>
            <a:ext cx="9761196" cy="9985322"/>
          </a:xfrm>
        </p:spPr>
        <p:txBody>
          <a:bodyPr anchor="b"/>
          <a:lstStyle>
            <a:lvl1pPr>
              <a:defRPr sz="10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3592" y="6181390"/>
            <a:ext cx="15322808" cy="30431458"/>
          </a:xfrm>
        </p:spPr>
        <p:txBody>
          <a:bodyPr rtlCol="0">
            <a:normAutofit/>
          </a:bodyPr>
          <a:lstStyle>
            <a:lvl1pPr marL="0" indent="0">
              <a:buNone/>
              <a:defRPr sz="10700"/>
            </a:lvl1pPr>
            <a:lvl2pPr marL="1533207" indent="0">
              <a:buNone/>
              <a:defRPr sz="9400"/>
            </a:lvl2pPr>
            <a:lvl3pPr marL="3066413" indent="0">
              <a:buNone/>
              <a:defRPr sz="8000"/>
            </a:lvl3pPr>
            <a:lvl4pPr marL="4599620" indent="0">
              <a:buNone/>
              <a:defRPr sz="6700"/>
            </a:lvl4pPr>
            <a:lvl5pPr marL="6132827" indent="0">
              <a:buNone/>
              <a:defRPr sz="6700"/>
            </a:lvl5pPr>
            <a:lvl6pPr marL="7666033" indent="0">
              <a:buNone/>
              <a:defRPr sz="6700"/>
            </a:lvl6pPr>
            <a:lvl7pPr marL="9199239" indent="0">
              <a:buNone/>
              <a:defRPr sz="6700"/>
            </a:lvl7pPr>
            <a:lvl8pPr marL="10732447" indent="0">
              <a:buNone/>
              <a:defRPr sz="6700"/>
            </a:lvl8pPr>
            <a:lvl9pPr marL="12265654" indent="0">
              <a:buNone/>
              <a:defRPr sz="67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442" y="12838273"/>
            <a:ext cx="9761196" cy="2377457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5400"/>
            </a:lvl1pPr>
            <a:lvl2pPr marL="1533207" indent="0">
              <a:buNone/>
              <a:defRPr sz="4000"/>
            </a:lvl2pPr>
            <a:lvl3pPr marL="3066413" indent="0">
              <a:buNone/>
              <a:defRPr sz="3400"/>
            </a:lvl3pPr>
            <a:lvl4pPr marL="4599620" indent="0">
              <a:buNone/>
              <a:defRPr sz="3000"/>
            </a:lvl4pPr>
            <a:lvl5pPr marL="6132827" indent="0">
              <a:buNone/>
              <a:defRPr sz="3000"/>
            </a:lvl5pPr>
            <a:lvl6pPr marL="7666033" indent="0">
              <a:buNone/>
              <a:defRPr sz="3000"/>
            </a:lvl6pPr>
            <a:lvl7pPr marL="9199239" indent="0">
              <a:buNone/>
              <a:defRPr sz="3000"/>
            </a:lvl7pPr>
            <a:lvl8pPr marL="10732447" indent="0">
              <a:buNone/>
              <a:defRPr sz="3000"/>
            </a:lvl8pPr>
            <a:lvl9pPr marL="12265654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8A471-F869-434E-991F-CA61809EA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4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70355" y="2282612"/>
            <a:ext cx="25726566" cy="827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89" tIns="45094" rIns="90189" bIns="450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0355" y="11411484"/>
            <a:ext cx="25726566" cy="2715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89" tIns="45094" rIns="90189" bIns="45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357" y="39664342"/>
            <a:ext cx="6809519" cy="2277871"/>
          </a:xfrm>
          <a:prstGeom prst="rect">
            <a:avLst/>
          </a:prstGeom>
        </p:spPr>
        <p:txBody>
          <a:bodyPr vert="horz" lIns="90189" tIns="45094" rIns="90189" bIns="45094" rtlCol="0" anchor="ctr"/>
          <a:lstStyle>
            <a:lvl1pPr algn="l" eaLnBrk="1" hangingPunct="1">
              <a:defRPr sz="3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5002" y="39664342"/>
            <a:ext cx="10214278" cy="2277871"/>
          </a:xfrm>
          <a:prstGeom prst="rect">
            <a:avLst/>
          </a:prstGeom>
        </p:spPr>
        <p:txBody>
          <a:bodyPr vert="horz" lIns="90189" tIns="45094" rIns="90189" bIns="45094" rtlCol="0" anchor="ctr"/>
          <a:lstStyle>
            <a:lvl1pPr algn="ctr" eaLnBrk="1" hangingPunct="1">
              <a:defRPr sz="3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87403" y="39664342"/>
            <a:ext cx="6809519" cy="2277871"/>
          </a:xfrm>
          <a:prstGeom prst="rect">
            <a:avLst/>
          </a:prstGeom>
        </p:spPr>
        <p:txBody>
          <a:bodyPr vert="horz" wrap="square" lIns="90189" tIns="45094" rIns="90189" bIns="4509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898989"/>
                </a:solidFill>
              </a:defRPr>
            </a:lvl1pPr>
          </a:lstStyle>
          <a:p>
            <a:fld id="{68A5E017-7298-412C-B749-8F959BFC9D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2pPr>
      <a:lvl3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3pPr>
      <a:lvl4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4pPr>
      <a:lvl5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5pPr>
      <a:lvl6pPr marL="450943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6pPr>
      <a:lvl7pPr marL="901886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7pPr>
      <a:lvl8pPr marL="1352829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8pPr>
      <a:lvl9pPr marL="1803772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9pPr>
    </p:titleStyle>
    <p:bodyStyle>
      <a:lvl1pPr marL="765664" indent="-765664" algn="l" defTabSz="3065787" rtl="0" eaLnBrk="0" fontAlgn="base" hangingPunct="0">
        <a:lnSpc>
          <a:spcPct val="90000"/>
        </a:lnSpc>
        <a:spcBef>
          <a:spcPts val="3354"/>
        </a:spcBef>
        <a:spcAft>
          <a:spcPct val="0"/>
        </a:spcAft>
        <a:buFont typeface="Wingdings 2" panose="05020102010507070707" pitchFamily="18" charset="2"/>
        <a:buChar char=""/>
        <a:defRPr sz="9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2298558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8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833017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6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365910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6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898804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6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432637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965844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1499051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3032257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33207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66413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99620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32827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666033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199239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732447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265654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0" Type="http://schemas.openxmlformats.org/officeDocument/2006/relationships/image" Target="../media/image8.emf"/><Relationship Id="rId11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ight Triangle 169"/>
          <p:cNvSpPr/>
          <p:nvPr/>
        </p:nvSpPr>
        <p:spPr>
          <a:xfrm rot="16200000">
            <a:off x="2941637" y="35713832"/>
            <a:ext cx="2057400" cy="1905000"/>
          </a:xfrm>
          <a:prstGeom prst="rtTriangle">
            <a:avLst/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175" name="Isosceles Triangle 174"/>
          <p:cNvSpPr/>
          <p:nvPr/>
        </p:nvSpPr>
        <p:spPr>
          <a:xfrm>
            <a:off x="884237" y="34342232"/>
            <a:ext cx="8991600" cy="4191000"/>
          </a:xfrm>
          <a:prstGeom prst="triangl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/>
          </a:p>
        </p:txBody>
      </p:sp>
      <p:sp>
        <p:nvSpPr>
          <p:cNvPr id="286" name="Rectangle 2"/>
          <p:cNvSpPr>
            <a:spLocks noChangeArrowheads="1"/>
          </p:cNvSpPr>
          <p:nvPr/>
        </p:nvSpPr>
        <p:spPr bwMode="auto">
          <a:xfrm>
            <a:off x="2" y="-23710"/>
            <a:ext cx="30267273" cy="4938537"/>
          </a:xfrm>
          <a:prstGeom prst="rect">
            <a:avLst/>
          </a:prstGeom>
          <a:solidFill>
            <a:srgbClr val="1144E7"/>
          </a:solidFill>
          <a:ln>
            <a:noFill/>
          </a:ln>
          <a:effectLst/>
          <a:extLst/>
        </p:spPr>
        <p:txBody>
          <a:bodyPr wrap="square" lIns="90177" tIns="45088" rIns="90177" bIns="4508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Cycle-Based Singleton Local Consistencies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R.J.Woodward</a:t>
            </a:r>
            <a:r>
              <a:rPr lang="en-US" sz="7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1,2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B.Y.Choueiry</a:t>
            </a:r>
            <a:r>
              <a:rPr lang="en-US" sz="7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and C.Bessiere</a:t>
            </a:r>
            <a:r>
              <a:rPr lang="en-US" sz="7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</a:p>
          <a:p>
            <a:pPr algn="ctr"/>
            <a:r>
              <a:rPr lang="en-US" sz="6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Constraint Systems Laboratory • University of Nebraska-Lincoln •  USA</a:t>
            </a:r>
          </a:p>
          <a:p>
            <a:pPr algn="ctr"/>
            <a:r>
              <a:rPr lang="en-US" sz="6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LIRMM-CNRS •  University of Montpellier •  France</a:t>
            </a:r>
          </a:p>
        </p:txBody>
      </p:sp>
      <p:sp>
        <p:nvSpPr>
          <p:cNvPr id="287" name="Rectangle 160"/>
          <p:cNvSpPr>
            <a:spLocks noChangeArrowheads="1"/>
          </p:cNvSpPr>
          <p:nvPr/>
        </p:nvSpPr>
        <p:spPr bwMode="auto">
          <a:xfrm>
            <a:off x="593476" y="5699919"/>
            <a:ext cx="14243424" cy="684721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88" name="Rectangle 161"/>
          <p:cNvSpPr>
            <a:spLocks noChangeArrowheads="1"/>
          </p:cNvSpPr>
          <p:nvPr/>
        </p:nvSpPr>
        <p:spPr bwMode="auto">
          <a:xfrm>
            <a:off x="691045" y="6081930"/>
            <a:ext cx="14020870" cy="624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5" tIns="45092" rIns="90185" bIns="45092">
            <a:spAutoFit/>
          </a:bodyPr>
          <a:lstStyle>
            <a:lvl1pPr marL="514350" indent="-5143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/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                        High-level consistency effectively prune search space but can be costly</a:t>
            </a:r>
          </a:p>
          <a:p>
            <a:pPr marL="0" indent="0"/>
            <a:endParaRPr lang="en-US" sz="4000" dirty="0" smtClean="0">
              <a:latin typeface="Arial" panose="020B0604020202020204" pitchFamily="34" charset="0"/>
            </a:endParaRPr>
          </a:p>
          <a:p>
            <a:pPr marL="0" indent="0"/>
            <a:endParaRPr lang="en-US" sz="4000" dirty="0" smtClean="0"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sz="4000" dirty="0" smtClean="0">
                <a:latin typeface="Arial" panose="020B0604020202020204" pitchFamily="34" charset="0"/>
              </a:rPr>
              <a:t>Exploit </a:t>
            </a:r>
            <a:r>
              <a:rPr lang="en-US" sz="4000" dirty="0">
                <a:latin typeface="Arial" panose="020B0604020202020204" pitchFamily="34" charset="0"/>
              </a:rPr>
              <a:t>cycles in the constraint network of a Constraint Satisfaction Problem (CSP) to vehicle constraint </a:t>
            </a:r>
            <a:r>
              <a:rPr lang="en-US" sz="4000" dirty="0" smtClean="0">
                <a:latin typeface="Arial" panose="020B0604020202020204" pitchFamily="34" charset="0"/>
              </a:rPr>
              <a:t>propagation</a:t>
            </a:r>
            <a:endParaRPr lang="en-US" sz="4000" dirty="0"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Focus: Enforce POAC on a Minimum Cycle Basis (MCB) of the incidence graph of the CSP</a:t>
            </a:r>
          </a:p>
          <a:p>
            <a:pPr>
              <a:buFontTx/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Empirically show benefit</a:t>
            </a:r>
            <a:endParaRPr lang="en-US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667660" y="13188818"/>
            <a:ext cx="14243424" cy="1633623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91" name="Rectangle 173"/>
          <p:cNvSpPr>
            <a:spLocks noChangeArrowheads="1"/>
          </p:cNvSpPr>
          <p:nvPr/>
        </p:nvSpPr>
        <p:spPr bwMode="auto">
          <a:xfrm>
            <a:off x="15430375" y="28331319"/>
            <a:ext cx="14243424" cy="974790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92" name="Rectangle 284"/>
          <p:cNvSpPr>
            <a:spLocks noChangeArrowheads="1"/>
          </p:cNvSpPr>
          <p:nvPr/>
        </p:nvSpPr>
        <p:spPr bwMode="auto">
          <a:xfrm>
            <a:off x="667660" y="30217775"/>
            <a:ext cx="14243424" cy="1038174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93" name="Rectangle 279"/>
          <p:cNvSpPr>
            <a:spLocks noChangeArrowheads="1"/>
          </p:cNvSpPr>
          <p:nvPr/>
        </p:nvSpPr>
        <p:spPr bwMode="auto">
          <a:xfrm>
            <a:off x="1112767" y="29755757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2. Minimum Cycle Basis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4" name="Rectangle 831"/>
          <p:cNvSpPr>
            <a:spLocks noChangeArrowheads="1"/>
          </p:cNvSpPr>
          <p:nvPr/>
        </p:nvSpPr>
        <p:spPr bwMode="auto">
          <a:xfrm>
            <a:off x="1142132" y="12837254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1. Local Consistency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5" name="Text Box 875"/>
          <p:cNvSpPr txBox="1">
            <a:spLocks noChangeArrowheads="1"/>
          </p:cNvSpPr>
          <p:nvPr/>
        </p:nvSpPr>
        <p:spPr bwMode="auto">
          <a:xfrm>
            <a:off x="10602338" y="40894585"/>
            <a:ext cx="1969509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>
                <a:latin typeface="Arial" panose="020B0604020202020204" pitchFamily="34" charset="0"/>
              </a:rPr>
              <a:t>Experiments were conducted on the equipment of the Holland Computing Center at the University of Nebraska-Lincoln.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R.J. Woodward </a:t>
            </a:r>
            <a:r>
              <a:rPr lang="en-US" sz="2800" dirty="0">
                <a:latin typeface="Arial" panose="020B0604020202020204" pitchFamily="34" charset="0"/>
              </a:rPr>
              <a:t>was </a:t>
            </a:r>
            <a:r>
              <a:rPr lang="en-US" sz="2800" dirty="0" smtClean="0">
                <a:latin typeface="Arial" panose="020B0604020202020204" pitchFamily="34" charset="0"/>
              </a:rPr>
              <a:t>supported </a:t>
            </a:r>
            <a:r>
              <a:rPr lang="en-US" sz="2800" dirty="0">
                <a:latin typeface="Arial" panose="020B0604020202020204" pitchFamily="34" charset="0"/>
              </a:rPr>
              <a:t>by a National Science Foundation (NSF) Graduate Research Fellowship </a:t>
            </a:r>
            <a:r>
              <a:rPr lang="en-US" sz="2800" dirty="0" smtClean="0">
                <a:latin typeface="Arial" panose="020B0604020202020204" pitchFamily="34" charset="0"/>
              </a:rPr>
              <a:t>Grant No.1041000 and Chateaubriand Fellowship. </a:t>
            </a:r>
            <a:r>
              <a:rPr lang="en-US" sz="2800" dirty="0">
                <a:latin typeface="Arial" panose="020B0604020202020204" pitchFamily="34" charset="0"/>
              </a:rPr>
              <a:t>Supported by NSF Grants No. RI-111795 and RI-1619344. </a:t>
            </a:r>
          </a:p>
        </p:txBody>
      </p:sp>
      <p:pic>
        <p:nvPicPr>
          <p:cNvPr id="296" name="Picture 876" descr="UNL-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19" y="41001819"/>
            <a:ext cx="3523080" cy="14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" name="Picture 298" descr="nsf1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05" y="40712833"/>
            <a:ext cx="1862461" cy="1915946"/>
          </a:xfrm>
          <a:prstGeom prst="rect">
            <a:avLst/>
          </a:prstGeom>
        </p:spPr>
      </p:pic>
      <p:pic>
        <p:nvPicPr>
          <p:cNvPr id="300" name="Picture 299" descr="constraint_horizontal.png"/>
          <p:cNvPicPr>
            <a:picLocks noChangeAspect="1"/>
          </p:cNvPicPr>
          <p:nvPr/>
        </p:nvPicPr>
        <p:blipFill>
          <a:blip r:embed="rId5"/>
          <a:srcRect t="10669" b="17184"/>
          <a:stretch>
            <a:fillRect/>
          </a:stretch>
        </p:blipFill>
        <p:spPr>
          <a:xfrm>
            <a:off x="2596457" y="40653292"/>
            <a:ext cx="4018438" cy="1976870"/>
          </a:xfrm>
          <a:prstGeom prst="rect">
            <a:avLst/>
          </a:prstGeom>
        </p:spPr>
      </p:pic>
      <p:sp>
        <p:nvSpPr>
          <p:cNvPr id="301" name="TextBox 300"/>
          <p:cNvSpPr txBox="1"/>
          <p:nvPr/>
        </p:nvSpPr>
        <p:spPr>
          <a:xfrm>
            <a:off x="19553237" y="42272718"/>
            <a:ext cx="10683313" cy="460401"/>
          </a:xfrm>
          <a:prstGeom prst="rect">
            <a:avLst/>
          </a:prstGeom>
          <a:noFill/>
        </p:spPr>
        <p:txBody>
          <a:bodyPr wrap="square" lIns="90189" tIns="45094" rIns="90189" bIns="45094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AAAI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 Student Abstract.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808037" y="20838254"/>
            <a:ext cx="1379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Generalized Arc Consistency (GAC)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>
                <a:latin typeface="Arial"/>
                <a:cs typeface="Arial"/>
              </a:rPr>
              <a:t>ensures </a:t>
            </a:r>
            <a:r>
              <a:rPr lang="en-US" sz="4000" dirty="0" smtClean="0">
                <a:latin typeface="Arial"/>
                <a:cs typeface="Arial"/>
              </a:rPr>
              <a:t>a value </a:t>
            </a:r>
            <a:r>
              <a:rPr lang="en-US" sz="4000" dirty="0">
                <a:latin typeface="Arial"/>
                <a:cs typeface="Arial"/>
              </a:rPr>
              <a:t>in the domain of </a:t>
            </a:r>
            <a:r>
              <a:rPr lang="en-US" sz="4000" dirty="0" smtClean="0">
                <a:latin typeface="Arial"/>
                <a:cs typeface="Arial"/>
              </a:rPr>
              <a:t>a variable </a:t>
            </a:r>
            <a:r>
              <a:rPr lang="en-US" sz="4000" dirty="0">
                <a:latin typeface="Arial"/>
                <a:cs typeface="Arial"/>
              </a:rPr>
              <a:t>in the </a:t>
            </a:r>
            <a:r>
              <a:rPr lang="en-US" sz="4000" dirty="0" smtClean="0">
                <a:latin typeface="Arial"/>
                <a:cs typeface="Arial"/>
              </a:rPr>
              <a:t>scope of a relation </a:t>
            </a:r>
            <a:r>
              <a:rPr lang="en-US" sz="4000" dirty="0">
                <a:latin typeface="Arial"/>
                <a:cs typeface="Arial"/>
              </a:rPr>
              <a:t>can be extended to a tuple satisfying the relation</a:t>
            </a:r>
            <a:r>
              <a:rPr lang="en-US" sz="4000" dirty="0" smtClean="0">
                <a:latin typeface="Arial"/>
                <a:cs typeface="Arial"/>
              </a:rPr>
              <a:t>.</a:t>
            </a:r>
          </a:p>
          <a:p>
            <a:pPr marL="0" lvl="1"/>
            <a:r>
              <a:rPr lang="en-US" sz="4000" dirty="0" smtClean="0">
                <a:latin typeface="Arial"/>
                <a:cs typeface="Arial"/>
              </a:rPr>
              <a:t>E.g., </a:t>
            </a:r>
            <a:r>
              <a:rPr lang="en-US" sz="4000" i="1" dirty="0" smtClean="0">
                <a:latin typeface="Times New Roman"/>
                <a:cs typeface="Times New Roman"/>
              </a:rPr>
              <a:t>v</a:t>
            </a:r>
            <a:r>
              <a:rPr lang="en-US" sz="4000" baseline="-25000" dirty="0" smtClean="0">
                <a:latin typeface="Times New Roman"/>
                <a:cs typeface="Times New Roman"/>
              </a:rPr>
              <a:t>3</a:t>
            </a:r>
            <a:r>
              <a:rPr lang="en-US" sz="4000" dirty="0" smtClean="0">
                <a:latin typeface="Arial"/>
                <a:cs typeface="Arial"/>
              </a:rPr>
              <a:t> can be removed from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2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808037" y="25605651"/>
            <a:ext cx="1394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dirty="0">
                <a:latin typeface="Arial"/>
                <a:cs typeface="Arial"/>
              </a:rPr>
              <a:t>A constraint network </a:t>
            </a:r>
            <a:r>
              <a:rPr lang="en-US" sz="4000" dirty="0" smtClean="0">
                <a:latin typeface="Times New Roman"/>
                <a:cs typeface="Times New Roman"/>
              </a:rPr>
              <a:t>𝒫 </a:t>
            </a:r>
            <a:r>
              <a:rPr lang="en-US" sz="4000" dirty="0">
                <a:latin typeface="Times New Roman"/>
                <a:cs typeface="Times New Roman"/>
              </a:rPr>
              <a:t>= </a:t>
            </a:r>
            <a:r>
              <a:rPr lang="en-US" sz="4000" dirty="0" smtClean="0">
                <a:latin typeface="Times New Roman"/>
                <a:cs typeface="Times New Roman"/>
              </a:rPr>
              <a:t>(𝒳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dirty="0" smtClean="0"/>
              <a:t>𝒟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dirty="0" smtClean="0"/>
              <a:t>𝒞</a:t>
            </a:r>
            <a:r>
              <a:rPr lang="en-US" sz="4000" dirty="0" smtClean="0">
                <a:latin typeface="Arial"/>
                <a:cs typeface="Arial"/>
              </a:rPr>
              <a:t>) </a:t>
            </a:r>
            <a:r>
              <a:rPr lang="en-US" sz="4000" dirty="0">
                <a:latin typeface="Arial"/>
                <a:cs typeface="Arial"/>
              </a:rPr>
              <a:t>is </a:t>
            </a:r>
            <a:r>
              <a:rPr lang="en-US" sz="4000" b="1" dirty="0">
                <a:latin typeface="Arial"/>
                <a:cs typeface="Arial"/>
              </a:rPr>
              <a:t>Partition-One Arc-Consistent </a:t>
            </a:r>
            <a:r>
              <a:rPr lang="en-US" sz="4000" dirty="0">
                <a:latin typeface="Arial"/>
                <a:cs typeface="Arial"/>
              </a:rPr>
              <a:t>(POAC</a:t>
            </a:r>
            <a:r>
              <a:rPr lang="en-US" sz="4000" dirty="0" smtClean="0">
                <a:latin typeface="Arial"/>
                <a:cs typeface="Arial"/>
              </a:rPr>
              <a:t>) </a:t>
            </a:r>
            <a:r>
              <a:rPr lang="en-US" sz="4000" dirty="0" err="1" smtClean="0">
                <a:latin typeface="Arial"/>
                <a:cs typeface="Arial"/>
              </a:rPr>
              <a:t>iff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/>
              <a:t>𝒫</a:t>
            </a:r>
            <a:r>
              <a:rPr lang="en-US" sz="4000" dirty="0" smtClean="0">
                <a:latin typeface="Arial"/>
                <a:cs typeface="Arial"/>
              </a:rPr>
              <a:t> is SAC and for all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4000" dirty="0">
                <a:latin typeface="Cambria Math"/>
                <a:cs typeface="Cambria Math"/>
              </a:rPr>
              <a:t>∈</a:t>
            </a:r>
            <a:r>
              <a:rPr lang="en-US" sz="4000" dirty="0" smtClean="0">
                <a:latin typeface="Times New Roman"/>
                <a:cs typeface="Times New Roman"/>
              </a:rPr>
              <a:t>𝒳</a:t>
            </a:r>
            <a:r>
              <a:rPr lang="en-US" sz="4000" dirty="0" smtClean="0">
                <a:latin typeface="Arial"/>
                <a:cs typeface="Arial"/>
              </a:rPr>
              <a:t>, for all </a:t>
            </a:r>
            <a:r>
              <a:rPr lang="en-US" sz="4000" i="1" dirty="0" err="1" smtClean="0">
                <a:latin typeface="Times New Roman"/>
                <a:cs typeface="Times New Roman"/>
              </a:rPr>
              <a:t>v</a:t>
            </a:r>
            <a:r>
              <a:rPr lang="en-US" sz="40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4000" dirty="0" err="1">
                <a:latin typeface="Cambria Math"/>
                <a:cs typeface="Cambria Math"/>
              </a:rPr>
              <a:t>∈</a:t>
            </a:r>
            <a:r>
              <a:rPr lang="en-US" sz="4000" dirty="0" err="1" smtClean="0">
                <a:latin typeface="Times New Roman"/>
                <a:cs typeface="Times New Roman"/>
              </a:rPr>
              <a:t>dom</a:t>
            </a:r>
            <a:r>
              <a:rPr lang="en-US" sz="4000" dirty="0">
                <a:latin typeface="Times New Roman"/>
                <a:cs typeface="Times New Roman"/>
              </a:rPr>
              <a:t>(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4000" dirty="0" smtClean="0">
                <a:latin typeface="Times New Roman"/>
                <a:cs typeface="Times New Roman"/>
              </a:rPr>
              <a:t>)</a:t>
            </a:r>
            <a:r>
              <a:rPr lang="en-US" sz="4000" dirty="0">
                <a:latin typeface="Arial"/>
                <a:cs typeface="Arial"/>
              </a:rPr>
              <a:t>, for all </a:t>
            </a:r>
            <a:r>
              <a:rPr lang="en-US" sz="4000" i="1" dirty="0" err="1" smtClean="0">
                <a:latin typeface="Times New Roman"/>
                <a:cs typeface="Times New Roman"/>
              </a:rPr>
              <a:t>x</a:t>
            </a:r>
            <a:r>
              <a:rPr lang="en-US" sz="40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4000" dirty="0" smtClean="0">
                <a:latin typeface="Cambria Math"/>
                <a:cs typeface="Cambria Math"/>
              </a:rPr>
              <a:t>∈</a:t>
            </a:r>
            <a:r>
              <a:rPr lang="en-US" sz="4000" dirty="0" smtClean="0">
                <a:latin typeface="Times New Roman"/>
                <a:cs typeface="Times New Roman"/>
              </a:rPr>
              <a:t>𝒳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dirty="0">
                <a:latin typeface="Arial"/>
                <a:cs typeface="Arial"/>
              </a:rPr>
              <a:t>there exists </a:t>
            </a:r>
            <a:r>
              <a:rPr lang="en-US" sz="4000" i="1" dirty="0" err="1" smtClean="0">
                <a:latin typeface="Times New Roman"/>
                <a:cs typeface="Times New Roman"/>
              </a:rPr>
              <a:t>v</a:t>
            </a:r>
            <a:r>
              <a:rPr lang="en-US" sz="40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4000" dirty="0" err="1">
                <a:latin typeface="Cambria Math"/>
                <a:cs typeface="Cambria Math"/>
              </a:rPr>
              <a:t>∈</a:t>
            </a:r>
            <a:r>
              <a:rPr lang="en-US" sz="4000" dirty="0" err="1" smtClean="0">
                <a:latin typeface="Times New Roman"/>
                <a:cs typeface="Times New Roman"/>
              </a:rPr>
              <a:t>dom</a:t>
            </a:r>
            <a:r>
              <a:rPr lang="en-US" sz="4000" dirty="0">
                <a:latin typeface="Times New Roman"/>
                <a:cs typeface="Times New Roman"/>
              </a:rPr>
              <a:t>(</a:t>
            </a:r>
            <a:r>
              <a:rPr lang="en-US" sz="4000" i="1" dirty="0" err="1" smtClean="0">
                <a:latin typeface="Times New Roman"/>
                <a:cs typeface="Times New Roman"/>
              </a:rPr>
              <a:t>x</a:t>
            </a:r>
            <a:r>
              <a:rPr lang="en-US" sz="40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4000" dirty="0" smtClean="0">
                <a:latin typeface="Times New Roman"/>
                <a:cs typeface="Times New Roman"/>
              </a:rPr>
              <a:t>)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>
                <a:latin typeface="Arial"/>
                <a:cs typeface="Arial"/>
              </a:rPr>
              <a:t>such </a:t>
            </a:r>
            <a:r>
              <a:rPr lang="en-US" sz="4000" dirty="0" smtClean="0">
                <a:latin typeface="Arial"/>
                <a:cs typeface="Arial"/>
              </a:rPr>
              <a:t>that</a:t>
            </a:r>
          </a:p>
          <a:p>
            <a:pPr marL="0" lvl="1"/>
            <a:r>
              <a:rPr lang="en-US" sz="4000" dirty="0" smtClean="0">
                <a:latin typeface="Times New Roman"/>
                <a:cs typeface="Times New Roman"/>
              </a:rPr>
              <a:t>(</a:t>
            </a:r>
            <a:r>
              <a:rPr lang="en-US" sz="4000" i="1" dirty="0" err="1">
                <a:latin typeface="Times New Roman"/>
                <a:cs typeface="Times New Roman"/>
              </a:rPr>
              <a:t>x</a:t>
            </a:r>
            <a:r>
              <a:rPr lang="en-US" sz="4000" i="1" baseline="-25000" dirty="0" err="1">
                <a:latin typeface="Times New Roman"/>
                <a:cs typeface="Times New Roman"/>
              </a:rPr>
              <a:t>i</a:t>
            </a:r>
            <a:r>
              <a:rPr lang="en-US" sz="4000" dirty="0" err="1">
                <a:latin typeface="Times New Roman"/>
                <a:cs typeface="Times New Roman"/>
              </a:rPr>
              <a:t>,</a:t>
            </a:r>
            <a:r>
              <a:rPr lang="en-US" sz="4000" i="1" dirty="0" err="1">
                <a:latin typeface="Times New Roman"/>
                <a:cs typeface="Times New Roman"/>
              </a:rPr>
              <a:t>v</a:t>
            </a:r>
            <a:r>
              <a:rPr lang="en-US" sz="4000" i="1" baseline="-25000" dirty="0" err="1">
                <a:latin typeface="Times New Roman"/>
                <a:cs typeface="Times New Roman"/>
              </a:rPr>
              <a:t>i</a:t>
            </a:r>
            <a:r>
              <a:rPr lang="en-US" sz="4000" dirty="0">
                <a:latin typeface="Times New Roman"/>
                <a:cs typeface="Times New Roman"/>
              </a:rPr>
              <a:t>) </a:t>
            </a:r>
            <a:r>
              <a:rPr lang="en-US" sz="4000" dirty="0">
                <a:latin typeface="Cambria Math"/>
                <a:cs typeface="Cambria Math"/>
              </a:rPr>
              <a:t>∈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AC(𝒫   {</a:t>
            </a:r>
            <a:r>
              <a:rPr lang="en-US" sz="4000" i="1" dirty="0" err="1" smtClean="0">
                <a:latin typeface="Times New Roman"/>
                <a:cs typeface="Times New Roman"/>
              </a:rPr>
              <a:t>x</a:t>
            </a:r>
            <a:r>
              <a:rPr lang="en-US" sz="40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4000" dirty="0" err="1" smtClean="0">
                <a:latin typeface="Times New Roman"/>
                <a:cs typeface="Times New Roman"/>
              </a:rPr>
              <a:t>←</a:t>
            </a:r>
            <a:r>
              <a:rPr lang="en-US" sz="4000" i="1" dirty="0" err="1" smtClean="0">
                <a:latin typeface="Times New Roman"/>
                <a:cs typeface="Times New Roman"/>
              </a:rPr>
              <a:t>v</a:t>
            </a:r>
            <a:r>
              <a:rPr lang="en-US" sz="40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4000" dirty="0">
                <a:latin typeface="Times New Roman"/>
                <a:cs typeface="Times New Roman"/>
              </a:rPr>
              <a:t>}</a:t>
            </a:r>
            <a:r>
              <a:rPr lang="en-US" sz="4000" dirty="0" smtClean="0">
                <a:latin typeface="Times New Roman"/>
                <a:cs typeface="Times New Roman"/>
              </a:rPr>
              <a:t>)  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Arial"/>
                <a:cs typeface="Arial"/>
              </a:rPr>
              <a:t>[</a:t>
            </a:r>
            <a:r>
              <a:rPr lang="en-US" sz="3200" dirty="0" err="1">
                <a:solidFill>
                  <a:schemeClr val="accent1"/>
                </a:solidFill>
                <a:latin typeface="Arial"/>
                <a:cs typeface="Arial"/>
              </a:rPr>
              <a:t>Bennaceur</a:t>
            </a:r>
            <a:r>
              <a:rPr lang="en-US" sz="3200" dirty="0">
                <a:solidFill>
                  <a:schemeClr val="accent1"/>
                </a:solidFill>
                <a:latin typeface="Arial"/>
                <a:cs typeface="Arial"/>
              </a:rPr>
              <a:t> and </a:t>
            </a:r>
            <a:r>
              <a:rPr lang="en-US" sz="3200" dirty="0" err="1">
                <a:solidFill>
                  <a:schemeClr val="accent1"/>
                </a:solidFill>
                <a:latin typeface="Arial"/>
                <a:cs typeface="Arial"/>
              </a:rPr>
              <a:t>Affane</a:t>
            </a:r>
            <a:r>
              <a:rPr lang="en-US" sz="32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Arial"/>
                <a:cs typeface="Arial"/>
              </a:rPr>
              <a:t>CP 2001]</a:t>
            </a:r>
            <a:endParaRPr lang="en-US" sz="40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lvl="1"/>
            <a:r>
              <a:rPr lang="en-US" sz="4000" dirty="0" smtClean="0">
                <a:latin typeface="Arial"/>
                <a:cs typeface="Arial"/>
              </a:rPr>
              <a:t>E.g., </a:t>
            </a:r>
            <a:r>
              <a:rPr lang="en-US" sz="4000" i="1" dirty="0" smtClean="0">
                <a:latin typeface="Times New Roman"/>
                <a:cs typeface="Times New Roman"/>
              </a:rPr>
              <a:t>v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>
                <a:latin typeface="Arial"/>
                <a:cs typeface="Arial"/>
              </a:rPr>
              <a:t>can be removed from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4</a:t>
            </a:r>
            <a:r>
              <a:rPr lang="en-US" sz="4000" dirty="0" smtClean="0">
                <a:latin typeface="Arial"/>
                <a:cs typeface="Arial"/>
              </a:rPr>
              <a:t> because there is no such </a:t>
            </a:r>
            <a:r>
              <a:rPr lang="en-US" sz="4000" i="1" dirty="0" err="1" smtClean="0">
                <a:latin typeface="Times New Roman"/>
                <a:cs typeface="Times New Roman"/>
              </a:rPr>
              <a:t>v</a:t>
            </a:r>
            <a:r>
              <a:rPr lang="en-US" sz="40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4000" dirty="0" smtClean="0">
                <a:latin typeface="Arial"/>
                <a:cs typeface="Arial"/>
              </a:rPr>
              <a:t> for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latin typeface="Arial"/>
                <a:cs typeface="Arial"/>
              </a:rPr>
              <a:t> where </a:t>
            </a:r>
            <a:r>
              <a:rPr lang="en-US" sz="4000" dirty="0" smtClean="0">
                <a:latin typeface="Times New Roman"/>
                <a:cs typeface="Times New Roman"/>
              </a:rPr>
              <a:t>(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4</a:t>
            </a:r>
            <a:r>
              <a:rPr lang="en-US" sz="4000" dirty="0" smtClean="0">
                <a:latin typeface="Times New Roman"/>
                <a:cs typeface="Times New Roman"/>
              </a:rPr>
              <a:t>,</a:t>
            </a:r>
            <a:r>
              <a:rPr lang="en-US" sz="4000" i="1" dirty="0" smtClean="0">
                <a:latin typeface="Times New Roman"/>
                <a:cs typeface="Times New Roman"/>
              </a:rPr>
              <a:t>v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latin typeface="Times New Roman"/>
                <a:cs typeface="Times New Roman"/>
              </a:rPr>
              <a:t>)</a:t>
            </a:r>
            <a:r>
              <a:rPr lang="en-US" sz="4000" dirty="0">
                <a:latin typeface="Cambria Math"/>
                <a:cs typeface="Cambria Math"/>
              </a:rPr>
              <a:t> ∈</a:t>
            </a:r>
            <a:r>
              <a:rPr lang="en-US" sz="4000" dirty="0" smtClean="0">
                <a:latin typeface="Times New Roman"/>
                <a:cs typeface="Times New Roman"/>
              </a:rPr>
              <a:t>AC(𝒫    {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latin typeface="Times New Roman"/>
                <a:cs typeface="Times New Roman"/>
              </a:rPr>
              <a:t>←</a:t>
            </a:r>
            <a:r>
              <a:rPr lang="en-US" sz="4000" i="1" dirty="0">
                <a:latin typeface="Times New Roman"/>
                <a:cs typeface="Times New Roman"/>
              </a:rPr>
              <a:t>v</a:t>
            </a:r>
            <a:r>
              <a:rPr lang="en-US" sz="4000" i="1" baseline="-25000" dirty="0">
                <a:latin typeface="Times New Roman"/>
                <a:cs typeface="Times New Roman"/>
              </a:rPr>
              <a:t>j</a:t>
            </a:r>
            <a:r>
              <a:rPr lang="en-US" sz="4000" dirty="0">
                <a:latin typeface="Times New Roman"/>
                <a:cs typeface="Times New Roman"/>
              </a:rPr>
              <a:t>}</a:t>
            </a:r>
            <a:r>
              <a:rPr lang="en-US" sz="4000" dirty="0" smtClean="0">
                <a:latin typeface="Times New Roman"/>
                <a:cs typeface="Times New Roman"/>
              </a:rPr>
              <a:t>)</a:t>
            </a:r>
            <a:r>
              <a:rPr lang="en-US" sz="4000" dirty="0" smtClean="0">
                <a:latin typeface="Arial"/>
                <a:cs typeface="Arial"/>
              </a:rPr>
              <a:t>.</a:t>
            </a:r>
            <a:endParaRPr lang="en-US" sz="4000" baseline="-25000" dirty="0">
              <a:latin typeface="Times New Roman"/>
              <a:cs typeface="Times New Roman"/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3779837" y="3310249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5486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4000" baseline="-25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5037137" y="34647032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5486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4000" baseline="-25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16" name="Straight Connector 415"/>
          <p:cNvCxnSpPr>
            <a:stCxn id="422" idx="1"/>
            <a:endCxn id="414" idx="6"/>
          </p:cNvCxnSpPr>
          <p:nvPr/>
        </p:nvCxnSpPr>
        <p:spPr>
          <a:xfrm flipH="1">
            <a:off x="4465637" y="33445394"/>
            <a:ext cx="4572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>
            <a:stCxn id="433" idx="6"/>
            <a:endCxn id="425" idx="1"/>
          </p:cNvCxnSpPr>
          <p:nvPr/>
        </p:nvCxnSpPr>
        <p:spPr>
          <a:xfrm>
            <a:off x="2332037" y="38079007"/>
            <a:ext cx="89535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>
            <a:stCxn id="422" idx="2"/>
            <a:endCxn id="415" idx="0"/>
          </p:cNvCxnSpPr>
          <p:nvPr/>
        </p:nvCxnSpPr>
        <p:spPr>
          <a:xfrm>
            <a:off x="5380037" y="33788294"/>
            <a:ext cx="0" cy="858738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>
            <a:stCxn id="434" idx="2"/>
            <a:endCxn id="422" idx="3"/>
          </p:cNvCxnSpPr>
          <p:nvPr/>
        </p:nvCxnSpPr>
        <p:spPr>
          <a:xfrm flipH="1">
            <a:off x="5837237" y="33445394"/>
            <a:ext cx="4572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2" name="Rectangle 421"/>
          <p:cNvSpPr/>
          <p:nvPr/>
        </p:nvSpPr>
        <p:spPr>
          <a:xfrm>
            <a:off x="4922837" y="33102494"/>
            <a:ext cx="914400" cy="6858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11887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156</a:t>
            </a:r>
            <a:endParaRPr lang="en-US" sz="40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3227387" y="37736107"/>
            <a:ext cx="914400" cy="6858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11887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23</a:t>
            </a:r>
            <a:endParaRPr lang="en-US" sz="40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26" name="Straight Connector 425"/>
          <p:cNvCxnSpPr>
            <a:stCxn id="425" idx="3"/>
            <a:endCxn id="428" idx="2"/>
          </p:cNvCxnSpPr>
          <p:nvPr/>
        </p:nvCxnSpPr>
        <p:spPr>
          <a:xfrm>
            <a:off x="4141787" y="38079007"/>
            <a:ext cx="89535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7" name="Oval 426"/>
          <p:cNvSpPr/>
          <p:nvPr/>
        </p:nvSpPr>
        <p:spPr>
          <a:xfrm>
            <a:off x="8428037" y="37736107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5486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4000" baseline="-25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5037137" y="37736107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54864" rtlCol="0" anchor="b" anchorCtr="0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29" name="Straight Connector 428"/>
          <p:cNvCxnSpPr>
            <a:stCxn id="430" idx="1"/>
            <a:endCxn id="428" idx="6"/>
          </p:cNvCxnSpPr>
          <p:nvPr/>
        </p:nvCxnSpPr>
        <p:spPr>
          <a:xfrm flipH="1">
            <a:off x="5722937" y="38079007"/>
            <a:ext cx="89535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" name="Rectangle 429"/>
          <p:cNvSpPr/>
          <p:nvPr/>
        </p:nvSpPr>
        <p:spPr>
          <a:xfrm>
            <a:off x="6618287" y="37736107"/>
            <a:ext cx="914400" cy="6858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11887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34</a:t>
            </a:r>
            <a:endParaRPr lang="en-US" sz="40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31" name="Straight Connector 430"/>
          <p:cNvCxnSpPr>
            <a:stCxn id="427" idx="2"/>
            <a:endCxn id="430" idx="3"/>
          </p:cNvCxnSpPr>
          <p:nvPr/>
        </p:nvCxnSpPr>
        <p:spPr>
          <a:xfrm flipH="1">
            <a:off x="7532687" y="38079007"/>
            <a:ext cx="89535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3" name="Oval 432"/>
          <p:cNvSpPr/>
          <p:nvPr/>
        </p:nvSpPr>
        <p:spPr>
          <a:xfrm>
            <a:off x="1646237" y="37736107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54864" rtlCol="0" anchor="b" anchorCtr="0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4000" baseline="-25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6294437" y="3310249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5486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6</a:t>
            </a:r>
            <a:endParaRPr lang="en-US" sz="4000" baseline="-25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38" name="Straight Connector 437"/>
          <p:cNvCxnSpPr>
            <a:stCxn id="433" idx="7"/>
            <a:endCxn id="415" idx="3"/>
          </p:cNvCxnSpPr>
          <p:nvPr/>
        </p:nvCxnSpPr>
        <p:spPr>
          <a:xfrm flipV="1">
            <a:off x="2231604" y="35232399"/>
            <a:ext cx="2905966" cy="260414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54309" y="33911692"/>
            <a:ext cx="6758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</a:rPr>
              <a:t>(</a:t>
            </a:r>
            <a:r>
              <a:rPr lang="en-US" sz="4000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solidFill>
                  <a:srgbClr val="800000"/>
                </a:solidFill>
              </a:rPr>
              <a:t>, </a:t>
            </a:r>
            <a:r>
              <a:rPr lang="en-US" sz="4000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12</a:t>
            </a:r>
            <a:r>
              <a:rPr lang="en-US" sz="4000" dirty="0" smtClean="0">
                <a:solidFill>
                  <a:srgbClr val="800000"/>
                </a:solidFill>
              </a:rPr>
              <a:t>, </a:t>
            </a:r>
            <a:r>
              <a:rPr lang="en-US" sz="4000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>
                <a:solidFill>
                  <a:srgbClr val="800000"/>
                </a:solidFill>
                <a:latin typeface="Times New Roman"/>
                <a:cs typeface="Times New Roman"/>
              </a:rPr>
              <a:t>2</a:t>
            </a:r>
            <a:r>
              <a:rPr lang="en-US" sz="4000" dirty="0" smtClean="0">
                <a:solidFill>
                  <a:srgbClr val="800000"/>
                </a:solidFill>
              </a:rPr>
              <a:t>, </a:t>
            </a:r>
            <a:r>
              <a:rPr lang="en-US" sz="4000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23</a:t>
            </a:r>
            <a:r>
              <a:rPr lang="en-US" sz="4000" dirty="0" smtClean="0">
                <a:solidFill>
                  <a:srgbClr val="800000"/>
                </a:solidFill>
              </a:rPr>
              <a:t>, </a:t>
            </a:r>
            <a:r>
              <a:rPr lang="en-US" sz="4000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>
                <a:solidFill>
                  <a:srgbClr val="800000"/>
                </a:solidFill>
                <a:latin typeface="Times New Roman"/>
                <a:cs typeface="Times New Roman"/>
              </a:rPr>
              <a:t>3</a:t>
            </a:r>
            <a:r>
              <a:rPr lang="en-US" sz="4000" dirty="0" smtClean="0">
                <a:solidFill>
                  <a:srgbClr val="800000"/>
                </a:solidFill>
              </a:rPr>
              <a:t>, </a:t>
            </a:r>
            <a:r>
              <a:rPr lang="en-US" sz="4000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13</a:t>
            </a:r>
            <a:r>
              <a:rPr lang="en-US" sz="4000" dirty="0" smtClean="0">
                <a:solidFill>
                  <a:srgbClr val="800000"/>
                </a:solidFill>
              </a:rPr>
              <a:t>)</a:t>
            </a:r>
          </a:p>
          <a:p>
            <a:r>
              <a:rPr lang="en-US" sz="4000" dirty="0" smtClean="0">
                <a:solidFill>
                  <a:srgbClr val="008000"/>
                </a:solidFill>
              </a:rPr>
              <a:t>(</a:t>
            </a:r>
            <a:r>
              <a:rPr lang="en-US" sz="4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solidFill>
                  <a:srgbClr val="008000"/>
                </a:solidFill>
              </a:rPr>
              <a:t>, </a:t>
            </a:r>
            <a:r>
              <a:rPr lang="en-US" sz="4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13</a:t>
            </a:r>
            <a:r>
              <a:rPr lang="en-US" sz="4000" dirty="0" smtClean="0">
                <a:solidFill>
                  <a:srgbClr val="008000"/>
                </a:solidFill>
              </a:rPr>
              <a:t>, </a:t>
            </a:r>
            <a:r>
              <a:rPr lang="en-US" sz="4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>
                <a:solidFill>
                  <a:srgbClr val="008000"/>
                </a:solidFill>
                <a:latin typeface="Times New Roman"/>
                <a:cs typeface="Times New Roman"/>
              </a:rPr>
              <a:t>3</a:t>
            </a:r>
            <a:r>
              <a:rPr lang="en-US" sz="4000" dirty="0" smtClean="0">
                <a:solidFill>
                  <a:srgbClr val="008000"/>
                </a:solidFill>
              </a:rPr>
              <a:t>, </a:t>
            </a:r>
            <a:r>
              <a:rPr lang="en-US" sz="4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34</a:t>
            </a:r>
            <a:r>
              <a:rPr lang="en-US" sz="4000" dirty="0" smtClean="0">
                <a:solidFill>
                  <a:srgbClr val="008000"/>
                </a:solidFill>
              </a:rPr>
              <a:t>, </a:t>
            </a:r>
            <a:r>
              <a:rPr lang="en-US" sz="4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4</a:t>
            </a:r>
            <a:r>
              <a:rPr lang="en-US" sz="4000" dirty="0" smtClean="0">
                <a:solidFill>
                  <a:srgbClr val="008000"/>
                </a:solidFill>
              </a:rPr>
              <a:t>, </a:t>
            </a:r>
            <a:r>
              <a:rPr lang="en-US" sz="4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14</a:t>
            </a:r>
            <a:r>
              <a:rPr lang="en-US" sz="4000" dirty="0" smtClean="0">
                <a:solidFill>
                  <a:srgbClr val="008000"/>
                </a:solidFill>
              </a:rPr>
              <a:t>)</a:t>
            </a:r>
            <a:endParaRPr lang="en-US" sz="4000" dirty="0"/>
          </a:p>
          <a:p>
            <a:r>
              <a:rPr lang="en-US" sz="4000" dirty="0" smtClean="0">
                <a:solidFill>
                  <a:schemeClr val="accent5"/>
                </a:solidFill>
              </a:rPr>
              <a:t>(</a:t>
            </a:r>
            <a:r>
              <a:rPr lang="en-US" sz="4000" i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solidFill>
                  <a:schemeClr val="accent5"/>
                </a:solidFill>
              </a:rPr>
              <a:t>, </a:t>
            </a:r>
            <a:r>
              <a:rPr lang="en-US" sz="4000" i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12</a:t>
            </a:r>
            <a:r>
              <a:rPr lang="en-US" sz="4000" dirty="0" smtClean="0">
                <a:solidFill>
                  <a:schemeClr val="accent5"/>
                </a:solidFill>
              </a:rPr>
              <a:t>, </a:t>
            </a:r>
            <a:r>
              <a:rPr lang="en-US" sz="4000" i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>
                <a:solidFill>
                  <a:schemeClr val="accent5"/>
                </a:solidFill>
                <a:latin typeface="Times New Roman"/>
                <a:cs typeface="Times New Roman"/>
              </a:rPr>
              <a:t>2</a:t>
            </a:r>
            <a:r>
              <a:rPr lang="en-US" sz="4000" dirty="0" smtClean="0">
                <a:solidFill>
                  <a:schemeClr val="accent5"/>
                </a:solidFill>
              </a:rPr>
              <a:t>, </a:t>
            </a:r>
            <a:r>
              <a:rPr lang="en-US" sz="4000" i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23</a:t>
            </a:r>
            <a:r>
              <a:rPr lang="en-US" sz="4000" dirty="0" smtClean="0">
                <a:solidFill>
                  <a:schemeClr val="accent5"/>
                </a:solidFill>
              </a:rPr>
              <a:t>, </a:t>
            </a:r>
            <a:r>
              <a:rPr lang="en-US" sz="4000" i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>
                <a:solidFill>
                  <a:schemeClr val="accent5"/>
                </a:solidFill>
                <a:latin typeface="Times New Roman"/>
                <a:cs typeface="Times New Roman"/>
              </a:rPr>
              <a:t>3</a:t>
            </a:r>
            <a:r>
              <a:rPr lang="en-US" sz="4000" dirty="0" smtClean="0">
                <a:solidFill>
                  <a:schemeClr val="accent5"/>
                </a:solidFill>
              </a:rPr>
              <a:t>, </a:t>
            </a:r>
            <a:r>
              <a:rPr lang="en-US" sz="4000" i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34</a:t>
            </a:r>
            <a:r>
              <a:rPr lang="en-US" sz="4000" dirty="0" smtClean="0">
                <a:solidFill>
                  <a:schemeClr val="accent5"/>
                </a:solidFill>
              </a:rPr>
              <a:t>, </a:t>
            </a:r>
            <a:r>
              <a:rPr lang="en-US" sz="4000" i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4</a:t>
            </a:r>
            <a:r>
              <a:rPr lang="en-US" sz="4000" dirty="0" smtClean="0">
                <a:solidFill>
                  <a:schemeClr val="accent5"/>
                </a:solidFill>
              </a:rPr>
              <a:t>, </a:t>
            </a:r>
            <a:r>
              <a:rPr lang="en-US" sz="4000" i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14</a:t>
            </a:r>
            <a:r>
              <a:rPr lang="en-US" sz="4000" dirty="0" smtClean="0">
                <a:solidFill>
                  <a:schemeClr val="accent5"/>
                </a:solidFill>
              </a:rPr>
              <a:t>)</a:t>
            </a:r>
            <a:endParaRPr lang="en-US" sz="4000" dirty="0" smtClean="0"/>
          </a:p>
        </p:txBody>
      </p:sp>
      <p:sp>
        <p:nvSpPr>
          <p:cNvPr id="439" name="TextBox 438"/>
          <p:cNvSpPr txBox="1"/>
          <p:nvPr/>
        </p:nvSpPr>
        <p:spPr>
          <a:xfrm>
            <a:off x="808037" y="23514259"/>
            <a:ext cx="1379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latin typeface="Arial"/>
                <a:cs typeface="Arial"/>
              </a:rPr>
              <a:t>Singleton Arc Consistency </a:t>
            </a:r>
            <a:r>
              <a:rPr lang="en-US" sz="4000" dirty="0" smtClean="0">
                <a:latin typeface="Arial"/>
                <a:cs typeface="Arial"/>
              </a:rPr>
              <a:t>(SAC</a:t>
            </a:r>
            <a:r>
              <a:rPr lang="en-US" sz="4000" dirty="0">
                <a:latin typeface="Arial"/>
                <a:cs typeface="Arial"/>
              </a:rPr>
              <a:t>) ensures that the CSP remains arc consistent after assigning a value to a </a:t>
            </a:r>
            <a:r>
              <a:rPr lang="en-US" sz="4000" dirty="0" smtClean="0">
                <a:latin typeface="Arial"/>
                <a:cs typeface="Arial"/>
              </a:rPr>
              <a:t>variable.</a:t>
            </a:r>
          </a:p>
          <a:p>
            <a:pPr marL="0" lvl="1"/>
            <a:r>
              <a:rPr lang="en-US" sz="4000" dirty="0" smtClean="0">
                <a:latin typeface="Arial"/>
                <a:cs typeface="Arial"/>
              </a:rPr>
              <a:t>E.g., </a:t>
            </a:r>
            <a:r>
              <a:rPr lang="en-US" sz="4000" i="1" dirty="0" smtClean="0">
                <a:latin typeface="Times New Roman"/>
                <a:cs typeface="Times New Roman"/>
              </a:rPr>
              <a:t>v</a:t>
            </a:r>
            <a:r>
              <a:rPr lang="en-US" sz="4000" baseline="-25000" dirty="0" smtClean="0">
                <a:latin typeface="Times New Roman"/>
                <a:cs typeface="Times New Roman"/>
              </a:rPr>
              <a:t>0 </a:t>
            </a:r>
            <a:r>
              <a:rPr lang="en-US" sz="4000" dirty="0" smtClean="0">
                <a:latin typeface="Arial"/>
                <a:cs typeface="Arial"/>
              </a:rPr>
              <a:t>can be removed from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2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3</a:t>
            </a:r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440" name="Table 4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07523"/>
              </p:ext>
            </p:extLst>
          </p:nvPr>
        </p:nvGraphicFramePr>
        <p:xfrm>
          <a:off x="3779837" y="15382334"/>
          <a:ext cx="1371600" cy="377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5800"/>
                <a:gridCol w="685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9144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baseline="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15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1" name="Table 4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82770"/>
              </p:ext>
            </p:extLst>
          </p:nvPr>
        </p:nvGraphicFramePr>
        <p:xfrm>
          <a:off x="5456149" y="15382334"/>
          <a:ext cx="1371688" cy="5379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5844"/>
                <a:gridCol w="68584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9144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2" name="Table 4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94229"/>
              </p:ext>
            </p:extLst>
          </p:nvPr>
        </p:nvGraphicFramePr>
        <p:xfrm>
          <a:off x="7132549" y="15382334"/>
          <a:ext cx="1371776" cy="4312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5801"/>
                <a:gridCol w="685975"/>
              </a:tblGrid>
              <a:tr h="1822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9144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1316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76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76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9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14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9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3" name="Table 4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60022"/>
              </p:ext>
            </p:extLst>
          </p:nvPr>
        </p:nvGraphicFramePr>
        <p:xfrm>
          <a:off x="8809037" y="15382334"/>
          <a:ext cx="1371644" cy="4312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5822"/>
                <a:gridCol w="68582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23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9144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2104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81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4" name="Table 4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92062"/>
              </p:ext>
            </p:extLst>
          </p:nvPr>
        </p:nvGraphicFramePr>
        <p:xfrm>
          <a:off x="10485393" y="15382334"/>
          <a:ext cx="1371732" cy="4312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5779"/>
                <a:gridCol w="685953"/>
              </a:tblGrid>
              <a:tr h="1976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34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9144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54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5" name="Table 4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62287"/>
              </p:ext>
            </p:extLst>
          </p:nvPr>
        </p:nvGraphicFramePr>
        <p:xfrm>
          <a:off x="12161837" y="15382334"/>
          <a:ext cx="2057400" cy="3246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5684"/>
                <a:gridCol w="685858"/>
                <a:gridCol w="685858"/>
              </a:tblGrid>
              <a:tr h="1976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156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9144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54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6" name="TextBox 445"/>
          <p:cNvSpPr txBox="1"/>
          <p:nvPr/>
        </p:nvSpPr>
        <p:spPr>
          <a:xfrm>
            <a:off x="731837" y="13827854"/>
            <a:ext cx="1379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dirty="0" smtClean="0">
                <a:latin typeface="Arial"/>
                <a:cs typeface="Arial"/>
              </a:rPr>
              <a:t>Variables: {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2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3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4</a:t>
            </a:r>
            <a:r>
              <a:rPr lang="en-US" sz="4000" dirty="0" smtClean="0">
                <a:latin typeface="Arial"/>
                <a:cs typeface="Arial"/>
              </a:rPr>
              <a:t>,</a:t>
            </a:r>
            <a:r>
              <a:rPr lang="en-US" sz="4000" i="1" dirty="0">
                <a:latin typeface="Times New Roman"/>
                <a:cs typeface="Times New Roman"/>
              </a:rPr>
              <a:t>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5</a:t>
            </a:r>
            <a:r>
              <a:rPr lang="en-US" sz="4000" dirty="0" smtClean="0">
                <a:latin typeface="Arial"/>
                <a:cs typeface="Arial"/>
              </a:rPr>
              <a:t>,</a:t>
            </a:r>
            <a:r>
              <a:rPr lang="en-US" sz="4000" i="1" dirty="0">
                <a:latin typeface="Times New Roman"/>
                <a:cs typeface="Times New Roman"/>
              </a:rPr>
              <a:t>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6</a:t>
            </a:r>
            <a:r>
              <a:rPr lang="en-US" sz="4000" dirty="0" smtClean="0">
                <a:latin typeface="Arial"/>
                <a:cs typeface="Arial"/>
              </a:rPr>
              <a:t>}</a:t>
            </a:r>
          </a:p>
          <a:p>
            <a:pPr marL="0" lvl="1"/>
            <a:r>
              <a:rPr lang="en-US" sz="4000" dirty="0" smtClean="0">
                <a:latin typeface="Arial"/>
                <a:cs typeface="Arial"/>
              </a:rPr>
              <a:t>Domains: {</a:t>
            </a:r>
            <a:r>
              <a:rPr lang="en-US" sz="4000" i="1" dirty="0" smtClean="0">
                <a:latin typeface="Times New Roman"/>
                <a:cs typeface="Times New Roman"/>
              </a:rPr>
              <a:t>v</a:t>
            </a:r>
            <a:r>
              <a:rPr lang="en-US" sz="4000" baseline="-25000" dirty="0" smtClean="0">
                <a:latin typeface="Times New Roman"/>
                <a:cs typeface="Times New Roman"/>
              </a:rPr>
              <a:t>0</a:t>
            </a:r>
            <a:r>
              <a:rPr lang="en-US" sz="4000" dirty="0" smtClean="0">
                <a:latin typeface="Arial"/>
                <a:cs typeface="Arial"/>
              </a:rPr>
              <a:t>,</a:t>
            </a:r>
            <a:r>
              <a:rPr lang="en-US" sz="4000" i="1" dirty="0" smtClean="0">
                <a:latin typeface="Times New Roman"/>
                <a:cs typeface="Times New Roman"/>
              </a:rPr>
              <a:t> v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latin typeface="Arial"/>
                <a:cs typeface="Arial"/>
              </a:rPr>
              <a:t>,</a:t>
            </a:r>
            <a:r>
              <a:rPr lang="en-US" sz="4000" i="1" dirty="0" smtClean="0">
                <a:latin typeface="Times New Roman"/>
                <a:cs typeface="Times New Roman"/>
              </a:rPr>
              <a:t> v</a:t>
            </a:r>
            <a:r>
              <a:rPr lang="en-US" sz="4000" baseline="-25000" dirty="0" smtClean="0">
                <a:latin typeface="Times New Roman"/>
                <a:cs typeface="Times New Roman"/>
              </a:rPr>
              <a:t>2</a:t>
            </a:r>
            <a:r>
              <a:rPr lang="en-US" sz="4000" dirty="0" smtClean="0">
                <a:latin typeface="Arial"/>
                <a:cs typeface="Arial"/>
              </a:rPr>
              <a:t>,</a:t>
            </a:r>
            <a:r>
              <a:rPr lang="en-US" sz="4000" i="1" dirty="0" smtClean="0">
                <a:latin typeface="Times New Roman"/>
                <a:cs typeface="Times New Roman"/>
              </a:rPr>
              <a:t> v</a:t>
            </a:r>
            <a:r>
              <a:rPr lang="en-US" sz="4000" baseline="-25000" dirty="0" smtClean="0">
                <a:latin typeface="Times New Roman"/>
                <a:cs typeface="Times New Roman"/>
              </a:rPr>
              <a:t>3</a:t>
            </a:r>
            <a:r>
              <a:rPr lang="en-US" sz="4000" dirty="0" smtClean="0">
                <a:latin typeface="Arial"/>
                <a:cs typeface="Arial"/>
              </a:rPr>
              <a:t>} for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4000" dirty="0">
                <a:latin typeface="Arial"/>
                <a:cs typeface="Arial"/>
              </a:rPr>
              <a:t>,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2</a:t>
            </a:r>
            <a:r>
              <a:rPr lang="en-US" sz="4000" dirty="0">
                <a:latin typeface="Arial"/>
                <a:cs typeface="Arial"/>
              </a:rPr>
              <a:t>,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3</a:t>
            </a:r>
            <a:r>
              <a:rPr lang="en-US" sz="4000" dirty="0" smtClean="0">
                <a:latin typeface="Arial"/>
                <a:cs typeface="Arial"/>
              </a:rPr>
              <a:t>; {</a:t>
            </a:r>
            <a:r>
              <a:rPr lang="en-US" sz="4000" i="1" dirty="0" smtClean="0">
                <a:latin typeface="Times New Roman"/>
                <a:cs typeface="Times New Roman"/>
              </a:rPr>
              <a:t>v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4000" dirty="0">
                <a:latin typeface="Arial"/>
                <a:cs typeface="Arial"/>
              </a:rPr>
              <a:t>,</a:t>
            </a:r>
            <a:r>
              <a:rPr lang="en-US" sz="4000" i="1" dirty="0">
                <a:latin typeface="Times New Roman"/>
                <a:cs typeface="Times New Roman"/>
              </a:rPr>
              <a:t> </a:t>
            </a:r>
            <a:r>
              <a:rPr lang="en-US" sz="4000" i="1" dirty="0" smtClean="0">
                <a:latin typeface="Times New Roman"/>
                <a:cs typeface="Times New Roman"/>
              </a:rPr>
              <a:t>v</a:t>
            </a:r>
            <a:r>
              <a:rPr lang="en-US" sz="4000" baseline="-25000" dirty="0" smtClean="0">
                <a:latin typeface="Times New Roman"/>
                <a:cs typeface="Times New Roman"/>
              </a:rPr>
              <a:t>2</a:t>
            </a:r>
            <a:r>
              <a:rPr lang="en-US" sz="4000" dirty="0" smtClean="0">
                <a:latin typeface="Arial"/>
                <a:cs typeface="Arial"/>
              </a:rPr>
              <a:t>} </a:t>
            </a:r>
            <a:r>
              <a:rPr lang="en-US" sz="4000" dirty="0">
                <a:latin typeface="Arial"/>
                <a:cs typeface="Arial"/>
              </a:rPr>
              <a:t>for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4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5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i="1" dirty="0" smtClean="0">
                <a:latin typeface="Times New Roman"/>
                <a:cs typeface="Times New Roman"/>
              </a:rPr>
              <a:t>x</a:t>
            </a:r>
            <a:r>
              <a:rPr lang="en-US" sz="4000" baseline="-25000" dirty="0" smtClean="0">
                <a:latin typeface="Times New Roman"/>
                <a:cs typeface="Times New Roman"/>
              </a:rPr>
              <a:t>6</a:t>
            </a:r>
          </a:p>
          <a:p>
            <a:pPr marL="0" lvl="1"/>
            <a:r>
              <a:rPr lang="en-US" sz="4000" dirty="0" smtClean="0">
                <a:latin typeface="Arial"/>
                <a:cs typeface="Arial"/>
              </a:rPr>
              <a:t>Constraints:</a:t>
            </a:r>
          </a:p>
        </p:txBody>
      </p:sp>
      <p:cxnSp>
        <p:nvCxnSpPr>
          <p:cNvPr id="61" name="Straight Connector 60"/>
          <p:cNvCxnSpPr>
            <a:stCxn id="427" idx="1"/>
            <a:endCxn id="415" idx="5"/>
          </p:cNvCxnSpPr>
          <p:nvPr/>
        </p:nvCxnSpPr>
        <p:spPr>
          <a:xfrm flipH="1" flipV="1">
            <a:off x="5622504" y="35232399"/>
            <a:ext cx="2905966" cy="260414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4" idx="0"/>
            <a:endCxn id="415" idx="4"/>
          </p:cNvCxnSpPr>
          <p:nvPr/>
        </p:nvCxnSpPr>
        <p:spPr>
          <a:xfrm flipV="1">
            <a:off x="5380037" y="35332832"/>
            <a:ext cx="0" cy="858738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28" idx="0"/>
            <a:endCxn id="64" idx="2"/>
          </p:cNvCxnSpPr>
          <p:nvPr/>
        </p:nvCxnSpPr>
        <p:spPr>
          <a:xfrm flipV="1">
            <a:off x="5380037" y="36877370"/>
            <a:ext cx="0" cy="858737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075581"/>
              </p:ext>
            </p:extLst>
          </p:nvPr>
        </p:nvGraphicFramePr>
        <p:xfrm>
          <a:off x="16200437" y="29093319"/>
          <a:ext cx="12829106" cy="8821419"/>
        </p:xfrm>
        <a:graphic>
          <a:graphicData uri="http://schemas.openxmlformats.org/drawingml/2006/table">
            <a:tbl>
              <a:tblPr/>
              <a:tblGrid>
                <a:gridCol w="1803400"/>
                <a:gridCol w="1388244"/>
                <a:gridCol w="1815984"/>
                <a:gridCol w="1815984"/>
                <a:gridCol w="1931714"/>
                <a:gridCol w="1815984"/>
                <a:gridCol w="2257796"/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Benchmark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0" anchor="b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sk-SK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2700" marR="12700" marT="0" anchor="b" anchorCtr="1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GAC</a:t>
                      </a:r>
                    </a:p>
                  </a:txBody>
                  <a:tcPr marL="12700" marR="12700" marT="0" anchor="b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POAC</a:t>
                      </a:r>
                    </a:p>
                  </a:txBody>
                  <a:tcPr marL="12700" marR="12700" marT="0" anchor="b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     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POACQ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0" anchor="b" anchorCtr="1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APOAC</a:t>
                      </a:r>
                    </a:p>
                  </a:txBody>
                  <a:tcPr marL="12700" marR="12700" marT="0" anchor="b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0664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      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POACQ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0" anchor="b" anchorCtr="1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k-SK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Adaptive POAC the best</a:t>
                      </a:r>
                      <a:endParaRPr lang="sk-SK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TSP-25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solv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(# inst 15)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30664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CPU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4,303.12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mr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41,382.27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32,654.67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6,152.91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2,418.41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cril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solv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(# inst 8)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CPU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mr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30,458.10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mr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16,282.45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&gt;16,651.04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2,321.96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1,831.60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QWH-20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solv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(# inst 10)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CPU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2,256.61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6,154.43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3,007.98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2,236.32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2,061.63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k-insertions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solv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(#inst 32)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CPU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mr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17,034.30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mr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21,639.31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11,814.83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6,129.92</a:t>
                      </a:r>
                    </a:p>
                  </a:txBody>
                  <a:tcPr marL="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8,940.59</a:t>
                      </a:r>
                    </a:p>
                  </a:txBody>
                  <a:tcPr marL="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k-SK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Non-adaptive</a:t>
                      </a:r>
                      <a:r>
                        <a:rPr lang="sk-SK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POAC the best</a:t>
                      </a:r>
                      <a:endParaRPr lang="sk-SK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mug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solv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(# inst</a:t>
                      </a:r>
                      <a:r>
                        <a:rPr lang="sk-SK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8)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CPU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mr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54,724.38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mr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29,385.02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13,655.87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mr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34,207.98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&gt;41,583.97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GAC the best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TSP-20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solv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(#</a:t>
                      </a:r>
                      <a:r>
                        <a:rPr lang="sk-SK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inst 15)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CPU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302.21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2,750.90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3,096.07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593.04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384.13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renault</a:t>
                      </a:r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solv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(#</a:t>
                      </a:r>
                      <a:r>
                        <a:rPr lang="sk-SK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inst 50)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CPU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55.87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277.74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176.28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196.04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155.88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myciel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solv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(#</a:t>
                      </a:r>
                      <a:r>
                        <a:rPr lang="sk-SK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inst 16)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CPU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1,711.93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&gt;21,564.06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&gt;26,196.15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3,118.86</a:t>
                      </a:r>
                    </a:p>
                  </a:txBody>
                  <a:tcPr marL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2,555.54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" name="Rectangle 1047"/>
          <p:cNvSpPr>
            <a:spLocks noChangeArrowheads="1"/>
          </p:cNvSpPr>
          <p:nvPr/>
        </p:nvSpPr>
        <p:spPr bwMode="auto">
          <a:xfrm>
            <a:off x="15838390" y="27797919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 Empirical Evaluations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173"/>
          <p:cNvSpPr>
            <a:spLocks noChangeArrowheads="1"/>
          </p:cNvSpPr>
          <p:nvPr/>
        </p:nvSpPr>
        <p:spPr bwMode="auto">
          <a:xfrm>
            <a:off x="15430375" y="5776119"/>
            <a:ext cx="14243424" cy="217170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97" name="Rectangle 1047"/>
          <p:cNvSpPr>
            <a:spLocks noChangeArrowheads="1"/>
          </p:cNvSpPr>
          <p:nvPr/>
        </p:nvSpPr>
        <p:spPr bwMode="auto">
          <a:xfrm>
            <a:off x="15838390" y="5395119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 Localizing POAC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78122" y="8945389"/>
            <a:ext cx="14109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Algorithm derived from </a:t>
            </a:r>
            <a:r>
              <a:rPr lang="en-US" sz="4000" dirty="0" smtClean="0">
                <a:latin typeface="Times New Roman"/>
                <a:cs typeface="Times New Roman"/>
              </a:rPr>
              <a:t>POAC</a:t>
            </a:r>
            <a:r>
              <a:rPr lang="en-US" sz="4000" dirty="0">
                <a:latin typeface="Times New Roman"/>
                <a:cs typeface="Times New Roman"/>
              </a:rPr>
              <a:t>-</a:t>
            </a:r>
            <a:r>
              <a:rPr lang="en-US" sz="4000" dirty="0" smtClean="0">
                <a:latin typeface="Times New Roman"/>
                <a:cs typeface="Times New Roman"/>
              </a:rPr>
              <a:t>1 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Arial"/>
                <a:cs typeface="Arial"/>
              </a:rPr>
              <a:t>[</a:t>
            </a:r>
            <a:r>
              <a:rPr lang="en-US" sz="3200" dirty="0" err="1" smtClean="0">
                <a:solidFill>
                  <a:schemeClr val="accent1"/>
                </a:solidFill>
                <a:latin typeface="Arial"/>
                <a:cs typeface="Arial"/>
              </a:rPr>
              <a:t>Balafrej</a:t>
            </a:r>
            <a:r>
              <a:rPr lang="en-US" sz="3200" dirty="0" smtClean="0">
                <a:solidFill>
                  <a:schemeClr val="accent1"/>
                </a:solidFill>
                <a:latin typeface="Arial"/>
                <a:cs typeface="Arial"/>
              </a:rPr>
              <a:t>+ AAAI 2014</a:t>
            </a:r>
            <a:r>
              <a:rPr lang="en-US" sz="3200" dirty="0">
                <a:solidFill>
                  <a:schemeClr val="accent1"/>
                </a:solidFill>
                <a:latin typeface="Arial"/>
                <a:cs typeface="Arial"/>
              </a:rPr>
              <a:t>]</a:t>
            </a:r>
            <a:endParaRPr lang="en-US" sz="4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9237" y="12048437"/>
            <a:ext cx="1701800" cy="17018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5971837" y="15694547"/>
            <a:ext cx="268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Goto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70AD47"/>
                </a:solidFill>
                <a:latin typeface="Arial"/>
                <a:cs typeface="Arial"/>
              </a:rPr>
              <a:t>next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  <a:t>variable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05637" y="12299173"/>
            <a:ext cx="60351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Singleton test every value in domain</a:t>
            </a:r>
          </a:p>
          <a:p>
            <a:r>
              <a:rPr lang="en-US" dirty="0" smtClean="0">
                <a:latin typeface="Arial"/>
                <a:cs typeface="Arial"/>
              </a:rPr>
              <a:t>Run arc-consistency on the </a:t>
            </a:r>
            <a:r>
              <a:rPr lang="en-US" b="1" dirty="0" smtClean="0">
                <a:solidFill>
                  <a:schemeClr val="accent5"/>
                </a:solidFill>
                <a:latin typeface="Arial"/>
                <a:cs typeface="Arial"/>
              </a:rPr>
              <a:t>entire</a:t>
            </a:r>
            <a:r>
              <a:rPr lang="en-US" dirty="0" smtClean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problem</a:t>
            </a:r>
          </a:p>
          <a:p>
            <a:r>
              <a:rPr lang="en-US" dirty="0" smtClean="0">
                <a:latin typeface="Arial"/>
                <a:cs typeface="Arial"/>
              </a:rPr>
              <a:t>Update counters</a:t>
            </a:r>
          </a:p>
        </p:txBody>
      </p:sp>
      <p:sp>
        <p:nvSpPr>
          <p:cNvPr id="5" name="Diamond 4"/>
          <p:cNvSpPr>
            <a:spLocks noChangeAspect="1"/>
          </p:cNvSpPr>
          <p:nvPr/>
        </p:nvSpPr>
        <p:spPr>
          <a:xfrm>
            <a:off x="21822473" y="14531844"/>
            <a:ext cx="1709928" cy="1709928"/>
          </a:xfrm>
          <a:prstGeom prst="diamond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00637" y="11908737"/>
            <a:ext cx="9753600" cy="198120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960459" y="15158970"/>
            <a:ext cx="143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Change?</a:t>
            </a:r>
          </a:p>
        </p:txBody>
      </p:sp>
      <p:cxnSp>
        <p:nvCxnSpPr>
          <p:cNvPr id="8" name="Straight Arrow Connector 7"/>
          <p:cNvCxnSpPr>
            <a:stCxn id="5" idx="1"/>
            <a:endCxn id="177" idx="3"/>
          </p:cNvCxnSpPr>
          <p:nvPr/>
        </p:nvCxnSpPr>
        <p:spPr>
          <a:xfrm flipH="1">
            <a:off x="18638837" y="15386808"/>
            <a:ext cx="3183636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77" idx="0"/>
            <a:endCxn id="6" idx="1"/>
          </p:cNvCxnSpPr>
          <p:nvPr/>
        </p:nvCxnSpPr>
        <p:spPr>
          <a:xfrm rot="5400000" flipH="1" flipV="1">
            <a:off x="16717684" y="13448891"/>
            <a:ext cx="1632507" cy="533400"/>
          </a:xfrm>
          <a:prstGeom prst="bentConnector2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" idx="2"/>
            <a:endCxn id="5" idx="0"/>
          </p:cNvCxnSpPr>
          <p:nvPr/>
        </p:nvCxnSpPr>
        <p:spPr>
          <a:xfrm>
            <a:off x="22677437" y="13889937"/>
            <a:ext cx="0" cy="64190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0665570" y="9890919"/>
            <a:ext cx="589806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Start </a:t>
            </a:r>
            <a:r>
              <a:rPr lang="en-US" dirty="0" smtClean="0">
                <a:latin typeface="Times New Roman"/>
                <a:cs typeface="Times New Roman"/>
              </a:rPr>
              <a:t>POAC-1</a:t>
            </a:r>
          </a:p>
          <a:p>
            <a:r>
              <a:rPr lang="en-US" dirty="0" smtClean="0">
                <a:latin typeface="Arial"/>
                <a:cs typeface="Arial"/>
              </a:rPr>
              <a:t>Order variables by increasing </a:t>
            </a:r>
            <a:r>
              <a:rPr lang="en-US" dirty="0" err="1" smtClean="0">
                <a:latin typeface="Arial"/>
                <a:cs typeface="Arial"/>
              </a:rPr>
              <a:t>dom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wdeg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Start at </a:t>
            </a:r>
            <a:r>
              <a:rPr lang="en-US" dirty="0" smtClean="0">
                <a:solidFill>
                  <a:srgbClr val="70AD47"/>
                </a:solidFill>
                <a:latin typeface="Arial"/>
                <a:cs typeface="Arial"/>
              </a:rPr>
              <a:t>first variable</a:t>
            </a:r>
          </a:p>
        </p:txBody>
      </p:sp>
      <p:cxnSp>
        <p:nvCxnSpPr>
          <p:cNvPr id="100" name="Straight Arrow Connector 99"/>
          <p:cNvCxnSpPr>
            <a:stCxn id="96" idx="4"/>
            <a:endCxn id="6" idx="0"/>
          </p:cNvCxnSpPr>
          <p:nvPr/>
        </p:nvCxnSpPr>
        <p:spPr>
          <a:xfrm>
            <a:off x="22677437" y="11264475"/>
            <a:ext cx="0" cy="64426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5" idx="3"/>
            <a:endCxn id="96" idx="6"/>
          </p:cNvCxnSpPr>
          <p:nvPr/>
        </p:nvCxnSpPr>
        <p:spPr>
          <a:xfrm flipV="1">
            <a:off x="23532401" y="10500420"/>
            <a:ext cx="2802636" cy="4886388"/>
          </a:xfrm>
          <a:prstGeom prst="bentConnector3">
            <a:avLst>
              <a:gd name="adj1" fmla="val 175290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5578122" y="16235244"/>
            <a:ext cx="141097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We introduce        </a:t>
            </a:r>
            <a:r>
              <a:rPr lang="en-US" sz="4000" dirty="0" smtClean="0">
                <a:latin typeface="Times New Roman"/>
                <a:cs typeface="Times New Roman"/>
              </a:rPr>
              <a:t>POACQ</a:t>
            </a:r>
            <a:r>
              <a:rPr lang="en-US" sz="4000" dirty="0" smtClean="0">
                <a:latin typeface="Arial"/>
                <a:cs typeface="Arial"/>
              </a:rPr>
              <a:t>, derived from </a:t>
            </a:r>
            <a:r>
              <a:rPr lang="en-US" sz="4000" dirty="0" smtClean="0">
                <a:latin typeface="Times New Roman"/>
                <a:cs typeface="Times New Roman"/>
              </a:rPr>
              <a:t>POAC-1</a:t>
            </a:r>
            <a:r>
              <a:rPr lang="en-US" sz="4000" dirty="0" smtClean="0">
                <a:latin typeface="Arial"/>
                <a:cs typeface="Arial"/>
              </a:rPr>
              <a:t>,</a:t>
            </a:r>
          </a:p>
          <a:p>
            <a:r>
              <a:rPr lang="en-US" sz="4000" dirty="0" smtClean="0">
                <a:latin typeface="Arial"/>
                <a:cs typeface="Arial"/>
              </a:rPr>
              <a:t>with two major changes: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accent5"/>
                </a:solidFill>
                <a:latin typeface="Arial"/>
                <a:cs typeface="Arial"/>
              </a:rPr>
              <a:t>Restrict </a:t>
            </a:r>
            <a:r>
              <a:rPr lang="en-US" sz="4000" dirty="0">
                <a:solidFill>
                  <a:schemeClr val="accent5"/>
                </a:solidFill>
                <a:latin typeface="Arial"/>
                <a:cs typeface="Arial"/>
              </a:rPr>
              <a:t>the singleton test to the neighborhood union of the MCB cycles in which it </a:t>
            </a:r>
            <a:r>
              <a:rPr lang="en-US" sz="4000" dirty="0" smtClean="0">
                <a:solidFill>
                  <a:schemeClr val="accent5"/>
                </a:solidFill>
                <a:latin typeface="Arial"/>
                <a:cs typeface="Arial"/>
              </a:rPr>
              <a:t>appears (</a:t>
            </a:r>
            <a:r>
              <a:rPr lang="en-US" sz="4000" dirty="0" err="1" smtClean="0">
                <a:solidFill>
                  <a:schemeClr val="accent5"/>
                </a:solidFill>
                <a:latin typeface="Arial"/>
                <a:cs typeface="Arial"/>
              </a:rPr>
              <a:t>subgraph</a:t>
            </a:r>
            <a:r>
              <a:rPr lang="en-US" sz="4000" dirty="0" smtClean="0">
                <a:solidFill>
                  <a:schemeClr val="accent5"/>
                </a:solidFill>
                <a:latin typeface="Arial"/>
                <a:cs typeface="Arial"/>
              </a:rPr>
              <a:t>)</a:t>
            </a:r>
            <a:endParaRPr lang="en-US" sz="4000" dirty="0">
              <a:solidFill>
                <a:schemeClr val="accent5"/>
              </a:solidFill>
              <a:latin typeface="Arial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70AD47"/>
                </a:solidFill>
                <a:latin typeface="Arial"/>
                <a:cs typeface="Arial"/>
              </a:rPr>
              <a:t>U</a:t>
            </a:r>
            <a:r>
              <a:rPr lang="en-US" sz="4000" dirty="0" smtClean="0">
                <a:solidFill>
                  <a:srgbClr val="70AD47"/>
                </a:solidFill>
                <a:latin typeface="Arial"/>
                <a:cs typeface="Arial"/>
              </a:rPr>
              <a:t>se </a:t>
            </a:r>
            <a:r>
              <a:rPr lang="en-US" sz="4000" dirty="0">
                <a:solidFill>
                  <a:srgbClr val="70AD47"/>
                </a:solidFill>
                <a:latin typeface="Arial"/>
                <a:cs typeface="Arial"/>
              </a:rPr>
              <a:t>a </a:t>
            </a:r>
            <a:r>
              <a:rPr lang="en-US" sz="4000" dirty="0" smtClean="0">
                <a:solidFill>
                  <a:srgbClr val="70AD47"/>
                </a:solidFill>
                <a:latin typeface="Arial"/>
                <a:cs typeface="Arial"/>
              </a:rPr>
              <a:t>priority queue </a:t>
            </a:r>
            <a:r>
              <a:rPr lang="en-US" sz="4000" dirty="0">
                <a:solidFill>
                  <a:srgbClr val="70AD47"/>
                </a:solidFill>
                <a:latin typeface="Arial"/>
                <a:cs typeface="Arial"/>
              </a:rPr>
              <a:t>for </a:t>
            </a:r>
            <a:r>
              <a:rPr lang="en-US" sz="4000" dirty="0" smtClean="0">
                <a:solidFill>
                  <a:srgbClr val="70AD47"/>
                </a:solidFill>
                <a:latin typeface="Arial"/>
                <a:cs typeface="Arial"/>
              </a:rPr>
              <a:t>propagation</a:t>
            </a:r>
            <a:endParaRPr lang="en-US" sz="4000" dirty="0">
              <a:solidFill>
                <a:srgbClr val="70AD47"/>
              </a:solidFill>
              <a:latin typeface="Arial"/>
              <a:cs typeface="Arial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7038638" y="25918308"/>
            <a:ext cx="152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Re-queue relevant</a:t>
            </a:r>
          </a:p>
          <a:p>
            <a:r>
              <a:rPr lang="en-US" dirty="0" smtClean="0">
                <a:latin typeface="Arial"/>
                <a:cs typeface="Arial"/>
              </a:rPr>
              <a:t>variables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9705637" y="23421596"/>
            <a:ext cx="54016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Singleton test every value in domain</a:t>
            </a:r>
          </a:p>
          <a:p>
            <a:r>
              <a:rPr lang="en-US" dirty="0" smtClean="0">
                <a:latin typeface="Arial"/>
                <a:cs typeface="Arial"/>
              </a:rPr>
              <a:t>Run arc-consistency on the </a:t>
            </a:r>
            <a:r>
              <a:rPr lang="en-US" b="1" dirty="0" err="1" smtClean="0">
                <a:solidFill>
                  <a:srgbClr val="4472C4"/>
                </a:solidFill>
                <a:latin typeface="Arial"/>
                <a:cs typeface="Arial"/>
              </a:rPr>
              <a:t>subgraph</a:t>
            </a:r>
            <a:endParaRPr lang="en-US" b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Update counters</a:t>
            </a:r>
          </a:p>
        </p:txBody>
      </p:sp>
      <p:sp>
        <p:nvSpPr>
          <p:cNvPr id="142" name="Diamond 141"/>
          <p:cNvSpPr/>
          <p:nvPr/>
        </p:nvSpPr>
        <p:spPr>
          <a:xfrm>
            <a:off x="21822473" y="25638897"/>
            <a:ext cx="1709928" cy="1709928"/>
          </a:xfrm>
          <a:prstGeom prst="diamond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1976048" y="26242866"/>
            <a:ext cx="143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Change?</a:t>
            </a:r>
          </a:p>
        </p:txBody>
      </p:sp>
      <p:cxnSp>
        <p:nvCxnSpPr>
          <p:cNvPr id="145" name="Straight Arrow Connector 144"/>
          <p:cNvCxnSpPr>
            <a:stCxn id="142" idx="1"/>
            <a:endCxn id="181" idx="3"/>
          </p:cNvCxnSpPr>
          <p:nvPr/>
        </p:nvCxnSpPr>
        <p:spPr>
          <a:xfrm flipH="1">
            <a:off x="18638837" y="26493861"/>
            <a:ext cx="3183636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71"/>
          <p:cNvCxnSpPr>
            <a:stCxn id="181" idx="0"/>
            <a:endCxn id="161" idx="1"/>
          </p:cNvCxnSpPr>
          <p:nvPr/>
        </p:nvCxnSpPr>
        <p:spPr>
          <a:xfrm rot="5400000" flipH="1" flipV="1">
            <a:off x="16226540" y="22845600"/>
            <a:ext cx="3833995" cy="1752600"/>
          </a:xfrm>
          <a:prstGeom prst="bentConnector2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13" idx="2"/>
            <a:endCxn id="142" idx="0"/>
          </p:cNvCxnSpPr>
          <p:nvPr/>
        </p:nvCxnSpPr>
        <p:spPr>
          <a:xfrm>
            <a:off x="22677437" y="25012360"/>
            <a:ext cx="0" cy="62653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20696237" y="19595247"/>
            <a:ext cx="4427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Start        </a:t>
            </a:r>
            <a:r>
              <a:rPr lang="en-US" dirty="0" smtClean="0">
                <a:latin typeface="Times New Roman"/>
                <a:cs typeface="Times New Roman"/>
              </a:rPr>
              <a:t>POACQ</a:t>
            </a:r>
          </a:p>
          <a:p>
            <a:r>
              <a:rPr lang="en-US" dirty="0" smtClean="0">
                <a:latin typeface="Arial"/>
                <a:cs typeface="Arial"/>
              </a:rPr>
              <a:t>Put every variable in the queue</a:t>
            </a:r>
          </a:p>
        </p:txBody>
      </p:sp>
      <p:sp>
        <p:nvSpPr>
          <p:cNvPr id="149" name="Oval 148"/>
          <p:cNvSpPr/>
          <p:nvPr/>
        </p:nvSpPr>
        <p:spPr>
          <a:xfrm>
            <a:off x="19584644" y="19435644"/>
            <a:ext cx="6181344" cy="1143000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149" idx="4"/>
            <a:endCxn id="161" idx="0"/>
          </p:cNvCxnSpPr>
          <p:nvPr/>
        </p:nvCxnSpPr>
        <p:spPr>
          <a:xfrm>
            <a:off x="22675316" y="20578644"/>
            <a:ext cx="2121" cy="65475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02"/>
          <p:cNvCxnSpPr>
            <a:stCxn id="142" idx="3"/>
            <a:endCxn id="161" idx="3"/>
          </p:cNvCxnSpPr>
          <p:nvPr/>
        </p:nvCxnSpPr>
        <p:spPr>
          <a:xfrm flipV="1">
            <a:off x="23532401" y="21804902"/>
            <a:ext cx="2802636" cy="4688959"/>
          </a:xfrm>
          <a:prstGeom prst="bentConnector3">
            <a:avLst>
              <a:gd name="adj1" fmla="val 174871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19019837" y="21233402"/>
            <a:ext cx="7315200" cy="114300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>
            <a:stCxn id="161" idx="2"/>
            <a:endCxn id="213" idx="0"/>
          </p:cNvCxnSpPr>
          <p:nvPr/>
        </p:nvCxnSpPr>
        <p:spPr>
          <a:xfrm>
            <a:off x="22677437" y="22376402"/>
            <a:ext cx="0" cy="65475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20119421" y="21625719"/>
            <a:ext cx="682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Pop </a:t>
            </a:r>
            <a:r>
              <a:rPr lang="en-US" dirty="0" smtClean="0">
                <a:solidFill>
                  <a:srgbClr val="70AD47"/>
                </a:solidFill>
                <a:latin typeface="Arial"/>
                <a:cs typeface="Arial"/>
              </a:rPr>
              <a:t>smallest </a:t>
            </a:r>
            <a:r>
              <a:rPr lang="en-US" dirty="0" err="1" smtClean="0">
                <a:solidFill>
                  <a:srgbClr val="70AD47"/>
                </a:solidFill>
                <a:latin typeface="Arial"/>
                <a:cs typeface="Arial"/>
              </a:rPr>
              <a:t>dom</a:t>
            </a:r>
            <a:r>
              <a:rPr lang="en-US" dirty="0" smtClean="0">
                <a:solidFill>
                  <a:srgbClr val="70AD47"/>
                </a:solidFill>
                <a:latin typeface="Arial"/>
                <a:cs typeface="Arial"/>
              </a:rPr>
              <a:t>/</a:t>
            </a:r>
            <a:r>
              <a:rPr lang="en-US" dirty="0" err="1" smtClean="0">
                <a:solidFill>
                  <a:srgbClr val="70AD47"/>
                </a:solidFill>
                <a:latin typeface="Arial"/>
                <a:cs typeface="Arial"/>
              </a:rPr>
              <a:t>wdeg</a:t>
            </a:r>
            <a:r>
              <a:rPr lang="en-US" dirty="0" smtClean="0">
                <a:solidFill>
                  <a:srgbClr val="70AD47"/>
                </a:solidFill>
                <a:latin typeface="Arial"/>
                <a:cs typeface="Arial"/>
              </a:rPr>
              <a:t> variable</a:t>
            </a:r>
            <a:r>
              <a:rPr lang="en-US" dirty="0" smtClean="0">
                <a:latin typeface="Arial"/>
                <a:cs typeface="Arial"/>
              </a:rPr>
              <a:t> from queue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1136478" y="14908791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No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3679332" y="14937012"/>
            <a:ext cx="68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Yes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15895637" y="14531844"/>
            <a:ext cx="2743200" cy="1709928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15895637" y="25638897"/>
            <a:ext cx="2743200" cy="1709928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98" name="Group 297"/>
          <p:cNvGrpSpPr/>
          <p:nvPr/>
        </p:nvGrpSpPr>
        <p:grpSpPr>
          <a:xfrm>
            <a:off x="19858037" y="10043319"/>
            <a:ext cx="868949" cy="1056481"/>
            <a:chOff x="18943637" y="8671719"/>
            <a:chExt cx="868949" cy="1056481"/>
          </a:xfrm>
        </p:grpSpPr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18943637" y="8671719"/>
              <a:ext cx="259349" cy="751681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096037" y="8747919"/>
              <a:ext cx="259349" cy="751681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7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248437" y="8824119"/>
              <a:ext cx="259349" cy="75168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00837" y="8900319"/>
              <a:ext cx="259349" cy="75168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553237" y="8976519"/>
              <a:ext cx="259349" cy="751681"/>
            </a:xfrm>
            <a:prstGeom prst="rect">
              <a:avLst/>
            </a:prstGeom>
          </p:spPr>
        </p:pic>
      </p:grpSp>
      <p:grpSp>
        <p:nvGrpSpPr>
          <p:cNvPr id="195" name="Group 194"/>
          <p:cNvGrpSpPr/>
          <p:nvPr/>
        </p:nvGrpSpPr>
        <p:grpSpPr>
          <a:xfrm>
            <a:off x="16733837" y="14632212"/>
            <a:ext cx="868949" cy="1056481"/>
            <a:chOff x="18943637" y="8671719"/>
            <a:chExt cx="868949" cy="1056481"/>
          </a:xfrm>
        </p:grpSpPr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943637" y="8671719"/>
              <a:ext cx="259349" cy="75168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096037" y="8747919"/>
              <a:ext cx="259349" cy="75168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9248437" y="8824119"/>
              <a:ext cx="259349" cy="751681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400837" y="8900319"/>
              <a:ext cx="259349" cy="751681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19553237" y="8976519"/>
              <a:ext cx="259349" cy="751681"/>
            </a:xfrm>
            <a:prstGeom prst="rect">
              <a:avLst/>
            </a:prstGeom>
          </p:spPr>
        </p:pic>
      </p:grpSp>
      <p:grpSp>
        <p:nvGrpSpPr>
          <p:cNvPr id="201" name="Group 200"/>
          <p:cNvGrpSpPr/>
          <p:nvPr/>
        </p:nvGrpSpPr>
        <p:grpSpPr>
          <a:xfrm>
            <a:off x="19128821" y="21284202"/>
            <a:ext cx="868949" cy="1056481"/>
            <a:chOff x="18943637" y="8671719"/>
            <a:chExt cx="868949" cy="1056481"/>
          </a:xfrm>
        </p:grpSpPr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18943637" y="8671719"/>
              <a:ext cx="259349" cy="751681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096037" y="8747919"/>
              <a:ext cx="259349" cy="751681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7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248437" y="8824119"/>
              <a:ext cx="259349" cy="751681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00837" y="8900319"/>
              <a:ext cx="259349" cy="751681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553237" y="8976519"/>
              <a:ext cx="259349" cy="751681"/>
            </a:xfrm>
            <a:prstGeom prst="rect">
              <a:avLst/>
            </a:prstGeom>
          </p:spPr>
        </p:pic>
      </p:grpSp>
      <p:grpSp>
        <p:nvGrpSpPr>
          <p:cNvPr id="207" name="Group 206"/>
          <p:cNvGrpSpPr/>
          <p:nvPr/>
        </p:nvGrpSpPr>
        <p:grpSpPr>
          <a:xfrm>
            <a:off x="16124237" y="26146908"/>
            <a:ext cx="868949" cy="751681"/>
            <a:chOff x="18867437" y="8976519"/>
            <a:chExt cx="868949" cy="751681"/>
          </a:xfrm>
        </p:grpSpPr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867437" y="8976519"/>
              <a:ext cx="259349" cy="751681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72237" y="8976519"/>
              <a:ext cx="259349" cy="751681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77037" y="8976519"/>
              <a:ext cx="259349" cy="751681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/>
        </p:nvGrpSpPr>
        <p:grpSpPr>
          <a:xfrm>
            <a:off x="25801637" y="12099237"/>
            <a:ext cx="1600200" cy="1600200"/>
            <a:chOff x="25649237" y="24064119"/>
            <a:chExt cx="1600200" cy="1600200"/>
          </a:xfrm>
        </p:grpSpPr>
        <p:sp>
          <p:nvSpPr>
            <p:cNvPr id="322" name="Oval 321"/>
            <p:cNvSpPr/>
            <p:nvPr/>
          </p:nvSpPr>
          <p:spPr>
            <a:xfrm>
              <a:off x="25649237" y="24064119"/>
              <a:ext cx="1600200" cy="1600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26381604" y="24521319"/>
              <a:ext cx="258233" cy="22860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26258837" y="249023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26411237" y="252833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26716037" y="250547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25954037" y="252833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26868437" y="246737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26305404" y="241403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26030237" y="242927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25801637" y="245213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6686404" y="242927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25725437" y="249023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25" name="Straight Connector 224"/>
            <p:cNvCxnSpPr>
              <a:stCxn id="219" idx="2"/>
              <a:endCxn id="214" idx="6"/>
            </p:cNvCxnSpPr>
            <p:nvPr/>
          </p:nvCxnSpPr>
          <p:spPr>
            <a:xfrm flipH="1" flipV="1">
              <a:off x="26639837" y="24635619"/>
              <a:ext cx="228600" cy="15240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1" idx="5"/>
              <a:endCxn id="214" idx="1"/>
            </p:cNvCxnSpPr>
            <p:nvPr/>
          </p:nvCxnSpPr>
          <p:spPr>
            <a:xfrm>
              <a:off x="26250653" y="24487841"/>
              <a:ext cx="168768" cy="6695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4" idx="3"/>
              <a:endCxn id="215" idx="0"/>
            </p:cNvCxnSpPr>
            <p:nvPr/>
          </p:nvCxnSpPr>
          <p:spPr>
            <a:xfrm flipH="1">
              <a:off x="26387954" y="24716441"/>
              <a:ext cx="31467" cy="1858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15" idx="4"/>
              <a:endCxn id="216" idx="1"/>
            </p:cNvCxnSpPr>
            <p:nvPr/>
          </p:nvCxnSpPr>
          <p:spPr>
            <a:xfrm>
              <a:off x="26387954" y="25130919"/>
              <a:ext cx="61100" cy="1858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17" idx="3"/>
              <a:endCxn id="216" idx="7"/>
            </p:cNvCxnSpPr>
            <p:nvPr/>
          </p:nvCxnSpPr>
          <p:spPr>
            <a:xfrm flipH="1">
              <a:off x="26631653" y="25249841"/>
              <a:ext cx="122201" cy="6695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14" idx="5"/>
              <a:endCxn id="217" idx="0"/>
            </p:cNvCxnSpPr>
            <p:nvPr/>
          </p:nvCxnSpPr>
          <p:spPr>
            <a:xfrm>
              <a:off x="26602020" y="24716441"/>
              <a:ext cx="243134" cy="3382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3" idx="5"/>
              <a:endCxn id="219" idx="0"/>
            </p:cNvCxnSpPr>
            <p:nvPr/>
          </p:nvCxnSpPr>
          <p:spPr>
            <a:xfrm>
              <a:off x="26906820" y="24487841"/>
              <a:ext cx="90734" cy="1858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0" idx="6"/>
              <a:endCxn id="223" idx="1"/>
            </p:cNvCxnSpPr>
            <p:nvPr/>
          </p:nvCxnSpPr>
          <p:spPr>
            <a:xfrm>
              <a:off x="26563637" y="24254619"/>
              <a:ext cx="160584" cy="715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2" idx="5"/>
              <a:endCxn id="215" idx="1"/>
            </p:cNvCxnSpPr>
            <p:nvPr/>
          </p:nvCxnSpPr>
          <p:spPr>
            <a:xfrm>
              <a:off x="26022053" y="24716441"/>
              <a:ext cx="274601" cy="21935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4" idx="7"/>
              <a:endCxn id="215" idx="2"/>
            </p:cNvCxnSpPr>
            <p:nvPr/>
          </p:nvCxnSpPr>
          <p:spPr>
            <a:xfrm>
              <a:off x="25945853" y="24935797"/>
              <a:ext cx="312984" cy="8082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218" idx="6"/>
              <a:endCxn id="216" idx="2"/>
            </p:cNvCxnSpPr>
            <p:nvPr/>
          </p:nvCxnSpPr>
          <p:spPr>
            <a:xfrm>
              <a:off x="26212270" y="25397619"/>
              <a:ext cx="19896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218" idx="1"/>
              <a:endCxn id="224" idx="4"/>
            </p:cNvCxnSpPr>
            <p:nvPr/>
          </p:nvCxnSpPr>
          <p:spPr>
            <a:xfrm flipH="1" flipV="1">
              <a:off x="25854554" y="25130919"/>
              <a:ext cx="137300" cy="1858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25801637" y="23221660"/>
            <a:ext cx="1600200" cy="1600200"/>
            <a:chOff x="25801637" y="24216519"/>
            <a:chExt cx="1600200" cy="1600200"/>
          </a:xfrm>
        </p:grpSpPr>
        <p:sp>
          <p:nvSpPr>
            <p:cNvPr id="165" name="Freeform 164"/>
            <p:cNvSpPr/>
            <p:nvPr/>
          </p:nvSpPr>
          <p:spPr>
            <a:xfrm>
              <a:off x="26132179" y="24394717"/>
              <a:ext cx="1207559" cy="1336779"/>
            </a:xfrm>
            <a:custGeom>
              <a:avLst/>
              <a:gdLst>
                <a:gd name="connsiteX0" fmla="*/ 368173 w 1298949"/>
                <a:gd name="connsiteY0" fmla="*/ 467459 h 1414788"/>
                <a:gd name="connsiteX1" fmla="*/ 248207 w 1298949"/>
                <a:gd name="connsiteY1" fmla="*/ 943192 h 1414788"/>
                <a:gd name="connsiteX2" fmla="*/ 546055 w 1298949"/>
                <a:gd name="connsiteY2" fmla="*/ 1414788 h 1414788"/>
                <a:gd name="connsiteX3" fmla="*/ 1228624 w 1298949"/>
                <a:gd name="connsiteY3" fmla="*/ 1050749 h 1414788"/>
                <a:gd name="connsiteX4" fmla="*/ 1298949 w 1298949"/>
                <a:gd name="connsiteY4" fmla="*/ 442638 h 1414788"/>
                <a:gd name="connsiteX5" fmla="*/ 637064 w 1298949"/>
                <a:gd name="connsiteY5" fmla="*/ 264756 h 1414788"/>
                <a:gd name="connsiteX6" fmla="*/ 198565 w 1298949"/>
                <a:gd name="connsiteY6" fmla="*/ 0 h 1414788"/>
                <a:gd name="connsiteX7" fmla="*/ 0 w 1298949"/>
                <a:gd name="connsiteY7" fmla="*/ 264756 h 1414788"/>
                <a:gd name="connsiteX8" fmla="*/ 368173 w 1298949"/>
                <a:gd name="connsiteY8" fmla="*/ 467459 h 1414788"/>
                <a:gd name="connsiteX0" fmla="*/ 368173 w 1298949"/>
                <a:gd name="connsiteY0" fmla="*/ 467459 h 1402377"/>
                <a:gd name="connsiteX1" fmla="*/ 248207 w 1298949"/>
                <a:gd name="connsiteY1" fmla="*/ 943192 h 1402377"/>
                <a:gd name="connsiteX2" fmla="*/ 591559 w 1298949"/>
                <a:gd name="connsiteY2" fmla="*/ 1402377 h 1402377"/>
                <a:gd name="connsiteX3" fmla="*/ 1228624 w 1298949"/>
                <a:gd name="connsiteY3" fmla="*/ 1050749 h 1402377"/>
                <a:gd name="connsiteX4" fmla="*/ 1298949 w 1298949"/>
                <a:gd name="connsiteY4" fmla="*/ 442638 h 1402377"/>
                <a:gd name="connsiteX5" fmla="*/ 637064 w 1298949"/>
                <a:gd name="connsiteY5" fmla="*/ 264756 h 1402377"/>
                <a:gd name="connsiteX6" fmla="*/ 198565 w 1298949"/>
                <a:gd name="connsiteY6" fmla="*/ 0 h 1402377"/>
                <a:gd name="connsiteX7" fmla="*/ 0 w 1298949"/>
                <a:gd name="connsiteY7" fmla="*/ 264756 h 1402377"/>
                <a:gd name="connsiteX8" fmla="*/ 368173 w 1298949"/>
                <a:gd name="connsiteY8" fmla="*/ 467459 h 1402377"/>
                <a:gd name="connsiteX0" fmla="*/ 368173 w 1298949"/>
                <a:gd name="connsiteY0" fmla="*/ 467459 h 1402377"/>
                <a:gd name="connsiteX1" fmla="*/ 248207 w 1298949"/>
                <a:gd name="connsiteY1" fmla="*/ 943192 h 1402377"/>
                <a:gd name="connsiteX2" fmla="*/ 591559 w 1298949"/>
                <a:gd name="connsiteY2" fmla="*/ 1402377 h 1402377"/>
                <a:gd name="connsiteX3" fmla="*/ 1228624 w 1298949"/>
                <a:gd name="connsiteY3" fmla="*/ 1050749 h 1402377"/>
                <a:gd name="connsiteX4" fmla="*/ 1298949 w 1298949"/>
                <a:gd name="connsiteY4" fmla="*/ 442638 h 1402377"/>
                <a:gd name="connsiteX5" fmla="*/ 637064 w 1298949"/>
                <a:gd name="connsiteY5" fmla="*/ 264756 h 1402377"/>
                <a:gd name="connsiteX6" fmla="*/ 198565 w 1298949"/>
                <a:gd name="connsiteY6" fmla="*/ 0 h 1402377"/>
                <a:gd name="connsiteX7" fmla="*/ 0 w 1298949"/>
                <a:gd name="connsiteY7" fmla="*/ 264756 h 1402377"/>
                <a:gd name="connsiteX8" fmla="*/ 368173 w 1298949"/>
                <a:gd name="connsiteY8" fmla="*/ 467459 h 1402377"/>
                <a:gd name="connsiteX0" fmla="*/ 368173 w 1298949"/>
                <a:gd name="connsiteY0" fmla="*/ 467459 h 1422726"/>
                <a:gd name="connsiteX1" fmla="*/ 248207 w 1298949"/>
                <a:gd name="connsiteY1" fmla="*/ 943192 h 1422726"/>
                <a:gd name="connsiteX2" fmla="*/ 591559 w 1298949"/>
                <a:gd name="connsiteY2" fmla="*/ 1402377 h 1422726"/>
                <a:gd name="connsiteX3" fmla="*/ 1228624 w 1298949"/>
                <a:gd name="connsiteY3" fmla="*/ 1050749 h 1422726"/>
                <a:gd name="connsiteX4" fmla="*/ 1298949 w 1298949"/>
                <a:gd name="connsiteY4" fmla="*/ 442638 h 1422726"/>
                <a:gd name="connsiteX5" fmla="*/ 637064 w 1298949"/>
                <a:gd name="connsiteY5" fmla="*/ 264756 h 1422726"/>
                <a:gd name="connsiteX6" fmla="*/ 198565 w 1298949"/>
                <a:gd name="connsiteY6" fmla="*/ 0 h 1422726"/>
                <a:gd name="connsiteX7" fmla="*/ 0 w 1298949"/>
                <a:gd name="connsiteY7" fmla="*/ 264756 h 1422726"/>
                <a:gd name="connsiteX8" fmla="*/ 368173 w 1298949"/>
                <a:gd name="connsiteY8" fmla="*/ 467459 h 1422726"/>
                <a:gd name="connsiteX0" fmla="*/ 368173 w 1298949"/>
                <a:gd name="connsiteY0" fmla="*/ 467459 h 1403038"/>
                <a:gd name="connsiteX1" fmla="*/ 248207 w 1298949"/>
                <a:gd name="connsiteY1" fmla="*/ 943192 h 1403038"/>
                <a:gd name="connsiteX2" fmla="*/ 591559 w 1298949"/>
                <a:gd name="connsiteY2" fmla="*/ 1402377 h 1403038"/>
                <a:gd name="connsiteX3" fmla="*/ 1228624 w 1298949"/>
                <a:gd name="connsiteY3" fmla="*/ 1050749 h 1403038"/>
                <a:gd name="connsiteX4" fmla="*/ 1298949 w 1298949"/>
                <a:gd name="connsiteY4" fmla="*/ 442638 h 1403038"/>
                <a:gd name="connsiteX5" fmla="*/ 637064 w 1298949"/>
                <a:gd name="connsiteY5" fmla="*/ 264756 h 1403038"/>
                <a:gd name="connsiteX6" fmla="*/ 198565 w 1298949"/>
                <a:gd name="connsiteY6" fmla="*/ 0 h 1403038"/>
                <a:gd name="connsiteX7" fmla="*/ 0 w 1298949"/>
                <a:gd name="connsiteY7" fmla="*/ 264756 h 1403038"/>
                <a:gd name="connsiteX8" fmla="*/ 368173 w 1298949"/>
                <a:gd name="connsiteY8" fmla="*/ 467459 h 1403038"/>
                <a:gd name="connsiteX0" fmla="*/ 368173 w 1298949"/>
                <a:gd name="connsiteY0" fmla="*/ 467459 h 1403038"/>
                <a:gd name="connsiteX1" fmla="*/ 248207 w 1298949"/>
                <a:gd name="connsiteY1" fmla="*/ 943192 h 1403038"/>
                <a:gd name="connsiteX2" fmla="*/ 591559 w 1298949"/>
                <a:gd name="connsiteY2" fmla="*/ 1402377 h 1403038"/>
                <a:gd name="connsiteX3" fmla="*/ 1228624 w 1298949"/>
                <a:gd name="connsiteY3" fmla="*/ 1050749 h 1403038"/>
                <a:gd name="connsiteX4" fmla="*/ 1298949 w 1298949"/>
                <a:gd name="connsiteY4" fmla="*/ 442638 h 1403038"/>
                <a:gd name="connsiteX5" fmla="*/ 637064 w 1298949"/>
                <a:gd name="connsiteY5" fmla="*/ 264756 h 1403038"/>
                <a:gd name="connsiteX6" fmla="*/ 198565 w 1298949"/>
                <a:gd name="connsiteY6" fmla="*/ 0 h 1403038"/>
                <a:gd name="connsiteX7" fmla="*/ 0 w 1298949"/>
                <a:gd name="connsiteY7" fmla="*/ 264756 h 1403038"/>
                <a:gd name="connsiteX8" fmla="*/ 368173 w 1298949"/>
                <a:gd name="connsiteY8" fmla="*/ 467459 h 1403038"/>
                <a:gd name="connsiteX0" fmla="*/ 368173 w 1298949"/>
                <a:gd name="connsiteY0" fmla="*/ 467459 h 1403038"/>
                <a:gd name="connsiteX1" fmla="*/ 248207 w 1298949"/>
                <a:gd name="connsiteY1" fmla="*/ 943192 h 1403038"/>
                <a:gd name="connsiteX2" fmla="*/ 591559 w 1298949"/>
                <a:gd name="connsiteY2" fmla="*/ 1402377 h 1403038"/>
                <a:gd name="connsiteX3" fmla="*/ 1228624 w 1298949"/>
                <a:gd name="connsiteY3" fmla="*/ 1050749 h 1403038"/>
                <a:gd name="connsiteX4" fmla="*/ 1298949 w 1298949"/>
                <a:gd name="connsiteY4" fmla="*/ 442638 h 1403038"/>
                <a:gd name="connsiteX5" fmla="*/ 637064 w 1298949"/>
                <a:gd name="connsiteY5" fmla="*/ 264756 h 1403038"/>
                <a:gd name="connsiteX6" fmla="*/ 198565 w 1298949"/>
                <a:gd name="connsiteY6" fmla="*/ 0 h 1403038"/>
                <a:gd name="connsiteX7" fmla="*/ 0 w 1298949"/>
                <a:gd name="connsiteY7" fmla="*/ 264756 h 1403038"/>
                <a:gd name="connsiteX8" fmla="*/ 368173 w 1298949"/>
                <a:gd name="connsiteY8" fmla="*/ 467459 h 1403038"/>
                <a:gd name="connsiteX0" fmla="*/ 372349 w 1303125"/>
                <a:gd name="connsiteY0" fmla="*/ 467459 h 1403038"/>
                <a:gd name="connsiteX1" fmla="*/ 252383 w 1303125"/>
                <a:gd name="connsiteY1" fmla="*/ 943192 h 1403038"/>
                <a:gd name="connsiteX2" fmla="*/ 595735 w 1303125"/>
                <a:gd name="connsiteY2" fmla="*/ 1402377 h 1403038"/>
                <a:gd name="connsiteX3" fmla="*/ 1232800 w 1303125"/>
                <a:gd name="connsiteY3" fmla="*/ 1050749 h 1403038"/>
                <a:gd name="connsiteX4" fmla="*/ 1303125 w 1303125"/>
                <a:gd name="connsiteY4" fmla="*/ 442638 h 1403038"/>
                <a:gd name="connsiteX5" fmla="*/ 641240 w 1303125"/>
                <a:gd name="connsiteY5" fmla="*/ 264756 h 1403038"/>
                <a:gd name="connsiteX6" fmla="*/ 202741 w 1303125"/>
                <a:gd name="connsiteY6" fmla="*/ 0 h 1403038"/>
                <a:gd name="connsiteX7" fmla="*/ 4176 w 1303125"/>
                <a:gd name="connsiteY7" fmla="*/ 264756 h 1403038"/>
                <a:gd name="connsiteX8" fmla="*/ 372349 w 1303125"/>
                <a:gd name="connsiteY8" fmla="*/ 467459 h 1403038"/>
                <a:gd name="connsiteX0" fmla="*/ 372349 w 1303125"/>
                <a:gd name="connsiteY0" fmla="*/ 467459 h 1403038"/>
                <a:gd name="connsiteX1" fmla="*/ 252383 w 1303125"/>
                <a:gd name="connsiteY1" fmla="*/ 943192 h 1403038"/>
                <a:gd name="connsiteX2" fmla="*/ 595735 w 1303125"/>
                <a:gd name="connsiteY2" fmla="*/ 1402377 h 1403038"/>
                <a:gd name="connsiteX3" fmla="*/ 1232800 w 1303125"/>
                <a:gd name="connsiteY3" fmla="*/ 1050749 h 1403038"/>
                <a:gd name="connsiteX4" fmla="*/ 1303125 w 1303125"/>
                <a:gd name="connsiteY4" fmla="*/ 442638 h 1403038"/>
                <a:gd name="connsiteX5" fmla="*/ 641240 w 1303125"/>
                <a:gd name="connsiteY5" fmla="*/ 264756 h 1403038"/>
                <a:gd name="connsiteX6" fmla="*/ 202741 w 1303125"/>
                <a:gd name="connsiteY6" fmla="*/ 0 h 1403038"/>
                <a:gd name="connsiteX7" fmla="*/ 4176 w 1303125"/>
                <a:gd name="connsiteY7" fmla="*/ 264756 h 1403038"/>
                <a:gd name="connsiteX8" fmla="*/ 372349 w 1303125"/>
                <a:gd name="connsiteY8" fmla="*/ 467459 h 1403038"/>
                <a:gd name="connsiteX0" fmla="*/ 372349 w 1303125"/>
                <a:gd name="connsiteY0" fmla="*/ 467459 h 1403038"/>
                <a:gd name="connsiteX1" fmla="*/ 252383 w 1303125"/>
                <a:gd name="connsiteY1" fmla="*/ 943192 h 1403038"/>
                <a:gd name="connsiteX2" fmla="*/ 595735 w 1303125"/>
                <a:gd name="connsiteY2" fmla="*/ 1402377 h 1403038"/>
                <a:gd name="connsiteX3" fmla="*/ 1232800 w 1303125"/>
                <a:gd name="connsiteY3" fmla="*/ 1050749 h 1403038"/>
                <a:gd name="connsiteX4" fmla="*/ 1303125 w 1303125"/>
                <a:gd name="connsiteY4" fmla="*/ 442638 h 1403038"/>
                <a:gd name="connsiteX5" fmla="*/ 641240 w 1303125"/>
                <a:gd name="connsiteY5" fmla="*/ 264756 h 1403038"/>
                <a:gd name="connsiteX6" fmla="*/ 202741 w 1303125"/>
                <a:gd name="connsiteY6" fmla="*/ 0 h 1403038"/>
                <a:gd name="connsiteX7" fmla="*/ 4176 w 1303125"/>
                <a:gd name="connsiteY7" fmla="*/ 264756 h 1403038"/>
                <a:gd name="connsiteX8" fmla="*/ 372349 w 1303125"/>
                <a:gd name="connsiteY8" fmla="*/ 467459 h 1403038"/>
                <a:gd name="connsiteX0" fmla="*/ 372349 w 1303919"/>
                <a:gd name="connsiteY0" fmla="*/ 467459 h 1403038"/>
                <a:gd name="connsiteX1" fmla="*/ 252383 w 1303919"/>
                <a:gd name="connsiteY1" fmla="*/ 943192 h 1403038"/>
                <a:gd name="connsiteX2" fmla="*/ 595735 w 1303919"/>
                <a:gd name="connsiteY2" fmla="*/ 1402377 h 1403038"/>
                <a:gd name="connsiteX3" fmla="*/ 1232800 w 1303919"/>
                <a:gd name="connsiteY3" fmla="*/ 1050749 h 1403038"/>
                <a:gd name="connsiteX4" fmla="*/ 1303125 w 1303919"/>
                <a:gd name="connsiteY4" fmla="*/ 442638 h 1403038"/>
                <a:gd name="connsiteX5" fmla="*/ 641240 w 1303919"/>
                <a:gd name="connsiteY5" fmla="*/ 264756 h 1403038"/>
                <a:gd name="connsiteX6" fmla="*/ 202741 w 1303919"/>
                <a:gd name="connsiteY6" fmla="*/ 0 h 1403038"/>
                <a:gd name="connsiteX7" fmla="*/ 4176 w 1303919"/>
                <a:gd name="connsiteY7" fmla="*/ 264756 h 1403038"/>
                <a:gd name="connsiteX8" fmla="*/ 372349 w 1303919"/>
                <a:gd name="connsiteY8" fmla="*/ 467459 h 1403038"/>
                <a:gd name="connsiteX0" fmla="*/ 372349 w 1303919"/>
                <a:gd name="connsiteY0" fmla="*/ 467459 h 1403350"/>
                <a:gd name="connsiteX1" fmla="*/ 252383 w 1303919"/>
                <a:gd name="connsiteY1" fmla="*/ 943192 h 1403350"/>
                <a:gd name="connsiteX2" fmla="*/ 595735 w 1303919"/>
                <a:gd name="connsiteY2" fmla="*/ 1402377 h 1403350"/>
                <a:gd name="connsiteX3" fmla="*/ 1232800 w 1303919"/>
                <a:gd name="connsiteY3" fmla="*/ 1050749 h 1403350"/>
                <a:gd name="connsiteX4" fmla="*/ 1303125 w 1303919"/>
                <a:gd name="connsiteY4" fmla="*/ 442638 h 1403350"/>
                <a:gd name="connsiteX5" fmla="*/ 641240 w 1303919"/>
                <a:gd name="connsiteY5" fmla="*/ 264756 h 1403350"/>
                <a:gd name="connsiteX6" fmla="*/ 202741 w 1303919"/>
                <a:gd name="connsiteY6" fmla="*/ 0 h 1403350"/>
                <a:gd name="connsiteX7" fmla="*/ 4176 w 1303919"/>
                <a:gd name="connsiteY7" fmla="*/ 264756 h 1403350"/>
                <a:gd name="connsiteX8" fmla="*/ 372349 w 1303919"/>
                <a:gd name="connsiteY8" fmla="*/ 467459 h 1403350"/>
                <a:gd name="connsiteX0" fmla="*/ 372349 w 1321640"/>
                <a:gd name="connsiteY0" fmla="*/ 467459 h 1403092"/>
                <a:gd name="connsiteX1" fmla="*/ 252383 w 1321640"/>
                <a:gd name="connsiteY1" fmla="*/ 943192 h 1403092"/>
                <a:gd name="connsiteX2" fmla="*/ 595735 w 1321640"/>
                <a:gd name="connsiteY2" fmla="*/ 1402377 h 1403092"/>
                <a:gd name="connsiteX3" fmla="*/ 1121107 w 1321640"/>
                <a:gd name="connsiteY3" fmla="*/ 1025928 h 1403092"/>
                <a:gd name="connsiteX4" fmla="*/ 1303125 w 1321640"/>
                <a:gd name="connsiteY4" fmla="*/ 442638 h 1403092"/>
                <a:gd name="connsiteX5" fmla="*/ 641240 w 1321640"/>
                <a:gd name="connsiteY5" fmla="*/ 264756 h 1403092"/>
                <a:gd name="connsiteX6" fmla="*/ 202741 w 1321640"/>
                <a:gd name="connsiteY6" fmla="*/ 0 h 1403092"/>
                <a:gd name="connsiteX7" fmla="*/ 4176 w 1321640"/>
                <a:gd name="connsiteY7" fmla="*/ 264756 h 1403092"/>
                <a:gd name="connsiteX8" fmla="*/ 372349 w 1321640"/>
                <a:gd name="connsiteY8" fmla="*/ 467459 h 1403092"/>
                <a:gd name="connsiteX0" fmla="*/ 372349 w 1321916"/>
                <a:gd name="connsiteY0" fmla="*/ 467459 h 1402925"/>
                <a:gd name="connsiteX1" fmla="*/ 252383 w 1321916"/>
                <a:gd name="connsiteY1" fmla="*/ 943192 h 1402925"/>
                <a:gd name="connsiteX2" fmla="*/ 595735 w 1321916"/>
                <a:gd name="connsiteY2" fmla="*/ 1402377 h 1402925"/>
                <a:gd name="connsiteX3" fmla="*/ 1121107 w 1321916"/>
                <a:gd name="connsiteY3" fmla="*/ 1025928 h 1402925"/>
                <a:gd name="connsiteX4" fmla="*/ 1303125 w 1321916"/>
                <a:gd name="connsiteY4" fmla="*/ 442638 h 1402925"/>
                <a:gd name="connsiteX5" fmla="*/ 641240 w 1321916"/>
                <a:gd name="connsiteY5" fmla="*/ 264756 h 1402925"/>
                <a:gd name="connsiteX6" fmla="*/ 202741 w 1321916"/>
                <a:gd name="connsiteY6" fmla="*/ 0 h 1402925"/>
                <a:gd name="connsiteX7" fmla="*/ 4176 w 1321916"/>
                <a:gd name="connsiteY7" fmla="*/ 264756 h 1402925"/>
                <a:gd name="connsiteX8" fmla="*/ 372349 w 1321916"/>
                <a:gd name="connsiteY8" fmla="*/ 467459 h 1402925"/>
                <a:gd name="connsiteX0" fmla="*/ 372349 w 1321916"/>
                <a:gd name="connsiteY0" fmla="*/ 467459 h 1402925"/>
                <a:gd name="connsiteX1" fmla="*/ 335118 w 1321916"/>
                <a:gd name="connsiteY1" fmla="*/ 943192 h 1402925"/>
                <a:gd name="connsiteX2" fmla="*/ 595735 w 1321916"/>
                <a:gd name="connsiteY2" fmla="*/ 1402377 h 1402925"/>
                <a:gd name="connsiteX3" fmla="*/ 1121107 w 1321916"/>
                <a:gd name="connsiteY3" fmla="*/ 1025928 h 1402925"/>
                <a:gd name="connsiteX4" fmla="*/ 1303125 w 1321916"/>
                <a:gd name="connsiteY4" fmla="*/ 442638 h 1402925"/>
                <a:gd name="connsiteX5" fmla="*/ 641240 w 1321916"/>
                <a:gd name="connsiteY5" fmla="*/ 264756 h 1402925"/>
                <a:gd name="connsiteX6" fmla="*/ 202741 w 1321916"/>
                <a:gd name="connsiteY6" fmla="*/ 0 h 1402925"/>
                <a:gd name="connsiteX7" fmla="*/ 4176 w 1321916"/>
                <a:gd name="connsiteY7" fmla="*/ 264756 h 1402925"/>
                <a:gd name="connsiteX8" fmla="*/ 372349 w 1321916"/>
                <a:gd name="connsiteY8" fmla="*/ 467459 h 1402925"/>
                <a:gd name="connsiteX0" fmla="*/ 285571 w 1235138"/>
                <a:gd name="connsiteY0" fmla="*/ 467709 h 1403175"/>
                <a:gd name="connsiteX1" fmla="*/ 248340 w 1235138"/>
                <a:gd name="connsiteY1" fmla="*/ 943442 h 1403175"/>
                <a:gd name="connsiteX2" fmla="*/ 508957 w 1235138"/>
                <a:gd name="connsiteY2" fmla="*/ 1402627 h 1403175"/>
                <a:gd name="connsiteX3" fmla="*/ 1034329 w 1235138"/>
                <a:gd name="connsiteY3" fmla="*/ 1026178 h 1403175"/>
                <a:gd name="connsiteX4" fmla="*/ 1216347 w 1235138"/>
                <a:gd name="connsiteY4" fmla="*/ 442888 h 1403175"/>
                <a:gd name="connsiteX5" fmla="*/ 554462 w 1235138"/>
                <a:gd name="connsiteY5" fmla="*/ 265006 h 1403175"/>
                <a:gd name="connsiteX6" fmla="*/ 115963 w 1235138"/>
                <a:gd name="connsiteY6" fmla="*/ 250 h 1403175"/>
                <a:gd name="connsiteX7" fmla="*/ 8407 w 1235138"/>
                <a:gd name="connsiteY7" fmla="*/ 314647 h 1403175"/>
                <a:gd name="connsiteX8" fmla="*/ 285571 w 1235138"/>
                <a:gd name="connsiteY8" fmla="*/ 467709 h 1403175"/>
                <a:gd name="connsiteX0" fmla="*/ 281386 w 1230953"/>
                <a:gd name="connsiteY0" fmla="*/ 401612 h 1337078"/>
                <a:gd name="connsiteX1" fmla="*/ 244155 w 1230953"/>
                <a:gd name="connsiteY1" fmla="*/ 877345 h 1337078"/>
                <a:gd name="connsiteX2" fmla="*/ 504772 w 1230953"/>
                <a:gd name="connsiteY2" fmla="*/ 1336530 h 1337078"/>
                <a:gd name="connsiteX3" fmla="*/ 1030144 w 1230953"/>
                <a:gd name="connsiteY3" fmla="*/ 960081 h 1337078"/>
                <a:gd name="connsiteX4" fmla="*/ 1212162 w 1230953"/>
                <a:gd name="connsiteY4" fmla="*/ 376791 h 1337078"/>
                <a:gd name="connsiteX5" fmla="*/ 550277 w 1230953"/>
                <a:gd name="connsiteY5" fmla="*/ 198909 h 1337078"/>
                <a:gd name="connsiteX6" fmla="*/ 144872 w 1230953"/>
                <a:gd name="connsiteY6" fmla="*/ 342 h 1337078"/>
                <a:gd name="connsiteX7" fmla="*/ 4222 w 1230953"/>
                <a:gd name="connsiteY7" fmla="*/ 248550 h 1337078"/>
                <a:gd name="connsiteX8" fmla="*/ 281386 w 1230953"/>
                <a:gd name="connsiteY8" fmla="*/ 401612 h 1337078"/>
                <a:gd name="connsiteX0" fmla="*/ 281168 w 1232652"/>
                <a:gd name="connsiteY0" fmla="*/ 401303 h 1336769"/>
                <a:gd name="connsiteX1" fmla="*/ 243937 w 1232652"/>
                <a:gd name="connsiteY1" fmla="*/ 877036 h 1336769"/>
                <a:gd name="connsiteX2" fmla="*/ 504554 w 1232652"/>
                <a:gd name="connsiteY2" fmla="*/ 1336221 h 1336769"/>
                <a:gd name="connsiteX3" fmla="*/ 1029926 w 1232652"/>
                <a:gd name="connsiteY3" fmla="*/ 959772 h 1336769"/>
                <a:gd name="connsiteX4" fmla="*/ 1211944 w 1232652"/>
                <a:gd name="connsiteY4" fmla="*/ 376482 h 1336769"/>
                <a:gd name="connsiteX5" fmla="*/ 516965 w 1232652"/>
                <a:gd name="connsiteY5" fmla="*/ 231694 h 1336769"/>
                <a:gd name="connsiteX6" fmla="*/ 144654 w 1232652"/>
                <a:gd name="connsiteY6" fmla="*/ 33 h 1336769"/>
                <a:gd name="connsiteX7" fmla="*/ 4004 w 1232652"/>
                <a:gd name="connsiteY7" fmla="*/ 248241 h 1336769"/>
                <a:gd name="connsiteX8" fmla="*/ 281168 w 1232652"/>
                <a:gd name="connsiteY8" fmla="*/ 401303 h 1336769"/>
                <a:gd name="connsiteX0" fmla="*/ 281168 w 1207559"/>
                <a:gd name="connsiteY0" fmla="*/ 401306 h 1336779"/>
                <a:gd name="connsiteX1" fmla="*/ 243937 w 1207559"/>
                <a:gd name="connsiteY1" fmla="*/ 877039 h 1336779"/>
                <a:gd name="connsiteX2" fmla="*/ 504554 w 1207559"/>
                <a:gd name="connsiteY2" fmla="*/ 1336224 h 1336779"/>
                <a:gd name="connsiteX3" fmla="*/ 1029926 w 1207559"/>
                <a:gd name="connsiteY3" fmla="*/ 959775 h 1336779"/>
                <a:gd name="connsiteX4" fmla="*/ 1178850 w 1207559"/>
                <a:gd name="connsiteY4" fmla="*/ 471632 h 1336779"/>
                <a:gd name="connsiteX5" fmla="*/ 516965 w 1207559"/>
                <a:gd name="connsiteY5" fmla="*/ 231697 h 1336779"/>
                <a:gd name="connsiteX6" fmla="*/ 144654 w 1207559"/>
                <a:gd name="connsiteY6" fmla="*/ 36 h 1336779"/>
                <a:gd name="connsiteX7" fmla="*/ 4004 w 1207559"/>
                <a:gd name="connsiteY7" fmla="*/ 248244 h 1336779"/>
                <a:gd name="connsiteX8" fmla="*/ 281168 w 1207559"/>
                <a:gd name="connsiteY8" fmla="*/ 401306 h 13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9" h="1336779">
                  <a:moveTo>
                    <a:pt x="281168" y="401306"/>
                  </a:moveTo>
                  <a:cubicBezTo>
                    <a:pt x="321157" y="506105"/>
                    <a:pt x="206706" y="721219"/>
                    <a:pt x="243937" y="877039"/>
                  </a:cubicBezTo>
                  <a:cubicBezTo>
                    <a:pt x="281168" y="1032859"/>
                    <a:pt x="373556" y="1322435"/>
                    <a:pt x="504554" y="1336224"/>
                  </a:cubicBezTo>
                  <a:cubicBezTo>
                    <a:pt x="635552" y="1350013"/>
                    <a:pt x="917543" y="1103874"/>
                    <a:pt x="1029926" y="959775"/>
                  </a:cubicBezTo>
                  <a:cubicBezTo>
                    <a:pt x="1142309" y="815676"/>
                    <a:pt x="1264343" y="592978"/>
                    <a:pt x="1178850" y="471632"/>
                  </a:cubicBezTo>
                  <a:cubicBezTo>
                    <a:pt x="1093357" y="350286"/>
                    <a:pt x="689331" y="310296"/>
                    <a:pt x="516965" y="231697"/>
                  </a:cubicBezTo>
                  <a:cubicBezTo>
                    <a:pt x="344599" y="153098"/>
                    <a:pt x="230147" y="-2722"/>
                    <a:pt x="144654" y="36"/>
                  </a:cubicBezTo>
                  <a:cubicBezTo>
                    <a:pt x="59161" y="2794"/>
                    <a:pt x="-18748" y="181366"/>
                    <a:pt x="4004" y="248244"/>
                  </a:cubicBezTo>
                  <a:cubicBezTo>
                    <a:pt x="26756" y="315122"/>
                    <a:pt x="241179" y="296507"/>
                    <a:pt x="281168" y="40130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26534004" y="24673719"/>
              <a:ext cx="258233" cy="22860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26411237" y="250547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26563637" y="254357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26868437" y="252071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26106437" y="254357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27020837" y="248261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26457804" y="242927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26182637" y="244451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25954037" y="246737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26838804" y="244451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25877837" y="25054719"/>
              <a:ext cx="258233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35" name="Straight Connector 334"/>
            <p:cNvCxnSpPr>
              <a:stCxn id="329" idx="2"/>
              <a:endCxn id="324" idx="6"/>
            </p:cNvCxnSpPr>
            <p:nvPr/>
          </p:nvCxnSpPr>
          <p:spPr>
            <a:xfrm flipH="1" flipV="1">
              <a:off x="26792237" y="24788019"/>
              <a:ext cx="228600" cy="15240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331" idx="5"/>
              <a:endCxn id="324" idx="1"/>
            </p:cNvCxnSpPr>
            <p:nvPr/>
          </p:nvCxnSpPr>
          <p:spPr>
            <a:xfrm>
              <a:off x="26403053" y="24640241"/>
              <a:ext cx="168768" cy="6695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24" idx="3"/>
              <a:endCxn id="325" idx="0"/>
            </p:cNvCxnSpPr>
            <p:nvPr/>
          </p:nvCxnSpPr>
          <p:spPr>
            <a:xfrm flipH="1">
              <a:off x="26540354" y="24868841"/>
              <a:ext cx="31467" cy="1858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25" idx="4"/>
              <a:endCxn id="326" idx="1"/>
            </p:cNvCxnSpPr>
            <p:nvPr/>
          </p:nvCxnSpPr>
          <p:spPr>
            <a:xfrm>
              <a:off x="26540354" y="25283319"/>
              <a:ext cx="61100" cy="1858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27" idx="3"/>
              <a:endCxn id="326" idx="7"/>
            </p:cNvCxnSpPr>
            <p:nvPr/>
          </p:nvCxnSpPr>
          <p:spPr>
            <a:xfrm flipH="1">
              <a:off x="26784053" y="25402241"/>
              <a:ext cx="122201" cy="6695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stCxn id="324" idx="5"/>
              <a:endCxn id="327" idx="0"/>
            </p:cNvCxnSpPr>
            <p:nvPr/>
          </p:nvCxnSpPr>
          <p:spPr>
            <a:xfrm>
              <a:off x="26754420" y="24868841"/>
              <a:ext cx="243134" cy="3382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33" idx="5"/>
              <a:endCxn id="329" idx="0"/>
            </p:cNvCxnSpPr>
            <p:nvPr/>
          </p:nvCxnSpPr>
          <p:spPr>
            <a:xfrm>
              <a:off x="27059220" y="24640241"/>
              <a:ext cx="90734" cy="1858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30" idx="6"/>
              <a:endCxn id="333" idx="1"/>
            </p:cNvCxnSpPr>
            <p:nvPr/>
          </p:nvCxnSpPr>
          <p:spPr>
            <a:xfrm>
              <a:off x="26716037" y="24407019"/>
              <a:ext cx="160584" cy="715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stCxn id="332" idx="5"/>
              <a:endCxn id="325" idx="1"/>
            </p:cNvCxnSpPr>
            <p:nvPr/>
          </p:nvCxnSpPr>
          <p:spPr>
            <a:xfrm>
              <a:off x="26174453" y="24868841"/>
              <a:ext cx="274601" cy="21935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334" idx="7"/>
              <a:endCxn id="325" idx="2"/>
            </p:cNvCxnSpPr>
            <p:nvPr/>
          </p:nvCxnSpPr>
          <p:spPr>
            <a:xfrm>
              <a:off x="26098253" y="25088197"/>
              <a:ext cx="312984" cy="8082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28" idx="6"/>
              <a:endCxn id="326" idx="2"/>
            </p:cNvCxnSpPr>
            <p:nvPr/>
          </p:nvCxnSpPr>
          <p:spPr>
            <a:xfrm>
              <a:off x="26364670" y="25550019"/>
              <a:ext cx="19896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28" idx="1"/>
              <a:endCxn id="334" idx="4"/>
            </p:cNvCxnSpPr>
            <p:nvPr/>
          </p:nvCxnSpPr>
          <p:spPr>
            <a:xfrm flipH="1" flipV="1">
              <a:off x="26006954" y="25283319"/>
              <a:ext cx="137300" cy="18587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Oval 348"/>
            <p:cNvSpPr/>
            <p:nvPr/>
          </p:nvSpPr>
          <p:spPr>
            <a:xfrm>
              <a:off x="25801637" y="24216519"/>
              <a:ext cx="1600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51" name="Right Triangle 350"/>
          <p:cNvSpPr/>
          <p:nvPr/>
        </p:nvSpPr>
        <p:spPr>
          <a:xfrm rot="5400000" flipH="1">
            <a:off x="5761037" y="35713832"/>
            <a:ext cx="2057400" cy="1905000"/>
          </a:xfrm>
          <a:prstGeom prst="rtTriangl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/>
          </a:p>
        </p:txBody>
      </p:sp>
      <p:sp>
        <p:nvSpPr>
          <p:cNvPr id="213" name="Rectangle 212"/>
          <p:cNvSpPr/>
          <p:nvPr/>
        </p:nvSpPr>
        <p:spPr>
          <a:xfrm>
            <a:off x="17800637" y="23031160"/>
            <a:ext cx="9753600" cy="198120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6" name="Picture 2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9237" y="23170860"/>
            <a:ext cx="1701800" cy="17018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922837" y="36191570"/>
            <a:ext cx="91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11887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  <a:endParaRPr lang="en-US" sz="40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9" name="Rectangle 173"/>
          <p:cNvSpPr>
            <a:spLocks noChangeArrowheads="1"/>
          </p:cNvSpPr>
          <p:nvPr/>
        </p:nvSpPr>
        <p:spPr bwMode="auto">
          <a:xfrm>
            <a:off x="15430375" y="38999319"/>
            <a:ext cx="14243424" cy="16002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78" name="Rectangle 1047"/>
          <p:cNvSpPr>
            <a:spLocks noChangeArrowheads="1"/>
          </p:cNvSpPr>
          <p:nvPr/>
        </p:nvSpPr>
        <p:spPr bwMode="auto">
          <a:xfrm>
            <a:off x="15838390" y="38465919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 Future Research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5590837" y="39608919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Extend approach to other high-level consistency algorithms</a:t>
            </a:r>
            <a:endParaRPr lang="en-US" sz="4000" dirty="0">
              <a:solidFill>
                <a:srgbClr val="70AD47"/>
              </a:solidFill>
              <a:latin typeface="Arial"/>
              <a:cs typeface="Arial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808037" y="30883034"/>
            <a:ext cx="1417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Computed on incidence graph, bipartite </a:t>
            </a:r>
            <a:r>
              <a:rPr lang="en-US" sz="4000" dirty="0">
                <a:latin typeface="Arial"/>
                <a:cs typeface="Arial"/>
              </a:rPr>
              <a:t>g</a:t>
            </a:r>
            <a:r>
              <a:rPr lang="en-US" sz="4000" dirty="0" smtClean="0">
                <a:latin typeface="Arial"/>
                <a:cs typeface="Arial"/>
              </a:rPr>
              <a:t>raph </a:t>
            </a:r>
            <a:r>
              <a:rPr lang="en-US" sz="4000" dirty="0" smtClean="0">
                <a:latin typeface="Times New Roman"/>
                <a:cs typeface="Times New Roman"/>
              </a:rPr>
              <a:t>G</a:t>
            </a:r>
            <a:r>
              <a:rPr lang="en-US" sz="4000" dirty="0" smtClean="0">
                <a:latin typeface="Arial"/>
                <a:cs typeface="Arial"/>
              </a:rPr>
              <a:t> = (</a:t>
            </a:r>
            <a:r>
              <a:rPr lang="en-US" sz="4000" dirty="0">
                <a:latin typeface="Times New Roman"/>
                <a:cs typeface="Times New Roman"/>
              </a:rPr>
              <a:t>𝒳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dirty="0"/>
              <a:t>𝒞</a:t>
            </a:r>
            <a:r>
              <a:rPr lang="en-US" sz="4000" dirty="0" smtClean="0">
                <a:latin typeface="Arial"/>
                <a:cs typeface="Arial"/>
              </a:rPr>
              <a:t>, </a:t>
            </a:r>
            <a:r>
              <a:rPr lang="en-US" sz="4000" dirty="0" smtClean="0">
                <a:latin typeface="Times New Roman"/>
                <a:cs typeface="Times New Roman"/>
              </a:rPr>
              <a:t>E</a:t>
            </a:r>
            <a:r>
              <a:rPr lang="en-US" sz="4000" dirty="0" smtClean="0">
                <a:latin typeface="Arial"/>
                <a:cs typeface="Arial"/>
              </a:rPr>
              <a:t>) </a:t>
            </a:r>
            <a:r>
              <a:rPr lang="en-US" sz="4000" dirty="0" smtClean="0">
                <a:latin typeface="Times New Roman"/>
                <a:cs typeface="Times New Roman"/>
              </a:rPr>
              <a:t>𝒳</a:t>
            </a:r>
            <a:r>
              <a:rPr lang="en-US" sz="4000" dirty="0" smtClean="0">
                <a:latin typeface="Arial"/>
                <a:cs typeface="Arial"/>
              </a:rPr>
              <a:t>: variables,  </a:t>
            </a:r>
            <a:r>
              <a:rPr lang="en-US" sz="4000" dirty="0" smtClean="0"/>
              <a:t>𝒞</a:t>
            </a:r>
            <a:r>
              <a:rPr lang="en-US" sz="4000" dirty="0" smtClean="0">
                <a:latin typeface="Arial"/>
                <a:cs typeface="Arial"/>
              </a:rPr>
              <a:t>: constraints,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smtClean="0">
                <a:latin typeface="Times New Roman"/>
                <a:cs typeface="Times New Roman"/>
              </a:rPr>
              <a:t>E</a:t>
            </a:r>
            <a:r>
              <a:rPr lang="en-US" sz="4000" dirty="0" smtClean="0">
                <a:latin typeface="Arial"/>
                <a:cs typeface="Arial"/>
              </a:rPr>
              <a:t>: link </a:t>
            </a:r>
            <a:r>
              <a:rPr lang="en-US" sz="4000" i="1" dirty="0" smtClean="0">
                <a:latin typeface="Times New Roman"/>
                <a:cs typeface="Times New Roman"/>
              </a:rPr>
              <a:t>c</a:t>
            </a:r>
            <a:r>
              <a:rPr lang="en-US" sz="40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smtClean="0">
                <a:latin typeface="Arial"/>
                <a:cs typeface="Arial"/>
              </a:rPr>
              <a:t>and </a:t>
            </a:r>
            <a:r>
              <a:rPr lang="en-US" sz="4000" i="1" dirty="0">
                <a:latin typeface="Times New Roman"/>
                <a:cs typeface="Times New Roman"/>
              </a:rPr>
              <a:t>x</a:t>
            </a:r>
            <a:r>
              <a:rPr lang="en-US" sz="4000" i="1" baseline="-25000" dirty="0">
                <a:latin typeface="Times New Roman"/>
                <a:cs typeface="Times New Roman"/>
              </a:rPr>
              <a:t>i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smtClean="0">
                <a:latin typeface="Cambria Math"/>
                <a:cs typeface="Cambria Math"/>
              </a:rPr>
              <a:t>∈ </a:t>
            </a:r>
            <a:r>
              <a:rPr lang="en-US" sz="4000" i="1" dirty="0" smtClean="0">
                <a:latin typeface="Times New Roman"/>
                <a:cs typeface="Times New Roman"/>
              </a:rPr>
              <a:t>scope</a:t>
            </a:r>
            <a:r>
              <a:rPr lang="en-US" sz="4000" dirty="0" smtClean="0">
                <a:latin typeface="Arial"/>
                <a:cs typeface="Arial"/>
              </a:rPr>
              <a:t>(</a:t>
            </a:r>
            <a:r>
              <a:rPr lang="en-US" sz="4000" i="1" dirty="0">
                <a:latin typeface="Times New Roman"/>
                <a:cs typeface="Times New Roman"/>
              </a:rPr>
              <a:t>c</a:t>
            </a:r>
            <a:r>
              <a:rPr lang="en-US" sz="4000" i="1" baseline="-25000" dirty="0">
                <a:latin typeface="Times New Roman"/>
                <a:cs typeface="Times New Roman"/>
              </a:rPr>
              <a:t>i</a:t>
            </a:r>
            <a:r>
              <a:rPr lang="en-US" sz="4000" dirty="0" smtClean="0">
                <a:latin typeface="Arial"/>
                <a:cs typeface="Arial"/>
              </a:rPr>
              <a:t>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808037" y="39117301"/>
            <a:ext cx="1394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Minimum Cycle Basis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 (MCB): a cycle </a:t>
            </a:r>
            <a:r>
              <a:rPr lang="en-US" sz="4000" dirty="0">
                <a:latin typeface="Cambria Math"/>
                <a:cs typeface="Cambria Math"/>
              </a:rPr>
              <a:t>∈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 MCB cannot be obtained by symmetric difference from other cycles </a:t>
            </a:r>
            <a:r>
              <a:rPr lang="en-US" sz="4000" dirty="0">
                <a:latin typeface="Cambria Math"/>
                <a:cs typeface="Cambria Math"/>
              </a:rPr>
              <a:t>∈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MCB </a:t>
            </a:r>
            <a:endParaRPr lang="en-US" sz="4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6827837" y="36191570"/>
            <a:ext cx="9144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11887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  <a:endParaRPr lang="en-US" sz="40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3017837" y="36191570"/>
            <a:ext cx="9144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11887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endParaRPr lang="en-US" sz="40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8198268" y="33988705"/>
            <a:ext cx="5091316" cy="1269995"/>
          </a:xfrm>
          <a:prstGeom prst="wedgeRectCallout">
            <a:avLst>
              <a:gd name="adj1" fmla="val -8133"/>
              <a:gd name="adj2" fmla="val -118836"/>
            </a:avLst>
          </a:prstGeom>
          <a:noFill/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ular Callout 182"/>
          <p:cNvSpPr/>
          <p:nvPr/>
        </p:nvSpPr>
        <p:spPr>
          <a:xfrm>
            <a:off x="7987814" y="33778253"/>
            <a:ext cx="6741854" cy="2279199"/>
          </a:xfrm>
          <a:prstGeom prst="wedgeRectCallout">
            <a:avLst>
              <a:gd name="adj1" fmla="val 33471"/>
              <a:gd name="adj2" fmla="val -79332"/>
            </a:avLst>
          </a:prstGeom>
          <a:noFill/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691128" y="32528417"/>
            <a:ext cx="213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A</a:t>
            </a:r>
            <a:r>
              <a:rPr lang="en-US" sz="3600" dirty="0" smtClean="0">
                <a:latin typeface="Arial"/>
                <a:cs typeface="Arial"/>
              </a:rPr>
              <a:t>ll cycles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9643329" y="32562434"/>
            <a:ext cx="136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MCB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825" y="16429725"/>
            <a:ext cx="901700" cy="469900"/>
          </a:xfrm>
          <a:prstGeom prst="rect">
            <a:avLst/>
          </a:prstGeom>
        </p:spPr>
      </p:pic>
      <p:sp>
        <p:nvSpPr>
          <p:cNvPr id="185" name="Rectangle 155"/>
          <p:cNvSpPr>
            <a:spLocks noChangeArrowheads="1"/>
          </p:cNvSpPr>
          <p:nvPr/>
        </p:nvSpPr>
        <p:spPr bwMode="auto">
          <a:xfrm>
            <a:off x="778726" y="5768445"/>
            <a:ext cx="3812817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Motivation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6" name="Rectangle 155"/>
          <p:cNvSpPr>
            <a:spLocks noChangeArrowheads="1"/>
          </p:cNvSpPr>
          <p:nvPr/>
        </p:nvSpPr>
        <p:spPr bwMode="auto">
          <a:xfrm>
            <a:off x="778726" y="7526908"/>
            <a:ext cx="4905017" cy="923544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Contributions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7" y="27711194"/>
            <a:ext cx="292100" cy="330200"/>
          </a:xfrm>
          <a:prstGeom prst="rect">
            <a:avLst/>
          </a:prstGeom>
        </p:spPr>
      </p:pic>
      <p:pic>
        <p:nvPicPr>
          <p:cNvPr id="187" name="Picture 18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15" y="28889874"/>
            <a:ext cx="292100" cy="330200"/>
          </a:xfrm>
          <a:prstGeom prst="rect">
            <a:avLst/>
          </a:prstGeom>
        </p:spPr>
      </p:pic>
      <p:sp>
        <p:nvSpPr>
          <p:cNvPr id="188" name="TextBox 187"/>
          <p:cNvSpPr txBox="1"/>
          <p:nvPr/>
        </p:nvSpPr>
        <p:spPr>
          <a:xfrm>
            <a:off x="15606343" y="6659462"/>
            <a:ext cx="14025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Union-Cycle POAC </a:t>
            </a:r>
            <a:r>
              <a:rPr lang="en-US" sz="4000" dirty="0" smtClean="0">
                <a:latin typeface="Arial"/>
                <a:cs typeface="Arial"/>
              </a:rPr>
              <a:t>(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smtClean="0">
                <a:latin typeface="Arial"/>
                <a:cs typeface="Arial"/>
              </a:rPr>
              <a:t>      POAC): restrict </a:t>
            </a:r>
            <a:r>
              <a:rPr lang="en-US" sz="4000" dirty="0">
                <a:latin typeface="Arial"/>
                <a:cs typeface="Arial"/>
              </a:rPr>
              <a:t>the singleton test </a:t>
            </a:r>
            <a:r>
              <a:rPr lang="en-US" sz="4000" dirty="0" smtClean="0">
                <a:latin typeface="Arial"/>
                <a:cs typeface="Arial"/>
              </a:rPr>
              <a:t>to </a:t>
            </a:r>
            <a:r>
              <a:rPr lang="en-US" sz="4000" dirty="0">
                <a:latin typeface="Arial"/>
                <a:cs typeface="Arial"/>
              </a:rPr>
              <a:t>the neighborhood of a variable and to the union of the MCB cycles in which the variable appears. 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1136478" y="26028033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No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3679332" y="26056254"/>
            <a:ext cx="68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Yes</a:t>
            </a:r>
          </a:p>
        </p:txBody>
      </p:sp>
      <p:pic>
        <p:nvPicPr>
          <p:cNvPr id="208" name="Picture 20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772" y="6834445"/>
            <a:ext cx="901700" cy="469900"/>
          </a:xfrm>
          <a:prstGeom prst="rect">
            <a:avLst/>
          </a:prstGeom>
        </p:spPr>
      </p:pic>
      <p:pic>
        <p:nvPicPr>
          <p:cNvPr id="209" name="Picture 20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537" y="29230749"/>
            <a:ext cx="673100" cy="317500"/>
          </a:xfrm>
          <a:prstGeom prst="rect">
            <a:avLst/>
          </a:prstGeom>
        </p:spPr>
      </p:pic>
      <p:pic>
        <p:nvPicPr>
          <p:cNvPr id="229" name="Picture 22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937" y="29230749"/>
            <a:ext cx="673100" cy="317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815" y="19750771"/>
            <a:ext cx="533400" cy="292100"/>
          </a:xfrm>
          <a:prstGeom prst="rect">
            <a:avLst/>
          </a:prstGeom>
        </p:spPr>
      </p:pic>
      <p:sp>
        <p:nvSpPr>
          <p:cNvPr id="96" name="Oval 95"/>
          <p:cNvSpPr/>
          <p:nvPr/>
        </p:nvSpPr>
        <p:spPr>
          <a:xfrm>
            <a:off x="19019837" y="9736365"/>
            <a:ext cx="7315200" cy="1528110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 cmpd="sng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2378</TotalTime>
  <Words>1014</Words>
  <Application>Microsoft Macintosh PowerPoint</Application>
  <PresentationFormat>Custom</PresentationFormat>
  <Paragraphs>293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UNL-CSE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Anagh</dc:creator>
  <cp:lastModifiedBy>Robert Woodward</cp:lastModifiedBy>
  <cp:revision>527</cp:revision>
  <cp:lastPrinted>2014-09-02T20:30:31Z</cp:lastPrinted>
  <dcterms:created xsi:type="dcterms:W3CDTF">2012-10-02T16:37:08Z</dcterms:created>
  <dcterms:modified xsi:type="dcterms:W3CDTF">2017-02-01T15:25:22Z</dcterms:modified>
</cp:coreProperties>
</file>