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2794238" cy="30267275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05856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811713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217569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623426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029282" algn="l" defTabSz="811713" rtl="0" eaLnBrk="1" latinLnBrk="0" hangingPunct="1">
      <a:defRPr sz="2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435139" algn="l" defTabSz="811713" rtl="0" eaLnBrk="1" latinLnBrk="0" hangingPunct="1">
      <a:defRPr sz="2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2840995" algn="l" defTabSz="811713" rtl="0" eaLnBrk="1" latinLnBrk="0" hangingPunct="1">
      <a:defRPr sz="2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246852" algn="l" defTabSz="811713" rtl="0" eaLnBrk="1" latinLnBrk="0" hangingPunct="1">
      <a:defRPr sz="2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080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C38"/>
    <a:srgbClr val="1044E7"/>
    <a:srgbClr val="33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105" autoAdjust="0"/>
    <p:restoredTop sz="97980" autoAdjust="0"/>
  </p:normalViewPr>
  <p:slideViewPr>
    <p:cSldViewPr snapToGrid="0">
      <p:cViewPr>
        <p:scale>
          <a:sx n="50" d="100"/>
          <a:sy n="50" d="100"/>
        </p:scale>
        <p:origin x="-176" y="1768"/>
      </p:cViewPr>
      <p:guideLst>
        <p:guide orient="horz" pos="9533"/>
        <p:guide pos="13479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fld id="{18F5A5E2-B066-4E4A-8A39-E5D4979149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03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58269E-B438-4AFE-9D46-84DEB32FC712}" type="datetime1">
              <a:rPr lang="en-US"/>
              <a:pPr/>
              <a:t>9/4/14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696913"/>
            <a:ext cx="49212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155B05-0CA6-4D74-A8FA-B0D3AC221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02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05856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05856" algn="l" defTabSz="405856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811713" algn="l" defTabSz="405856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217569" algn="l" defTabSz="405856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623426" algn="l" defTabSz="405856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029282" algn="l" defTabSz="4058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5139" algn="l" defTabSz="4058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40995" algn="l" defTabSz="4058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6852" algn="l" defTabSz="4058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38225" y="696913"/>
            <a:ext cx="4921250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C7DDFDF-3096-455F-A08D-F86EEC3A53AD}" type="slidenum">
              <a:rPr lang="en-US" sz="1200"/>
              <a:pPr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1339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280" y="4963032"/>
            <a:ext cx="32095679" cy="10537496"/>
          </a:xfrm>
        </p:spPr>
        <p:txBody>
          <a:bodyPr anchor="b">
            <a:normAutofit/>
          </a:bodyPr>
          <a:lstStyle>
            <a:lvl1pPr algn="ctr">
              <a:defRPr sz="2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280" y="15897330"/>
            <a:ext cx="32095679" cy="7307582"/>
          </a:xfrm>
        </p:spPr>
        <p:txBody>
          <a:bodyPr>
            <a:normAutofit/>
          </a:bodyPr>
          <a:lstStyle>
            <a:lvl1pPr marL="0" indent="0" algn="ctr">
              <a:buNone/>
              <a:defRPr sz="8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704597" indent="0" algn="ctr">
              <a:buNone/>
              <a:defRPr sz="10400"/>
            </a:lvl2pPr>
            <a:lvl3pPr marL="3409194" indent="0" algn="ctr">
              <a:buNone/>
              <a:defRPr sz="8900"/>
            </a:lvl3pPr>
            <a:lvl4pPr marL="5113791" indent="0" algn="ctr">
              <a:buNone/>
              <a:defRPr sz="7500"/>
            </a:lvl4pPr>
            <a:lvl5pPr marL="6818388" indent="0" algn="ctr">
              <a:buNone/>
              <a:defRPr sz="7500"/>
            </a:lvl5pPr>
            <a:lvl6pPr marL="8522985" indent="0" algn="ctr">
              <a:buNone/>
              <a:defRPr sz="7500"/>
            </a:lvl6pPr>
            <a:lvl7pPr marL="10227582" indent="0" algn="ctr">
              <a:buNone/>
              <a:defRPr sz="7500"/>
            </a:lvl7pPr>
            <a:lvl8pPr marL="11932179" indent="0" algn="ctr">
              <a:buNone/>
              <a:defRPr sz="7500"/>
            </a:lvl8pPr>
            <a:lvl9pPr marL="13636776" indent="0" algn="ctr">
              <a:buNone/>
              <a:defRPr sz="7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0049-CB2C-4569-9D24-AB3B74418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5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CBC2-8A67-4CD5-832C-D5BB29F3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3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24627" y="1590433"/>
            <a:ext cx="9227508" cy="25650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104" y="1590433"/>
            <a:ext cx="27147595" cy="2565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2DD3-9F65-4E89-AAAD-D58C9FB3B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1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47A8D-0BE6-434D-89EE-43AFE5E52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7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816" y="7557654"/>
            <a:ext cx="36910030" cy="12583595"/>
          </a:xfrm>
        </p:spPr>
        <p:txBody>
          <a:bodyPr anchor="b">
            <a:normAutofit/>
          </a:bodyPr>
          <a:lstStyle>
            <a:lvl1pPr>
              <a:defRPr sz="2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9816" y="20092712"/>
            <a:ext cx="36910030" cy="6620965"/>
          </a:xfrm>
        </p:spPr>
        <p:txBody>
          <a:bodyPr anchor="t">
            <a:normAutofit/>
          </a:bodyPr>
          <a:lstStyle>
            <a:lvl1pPr marL="0" indent="0">
              <a:buNone/>
              <a:defRPr sz="8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70459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2pPr>
            <a:lvl3pPr marL="3409194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3pPr>
            <a:lvl4pPr marL="5113791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4pPr>
            <a:lvl5pPr marL="6818388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5pPr>
            <a:lvl6pPr marL="8522985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6pPr>
            <a:lvl7pPr marL="10227582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7pPr>
            <a:lvl8pPr marL="11932179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8pPr>
            <a:lvl9pPr marL="13636776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89AD-B4C3-4725-89D5-2C4B5144F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7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6418" y="8071277"/>
            <a:ext cx="18187551" cy="19204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4583" y="8071277"/>
            <a:ext cx="18187551" cy="19204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DADF-473F-40F1-BEE1-14B70E413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9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6419" y="7422724"/>
            <a:ext cx="18098396" cy="364416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8900" b="1"/>
            </a:lvl1pPr>
            <a:lvl2pPr marL="1704597" indent="0">
              <a:buNone/>
              <a:defRPr sz="7500" b="1"/>
            </a:lvl2pPr>
            <a:lvl3pPr marL="3409194" indent="0">
              <a:buNone/>
              <a:defRPr sz="6700" b="1"/>
            </a:lvl3pPr>
            <a:lvl4pPr marL="5113791" indent="0">
              <a:buNone/>
              <a:defRPr sz="6000" b="1"/>
            </a:lvl4pPr>
            <a:lvl5pPr marL="6818388" indent="0">
              <a:buNone/>
              <a:defRPr sz="6000" b="1"/>
            </a:lvl5pPr>
            <a:lvl6pPr marL="8522985" indent="0">
              <a:buNone/>
              <a:defRPr sz="6000" b="1"/>
            </a:lvl6pPr>
            <a:lvl7pPr marL="10227582" indent="0">
              <a:buNone/>
              <a:defRPr sz="6000" b="1"/>
            </a:lvl7pPr>
            <a:lvl8pPr marL="11932179" indent="0">
              <a:buNone/>
              <a:defRPr sz="6000" b="1"/>
            </a:lvl8pPr>
            <a:lvl9pPr marL="13636776" indent="0">
              <a:buNone/>
              <a:defRPr sz="6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6419" y="11066890"/>
            <a:ext cx="18098396" cy="16243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4585" y="7422726"/>
            <a:ext cx="18187555" cy="36441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900" b="1"/>
            </a:lvl1pPr>
            <a:lvl2pPr marL="1704597" indent="0">
              <a:buNone/>
              <a:defRPr sz="7500" b="1"/>
            </a:lvl2pPr>
            <a:lvl3pPr marL="3409194" indent="0">
              <a:buNone/>
              <a:defRPr sz="6700" b="1"/>
            </a:lvl3pPr>
            <a:lvl4pPr marL="5113791" indent="0">
              <a:buNone/>
              <a:defRPr sz="6000" b="1"/>
            </a:lvl4pPr>
            <a:lvl5pPr marL="6818388" indent="0">
              <a:buNone/>
              <a:defRPr sz="6000" b="1"/>
            </a:lvl5pPr>
            <a:lvl6pPr marL="8522985" indent="0">
              <a:buNone/>
              <a:defRPr sz="6000" b="1"/>
            </a:lvl6pPr>
            <a:lvl7pPr marL="10227582" indent="0">
              <a:buNone/>
              <a:defRPr sz="6000" b="1"/>
            </a:lvl7pPr>
            <a:lvl8pPr marL="11932179" indent="0">
              <a:buNone/>
              <a:defRPr sz="6000" b="1"/>
            </a:lvl8pPr>
            <a:lvl9pPr marL="13636776" indent="0">
              <a:buNone/>
              <a:defRPr sz="6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4585" y="11066890"/>
            <a:ext cx="18187555" cy="16243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B240-74E1-4E14-B18B-88D0481FBA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2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F61B-07A2-4555-BEC3-2F1680FE63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6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F219-C4B3-4021-AD6E-13DB78F46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5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803" y="2017820"/>
            <a:ext cx="13801142" cy="7062351"/>
          </a:xfrm>
        </p:spPr>
        <p:txBody>
          <a:bodyPr anchor="b">
            <a:normAutofit/>
          </a:bodyPr>
          <a:lstStyle>
            <a:lvl1pPr>
              <a:defRPr sz="119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87551" y="4371940"/>
            <a:ext cx="21664583" cy="21523396"/>
          </a:xfrm>
        </p:spPr>
        <p:txBody>
          <a:bodyPr/>
          <a:lstStyle>
            <a:lvl1pPr>
              <a:defRPr sz="11900"/>
            </a:lvl1pPr>
            <a:lvl2pPr>
              <a:defRPr sz="10400"/>
            </a:lvl2pPr>
            <a:lvl3pPr>
              <a:defRPr sz="89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2803" y="9080183"/>
            <a:ext cx="13801142" cy="1681515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000"/>
            </a:lvl1pPr>
            <a:lvl2pPr marL="1704597" indent="0">
              <a:buNone/>
              <a:defRPr sz="4500"/>
            </a:lvl2pPr>
            <a:lvl3pPr marL="3409194" indent="0">
              <a:buNone/>
              <a:defRPr sz="3700"/>
            </a:lvl3pPr>
            <a:lvl4pPr marL="5113791" indent="0">
              <a:buNone/>
              <a:defRPr sz="3400"/>
            </a:lvl4pPr>
            <a:lvl5pPr marL="6818388" indent="0">
              <a:buNone/>
              <a:defRPr sz="3400"/>
            </a:lvl5pPr>
            <a:lvl6pPr marL="8522985" indent="0">
              <a:buNone/>
              <a:defRPr sz="3400"/>
            </a:lvl6pPr>
            <a:lvl7pPr marL="10227582" indent="0">
              <a:buNone/>
              <a:defRPr sz="3400"/>
            </a:lvl7pPr>
            <a:lvl8pPr marL="11932179" indent="0">
              <a:buNone/>
              <a:defRPr sz="3400"/>
            </a:lvl8pPr>
            <a:lvl9pPr marL="13636776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EFC3-1C3C-4630-91F0-7694D1113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6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803" y="2017818"/>
            <a:ext cx="13801142" cy="7062364"/>
          </a:xfrm>
        </p:spPr>
        <p:txBody>
          <a:bodyPr anchor="b">
            <a:normAutofit/>
          </a:bodyPr>
          <a:lstStyle>
            <a:lvl1pPr>
              <a:defRPr sz="119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87551" y="4371940"/>
            <a:ext cx="21664583" cy="21523396"/>
          </a:xfrm>
        </p:spPr>
        <p:txBody>
          <a:bodyPr/>
          <a:lstStyle>
            <a:lvl1pPr marL="0" indent="0">
              <a:buNone/>
              <a:defRPr sz="11900"/>
            </a:lvl1pPr>
            <a:lvl2pPr marL="1704597" indent="0">
              <a:buNone/>
              <a:defRPr sz="10400"/>
            </a:lvl2pPr>
            <a:lvl3pPr marL="3409194" indent="0">
              <a:buNone/>
              <a:defRPr sz="8900"/>
            </a:lvl3pPr>
            <a:lvl4pPr marL="5113791" indent="0">
              <a:buNone/>
              <a:defRPr sz="7500"/>
            </a:lvl4pPr>
            <a:lvl5pPr marL="6818388" indent="0">
              <a:buNone/>
              <a:defRPr sz="7500"/>
            </a:lvl5pPr>
            <a:lvl6pPr marL="8522985" indent="0">
              <a:buNone/>
              <a:defRPr sz="7500"/>
            </a:lvl6pPr>
            <a:lvl7pPr marL="10227582" indent="0">
              <a:buNone/>
              <a:defRPr sz="7500"/>
            </a:lvl7pPr>
            <a:lvl8pPr marL="11932179" indent="0">
              <a:buNone/>
              <a:defRPr sz="7500"/>
            </a:lvl8pPr>
            <a:lvl9pPr marL="13636776" indent="0">
              <a:buNone/>
              <a:defRPr sz="7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2803" y="9080182"/>
            <a:ext cx="13801142" cy="1681515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000"/>
            </a:lvl1pPr>
            <a:lvl2pPr marL="1704597" indent="0">
              <a:buNone/>
              <a:defRPr sz="4500"/>
            </a:lvl2pPr>
            <a:lvl3pPr marL="3409194" indent="0">
              <a:buNone/>
              <a:defRPr sz="3700"/>
            </a:lvl3pPr>
            <a:lvl4pPr marL="5113791" indent="0">
              <a:buNone/>
              <a:defRPr sz="3400"/>
            </a:lvl4pPr>
            <a:lvl5pPr marL="6818388" indent="0">
              <a:buNone/>
              <a:defRPr sz="3400"/>
            </a:lvl5pPr>
            <a:lvl6pPr marL="8522985" indent="0">
              <a:buNone/>
              <a:defRPr sz="3400"/>
            </a:lvl6pPr>
            <a:lvl7pPr marL="10227582" indent="0">
              <a:buNone/>
              <a:defRPr sz="3400"/>
            </a:lvl7pPr>
            <a:lvl8pPr marL="11932179" indent="0">
              <a:buNone/>
              <a:defRPr sz="3400"/>
            </a:lvl8pPr>
            <a:lvl9pPr marL="13636776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471-F869-434E-991F-CA61809EA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8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6419" y="1614255"/>
            <a:ext cx="36910030" cy="5850270"/>
          </a:xfrm>
          <a:prstGeom prst="rect">
            <a:avLst/>
          </a:prstGeom>
        </p:spPr>
        <p:txBody>
          <a:bodyPr vert="horz" lIns="81171" tIns="40586" rIns="81171" bIns="4058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6419" y="8071277"/>
            <a:ext cx="36910030" cy="19204303"/>
          </a:xfrm>
          <a:prstGeom prst="rect">
            <a:avLst/>
          </a:prstGeom>
        </p:spPr>
        <p:txBody>
          <a:bodyPr vert="horz" lIns="81171" tIns="40586" rIns="81171" bIns="40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104" y="28053284"/>
            <a:ext cx="9628704" cy="1611452"/>
          </a:xfrm>
          <a:prstGeom prst="rect">
            <a:avLst/>
          </a:prstGeom>
        </p:spPr>
        <p:txBody>
          <a:bodyPr vert="horz" lIns="81171" tIns="40586" rIns="81171" bIns="40586" rtlCol="0" anchor="ctr"/>
          <a:lstStyle>
            <a:lvl1pPr algn="l">
              <a:defRPr sz="4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5592" y="28053284"/>
            <a:ext cx="14443055" cy="1611452"/>
          </a:xfrm>
          <a:prstGeom prst="rect">
            <a:avLst/>
          </a:prstGeom>
        </p:spPr>
        <p:txBody>
          <a:bodyPr vert="horz" lIns="81171" tIns="40586" rIns="81171" bIns="40586" rtlCol="0" anchor="ctr"/>
          <a:lstStyle>
            <a:lvl1pPr algn="ctr">
              <a:defRPr sz="4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47745" y="28053284"/>
            <a:ext cx="9628704" cy="1611452"/>
          </a:xfrm>
          <a:prstGeom prst="rect">
            <a:avLst/>
          </a:prstGeom>
        </p:spPr>
        <p:txBody>
          <a:bodyPr vert="horz" lIns="81171" tIns="40586" rIns="81171" bIns="40586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E017-7298-412C-B749-8F959BFC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1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409194" rtl="0" eaLnBrk="1" latinLnBrk="0" hangingPunct="1">
        <a:lnSpc>
          <a:spcPct val="90000"/>
        </a:lnSpc>
        <a:spcBef>
          <a:spcPct val="0"/>
        </a:spcBef>
        <a:buNone/>
        <a:defRPr sz="1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2299" indent="-852299" algn="l" defTabSz="3409194" rtl="0" eaLnBrk="1" latinLnBrk="0" hangingPunct="1">
        <a:lnSpc>
          <a:spcPct val="90000"/>
        </a:lnSpc>
        <a:spcBef>
          <a:spcPts val="3728"/>
        </a:spcBef>
        <a:buFont typeface="Wingdings 2" pitchFamily="18" charset="2"/>
        <a:buChar char="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556896" indent="-852299" algn="l" defTabSz="3409194" rtl="0" eaLnBrk="1" latinLnBrk="0" hangingPunct="1">
        <a:lnSpc>
          <a:spcPct val="90000"/>
        </a:lnSpc>
        <a:spcBef>
          <a:spcPts val="1864"/>
        </a:spcBef>
        <a:buFont typeface="Wingdings 2" pitchFamily="18" charset="2"/>
        <a:buChar char=""/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261493" indent="-852299" algn="l" defTabSz="3409194" rtl="0" eaLnBrk="1" latinLnBrk="0" hangingPunct="1">
        <a:lnSpc>
          <a:spcPct val="90000"/>
        </a:lnSpc>
        <a:spcBef>
          <a:spcPts val="1864"/>
        </a:spcBef>
        <a:buFont typeface="Wingdings 2" pitchFamily="18" charset="2"/>
        <a:buChar char=""/>
        <a:defRPr sz="7500" kern="1200">
          <a:solidFill>
            <a:schemeClr val="tx1"/>
          </a:solidFill>
          <a:latin typeface="+mn-lt"/>
          <a:ea typeface="+mn-ea"/>
          <a:cs typeface="+mn-cs"/>
        </a:defRPr>
      </a:lvl3pPr>
      <a:lvl4pPr marL="5966090" indent="-852299" algn="l" defTabSz="3409194" rtl="0" eaLnBrk="1" latinLnBrk="0" hangingPunct="1">
        <a:lnSpc>
          <a:spcPct val="90000"/>
        </a:lnSpc>
        <a:spcBef>
          <a:spcPts val="1864"/>
        </a:spcBef>
        <a:buFont typeface="Wingdings 2" pitchFamily="18" charset="2"/>
        <a:buChar char=""/>
        <a:defRPr sz="6700" kern="1200">
          <a:solidFill>
            <a:schemeClr val="tx1"/>
          </a:solidFill>
          <a:latin typeface="+mn-lt"/>
          <a:ea typeface="+mn-ea"/>
          <a:cs typeface="+mn-cs"/>
        </a:defRPr>
      </a:lvl4pPr>
      <a:lvl5pPr marL="7670687" indent="-852299" algn="l" defTabSz="3409194" rtl="0" eaLnBrk="1" latinLnBrk="0" hangingPunct="1">
        <a:lnSpc>
          <a:spcPct val="90000"/>
        </a:lnSpc>
        <a:spcBef>
          <a:spcPts val="1864"/>
        </a:spcBef>
        <a:buFont typeface="Wingdings 2" pitchFamily="18" charset="2"/>
        <a:buChar char=""/>
        <a:defRPr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9375284" indent="-852299" algn="l" defTabSz="3409194" rtl="0" eaLnBrk="1" latinLnBrk="0" hangingPunct="1">
        <a:spcBef>
          <a:spcPct val="20000"/>
        </a:spcBef>
        <a:buFont typeface="Wingdings 2" pitchFamily="18" charset="2"/>
        <a:buChar char=""/>
        <a:defRPr sz="6700" kern="1200">
          <a:solidFill>
            <a:schemeClr val="tx1"/>
          </a:solidFill>
          <a:latin typeface="+mn-lt"/>
          <a:ea typeface="+mn-ea"/>
          <a:cs typeface="+mn-cs"/>
        </a:defRPr>
      </a:lvl6pPr>
      <a:lvl7pPr marL="11079881" indent="-852299" algn="l" defTabSz="3409194" rtl="0" eaLnBrk="1" latinLnBrk="0" hangingPunct="1">
        <a:spcBef>
          <a:spcPct val="20000"/>
        </a:spcBef>
        <a:buFont typeface="Wingdings 2" pitchFamily="18" charset="2"/>
        <a:buChar char=""/>
        <a:defRPr sz="6700" kern="1200">
          <a:solidFill>
            <a:schemeClr val="tx1"/>
          </a:solidFill>
          <a:latin typeface="+mn-lt"/>
          <a:ea typeface="+mn-ea"/>
          <a:cs typeface="+mn-cs"/>
        </a:defRPr>
      </a:lvl7pPr>
      <a:lvl8pPr marL="12784478" indent="-852299" algn="l" defTabSz="3409194" rtl="0" eaLnBrk="1" latinLnBrk="0" hangingPunct="1">
        <a:spcBef>
          <a:spcPct val="20000"/>
        </a:spcBef>
        <a:buFont typeface="Wingdings 2" pitchFamily="18" charset="2"/>
        <a:buChar char=""/>
        <a:defRPr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14489075" indent="-852299" algn="l" defTabSz="3409194" rtl="0" eaLnBrk="1" latinLnBrk="0" hangingPunct="1">
        <a:spcBef>
          <a:spcPct val="20000"/>
        </a:spcBef>
        <a:buFont typeface="Wingdings 2" pitchFamily="18" charset="2"/>
        <a:buChar char=""/>
        <a:defRPr sz="6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0919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1pPr>
      <a:lvl2pPr marL="1704597" algn="l" defTabSz="340919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3409194" algn="l" defTabSz="340919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3pPr>
      <a:lvl4pPr marL="5113791" algn="l" defTabSz="340919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4pPr>
      <a:lvl5pPr marL="6818388" algn="l" defTabSz="340919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8522985" algn="l" defTabSz="340919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27582" algn="l" defTabSz="340919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7pPr>
      <a:lvl8pPr marL="11932179" algn="l" defTabSz="340919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13636776" algn="l" defTabSz="3409194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5" Type="http://schemas.openxmlformats.org/officeDocument/2006/relationships/image" Target="../media/image3.png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9" Type="http://schemas.openxmlformats.org/officeDocument/2006/relationships/image" Target="../media/image7.emf"/><Relationship Id="rId10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Rectangle 161"/>
          <p:cNvSpPr>
            <a:spLocks noChangeArrowheads="1"/>
          </p:cNvSpPr>
          <p:nvPr/>
        </p:nvSpPr>
        <p:spPr bwMode="auto">
          <a:xfrm>
            <a:off x="28645123" y="4770437"/>
            <a:ext cx="10735196" cy="40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5" tIns="45092" rIns="90185" bIns="45092">
            <a:spAutoFit/>
          </a:bodyPr>
          <a:lstStyle/>
          <a:p>
            <a:pPr marL="446088" indent="-446088" defTabSz="3108325"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</a:rPr>
              <a:t>853 instances from the 2008 CP Solver Competition.</a:t>
            </a:r>
          </a:p>
          <a:p>
            <a:pPr marL="446088" indent="-446088" defTabSz="3108325">
              <a:buFont typeface="Arial"/>
              <a:buChar char="•"/>
            </a:pPr>
            <a:r>
              <a:rPr lang="en-US" sz="3200" dirty="0" smtClean="0">
                <a:latin typeface="Arial" panose="020B0604020202020204" pitchFamily="34" charset="0"/>
              </a:rPr>
              <a:t>Real full </a:t>
            </a:r>
            <a:r>
              <a:rPr lang="en-US" sz="3200" dirty="0" err="1" smtClean="0">
                <a:latin typeface="Arial" panose="020B0604020202020204" pitchFamily="34" charset="0"/>
              </a:rPr>
              <a:t>lookahead</a:t>
            </a:r>
            <a:r>
              <a:rPr lang="en-US" sz="3200" dirty="0" smtClean="0"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</a:rPr>
              <a:t>cl+proj-wR</a:t>
            </a:r>
            <a:r>
              <a:rPr lang="en-US" sz="3200" dirty="0" smtClean="0">
                <a:latin typeface="Arial" panose="020B0604020202020204" pitchFamily="34" charset="0"/>
              </a:rPr>
              <a:t>(</a:t>
            </a:r>
            <a:r>
              <a:rPr lang="en-US" sz="3200" i="1" dirty="0" smtClean="0">
                <a:latin typeface="Arial" panose="020B0604020202020204" pitchFamily="34" charset="0"/>
              </a:rPr>
              <a:t>*</a:t>
            </a:r>
            <a:r>
              <a:rPr lang="en-US" sz="3200" dirty="0" smtClean="0">
                <a:latin typeface="Arial" panose="020B0604020202020204" pitchFamily="34" charset="0"/>
              </a:rPr>
              <a:t>,</a:t>
            </a:r>
            <a:r>
              <a:rPr lang="en-US" sz="3200" i="1" dirty="0" smtClean="0">
                <a:latin typeface="Arial" panose="020B0604020202020204" pitchFamily="34" charset="0"/>
              </a:rPr>
              <a:t>m</a:t>
            </a:r>
            <a:r>
              <a:rPr lang="en-US" sz="3200" dirty="0" smtClean="0">
                <a:latin typeface="Arial" panose="020B0604020202020204" pitchFamily="34" charset="0"/>
              </a:rPr>
              <a:t>)C, which enforces R(</a:t>
            </a:r>
            <a:r>
              <a:rPr lang="en-US" sz="3200" i="1" dirty="0" smtClean="0">
                <a:latin typeface="Arial" panose="020B0604020202020204" pitchFamily="34" charset="0"/>
              </a:rPr>
              <a:t>*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i="1" dirty="0" smtClean="0">
                <a:latin typeface="Arial" panose="020B0604020202020204" pitchFamily="34" charset="0"/>
              </a:rPr>
              <a:t>m</a:t>
            </a:r>
            <a:r>
              <a:rPr lang="en-US" sz="3200" dirty="0" smtClean="0">
                <a:latin typeface="Arial" panose="020B0604020202020204" pitchFamily="34" charset="0"/>
              </a:rPr>
              <a:t>)C on each cluster, adds projection of constraints to cluster separators to bolster propagation, and uses the minimal dual graph to reduce the number of combinations.</a:t>
            </a:r>
            <a:endParaRPr lang="en-US" sz="3200" dirty="0">
              <a:latin typeface="Arial" panose="020B0604020202020204" pitchFamily="34" charset="0"/>
            </a:endParaRPr>
          </a:p>
          <a:p>
            <a:pPr marL="446088" indent="-446088" defTabSz="3108325">
              <a:buFont typeface="Arial"/>
              <a:buChar char="•"/>
            </a:pPr>
            <a:r>
              <a:rPr lang="en-US" sz="3200" i="1" dirty="0" smtClean="0">
                <a:latin typeface="Arial" panose="020B0604020202020204" pitchFamily="34" charset="0"/>
              </a:rPr>
              <a:t>m </a:t>
            </a:r>
            <a:r>
              <a:rPr lang="en-US" sz="3200" dirty="0" smtClean="0">
                <a:latin typeface="Arial" panose="020B0604020202020204" pitchFamily="34" charset="0"/>
              </a:rPr>
              <a:t>= 2,3,4,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|</a:t>
            </a:r>
            <a:r>
              <a:rPr lang="en-US" sz="3200" i="1" dirty="0">
                <a:latin typeface="Pristina" pitchFamily="66" charset="0"/>
              </a:rPr>
              <a:t>𝜓</a:t>
            </a:r>
            <a:r>
              <a:rPr lang="el-GR" sz="3200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cl)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|  (i.e., minimal clusters)</a:t>
            </a:r>
            <a:endParaRPr lang="en-US" sz="3200" dirty="0" smtClean="0">
              <a:latin typeface="Helvetica" charset="0"/>
              <a:ea typeface="宋体" charset="0"/>
              <a:cs typeface="宋体" charset="0"/>
            </a:endParaRPr>
          </a:p>
          <a:p>
            <a:pPr marL="446088" indent="-446088" defTabSz="3108325">
              <a:buFont typeface="Arial"/>
              <a:buChar char="•"/>
            </a:pPr>
            <a:r>
              <a:rPr lang="en-US" sz="3200" dirty="0" smtClean="0">
                <a:latin typeface="Helvetica" charset="0"/>
                <a:ea typeface="宋体" charset="0"/>
                <a:cs typeface="宋体" charset="0"/>
              </a:rPr>
              <a:t>2 hours and 8 GB per instance, 853 total instances</a:t>
            </a:r>
            <a:r>
              <a:rPr lang="en-US" sz="3200" i="1" dirty="0" smtClean="0">
                <a:latin typeface="Helvetica" charset="0"/>
                <a:ea typeface="宋体" charset="0"/>
                <a:cs typeface="宋体" charset="0"/>
              </a:rPr>
              <a:t>.</a:t>
            </a:r>
            <a:endParaRPr lang="en-US" sz="3200" i="1" dirty="0" smtClean="0">
              <a:latin typeface="Arial" panose="020B0604020202020204" pitchFamily="34" charset="0"/>
            </a:endParaRPr>
          </a:p>
        </p:txBody>
      </p:sp>
      <p:sp>
        <p:nvSpPr>
          <p:cNvPr id="1568" name="Rectangle 1567"/>
          <p:cNvSpPr/>
          <p:nvPr/>
        </p:nvSpPr>
        <p:spPr>
          <a:xfrm>
            <a:off x="36560919" y="9799637"/>
            <a:ext cx="5486400" cy="3657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087059" y="9862348"/>
            <a:ext cx="6692726" cy="72778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" name="Rectangle 2"/>
          <p:cNvSpPr>
            <a:spLocks noChangeArrowheads="1"/>
          </p:cNvSpPr>
          <p:nvPr/>
        </p:nvSpPr>
        <p:spPr bwMode="auto">
          <a:xfrm>
            <a:off x="0" y="16009"/>
            <a:ext cx="42794238" cy="2954643"/>
          </a:xfrm>
          <a:prstGeom prst="rect">
            <a:avLst/>
          </a:prstGeom>
          <a:solidFill>
            <a:srgbClr val="1144E7"/>
          </a:solidFill>
          <a:ln>
            <a:noFill/>
          </a:ln>
          <a:effectLst/>
          <a:extLst/>
        </p:spPr>
        <p:txBody>
          <a:bodyPr wrap="square" lIns="91427" tIns="45714" rIns="91427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Improving Relational Consistency Algorithms Using Dynamic Relation Partitioning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A.Schneider</a:t>
            </a:r>
            <a:r>
              <a:rPr lang="en-US" sz="4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R.J.Woodward</a:t>
            </a:r>
            <a:r>
              <a:rPr lang="en-US" sz="4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1,2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B.Y.Choueiry</a:t>
            </a:r>
            <a:r>
              <a:rPr lang="en-US" sz="4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and C.Bessiere</a:t>
            </a:r>
            <a:r>
              <a:rPr lang="en-US" sz="4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</a:p>
          <a:p>
            <a:pPr algn="ctr"/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Constraint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Systems Laboratory • University of Nebraska-Lincoln •  USA</a:t>
            </a:r>
          </a:p>
          <a:p>
            <a:pPr algn="ctr"/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LIRMM-CNRS •  University of Montpellier •  France</a:t>
            </a:r>
          </a:p>
          <a:p>
            <a:pPr algn="ctr"/>
            <a:endParaRPr lang="en-US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4" name="Rectangle 160"/>
          <p:cNvSpPr>
            <a:spLocks noChangeArrowheads="1"/>
          </p:cNvSpPr>
          <p:nvPr/>
        </p:nvSpPr>
        <p:spPr bwMode="auto">
          <a:xfrm>
            <a:off x="436147" y="3484292"/>
            <a:ext cx="13716000" cy="3203818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335" name="Rectangle 155"/>
          <p:cNvSpPr>
            <a:spLocks noChangeArrowheads="1"/>
          </p:cNvSpPr>
          <p:nvPr/>
        </p:nvSpPr>
        <p:spPr bwMode="auto">
          <a:xfrm>
            <a:off x="1432719" y="3251973"/>
            <a:ext cx="12023767" cy="791413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Contributions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6" name="Rectangle 173"/>
          <p:cNvSpPr>
            <a:spLocks noChangeArrowheads="1"/>
          </p:cNvSpPr>
          <p:nvPr/>
        </p:nvSpPr>
        <p:spPr bwMode="auto">
          <a:xfrm>
            <a:off x="28636119" y="3484292"/>
            <a:ext cx="13716000" cy="22088745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337" name="Rectangle 284"/>
          <p:cNvSpPr>
            <a:spLocks noChangeArrowheads="1"/>
          </p:cNvSpPr>
          <p:nvPr/>
        </p:nvSpPr>
        <p:spPr bwMode="auto">
          <a:xfrm>
            <a:off x="14615319" y="12868883"/>
            <a:ext cx="13716000" cy="15222172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338" name="Rectangle 279"/>
          <p:cNvSpPr>
            <a:spLocks noChangeArrowheads="1"/>
          </p:cNvSpPr>
          <p:nvPr/>
        </p:nvSpPr>
        <p:spPr bwMode="auto">
          <a:xfrm>
            <a:off x="15453519" y="12477899"/>
            <a:ext cx="12024360" cy="791413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pPr marL="114300" lvl="1" algn="ctr" defTabSz="3108325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From</a:t>
            </a:r>
            <a:r>
              <a:rPr lang="en-US" sz="4400" b="1" cap="small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4400" b="1" cap="small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PerTuple</a:t>
            </a:r>
            <a:r>
              <a:rPr lang="en-US" sz="4400" b="1" cap="small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T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en-US" sz="4400" b="1" cap="small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4400" b="1" cap="small" dirty="0" err="1">
                <a:solidFill>
                  <a:schemeClr val="bg1"/>
                </a:solidFill>
                <a:latin typeface="Arial" panose="020B0604020202020204" pitchFamily="34" charset="0"/>
              </a:rPr>
              <a:t>PerFB</a:t>
            </a:r>
            <a:endParaRPr lang="en-US" sz="4400" b="1" cap="smal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9" name="Text Box 875"/>
          <p:cNvSpPr txBox="1">
            <a:spLocks noChangeArrowheads="1"/>
          </p:cNvSpPr>
          <p:nvPr/>
        </p:nvSpPr>
        <p:spPr bwMode="auto">
          <a:xfrm>
            <a:off x="10300327" y="28773437"/>
            <a:ext cx="2267919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dirty="0" smtClean="0">
                <a:latin typeface="Arial" panose="020B0604020202020204" pitchFamily="34" charset="0"/>
              </a:rPr>
              <a:t>Experiments were conducted on the equipment of the </a:t>
            </a:r>
            <a:r>
              <a:rPr lang="en-US" sz="2800" dirty="0">
                <a:latin typeface="Helvetica" charset="0"/>
              </a:rPr>
              <a:t>Holland</a:t>
            </a:r>
            <a:r>
              <a:rPr lang="en-US" sz="2800" dirty="0" smtClean="0">
                <a:latin typeface="Arial" panose="020B0604020202020204" pitchFamily="34" charset="0"/>
              </a:rPr>
              <a:t> Computing Center at the University of Nebraska-Lincoln.</a:t>
            </a:r>
          </a:p>
          <a:p>
            <a:pPr eaLnBrk="1" hangingPunct="1"/>
            <a:r>
              <a:rPr lang="en-US" sz="2800" dirty="0">
                <a:solidFill>
                  <a:srgbClr val="000000"/>
                </a:solidFill>
                <a:latin typeface="Helvetica" charset="0"/>
              </a:rPr>
              <a:t>This</a:t>
            </a:r>
            <a:r>
              <a:rPr lang="en-US" sz="2800" dirty="0">
                <a:solidFill>
                  <a:srgbClr val="7F7F7F"/>
                </a:solidFill>
                <a:latin typeface="Helvetica" charset="0"/>
              </a:rPr>
              <a:t> </a:t>
            </a:r>
            <a:r>
              <a:rPr lang="en-US" sz="2800" dirty="0">
                <a:latin typeface="Arial" panose="020B0604020202020204" pitchFamily="34" charset="0"/>
              </a:rPr>
              <a:t>research was supported by NSF Grant No. RI-111795 and EU project ICON (FP7-284715). </a:t>
            </a:r>
            <a:endParaRPr lang="en-US" sz="2800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sz="2800" dirty="0" smtClean="0">
                <a:latin typeface="Arial" panose="020B0604020202020204" pitchFamily="34" charset="0"/>
              </a:rPr>
              <a:t>Woodward </a:t>
            </a:r>
            <a:r>
              <a:rPr lang="en-US" sz="2800" dirty="0">
                <a:latin typeface="Arial" panose="020B0604020202020204" pitchFamily="34" charset="0"/>
              </a:rPr>
              <a:t>was supported by an NSF GRF Grant No. 1041000 and a Chateaubriand Fellowship.</a:t>
            </a:r>
          </a:p>
        </p:txBody>
      </p:sp>
      <p:pic>
        <p:nvPicPr>
          <p:cNvPr id="1340" name="Picture 876" descr="UNL-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58" y="28627439"/>
            <a:ext cx="3489555" cy="153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" name="Rectangle 1047"/>
          <p:cNvSpPr>
            <a:spLocks noChangeArrowheads="1"/>
          </p:cNvSpPr>
          <p:nvPr/>
        </p:nvSpPr>
        <p:spPr bwMode="auto">
          <a:xfrm>
            <a:off x="29413359" y="3094037"/>
            <a:ext cx="12024360" cy="791413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400" b="1" dirty="0" smtClean="0">
                <a:solidFill>
                  <a:schemeClr val="bg1"/>
                </a:solidFill>
                <a:latin typeface="Arial" charset="0"/>
              </a:rPr>
              <a:t>Empirical Evaluation</a:t>
            </a:r>
            <a:endParaRPr lang="en-US" sz="4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342" name="Picture 1341" descr="nsf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67" y="28301695"/>
            <a:ext cx="1844739" cy="1979095"/>
          </a:xfrm>
          <a:prstGeom prst="rect">
            <a:avLst/>
          </a:prstGeom>
        </p:spPr>
      </p:pic>
      <p:pic>
        <p:nvPicPr>
          <p:cNvPr id="1343" name="Picture 1342" descr="constraint_horizontal.png"/>
          <p:cNvPicPr>
            <a:picLocks noChangeAspect="1"/>
          </p:cNvPicPr>
          <p:nvPr/>
        </p:nvPicPr>
        <p:blipFill>
          <a:blip r:embed="rId5" cstate="print"/>
          <a:srcRect t="10669" b="17184"/>
          <a:stretch>
            <a:fillRect/>
          </a:stretch>
        </p:blipFill>
        <p:spPr>
          <a:xfrm>
            <a:off x="2144204" y="28240192"/>
            <a:ext cx="3980199" cy="2042026"/>
          </a:xfrm>
          <a:prstGeom prst="rect">
            <a:avLst/>
          </a:prstGeom>
        </p:spPr>
      </p:pic>
      <p:sp>
        <p:nvSpPr>
          <p:cNvPr id="1344" name="TextBox 1343"/>
          <p:cNvSpPr txBox="1"/>
          <p:nvPr/>
        </p:nvSpPr>
        <p:spPr>
          <a:xfrm>
            <a:off x="36256119" y="29535438"/>
            <a:ext cx="6213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Paper: CP 2014.  September 4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5" name="Rectangle 284"/>
          <p:cNvSpPr>
            <a:spLocks noChangeArrowheads="1"/>
          </p:cNvSpPr>
          <p:nvPr/>
        </p:nvSpPr>
        <p:spPr bwMode="auto">
          <a:xfrm>
            <a:off x="520919" y="7414337"/>
            <a:ext cx="13716000" cy="7677521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lang="en-US"/>
          </a:p>
        </p:txBody>
      </p:sp>
      <p:sp>
        <p:nvSpPr>
          <p:cNvPr id="1346" name="Rectangle 279"/>
          <p:cNvSpPr>
            <a:spLocks noChangeArrowheads="1"/>
          </p:cNvSpPr>
          <p:nvPr/>
        </p:nvSpPr>
        <p:spPr bwMode="auto">
          <a:xfrm>
            <a:off x="1366739" y="6980237"/>
            <a:ext cx="12024360" cy="795528"/>
          </a:xfrm>
          <a:prstGeom prst="rect">
            <a:avLst/>
          </a:prstGeom>
          <a:solidFill>
            <a:srgbClr val="1144E7"/>
          </a:solidFill>
          <a:ln w="9525">
            <a:noFill/>
            <a:miter lim="800000"/>
            <a:headEnd/>
            <a:tailEnd/>
          </a:ln>
          <a:effectLst/>
        </p:spPr>
        <p:txBody>
          <a:bodyPr lIns="91427" tIns="45714" rIns="91427" bIns="45714">
            <a:spAutoFit/>
          </a:bodyPr>
          <a:lstStyle/>
          <a:p>
            <a:pPr marL="114300" lvl="1" algn="ctr" defTabSz="3108325"/>
            <a:r>
              <a:rPr lang="en-US" sz="4400" b="1" dirty="0" smtClean="0">
                <a:solidFill>
                  <a:schemeClr val="bg1"/>
                </a:solidFill>
                <a:latin typeface="Arial" charset="0"/>
              </a:rPr>
              <a:t>Relational Consistency</a:t>
            </a:r>
            <a:endParaRPr lang="en-US" sz="4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47" name="Text Box 867"/>
          <p:cNvSpPr txBox="1">
            <a:spLocks noChangeArrowheads="1"/>
          </p:cNvSpPr>
          <p:nvPr/>
        </p:nvSpPr>
        <p:spPr bwMode="auto">
          <a:xfrm>
            <a:off x="611123" y="8014968"/>
            <a:ext cx="6993796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just" eaLnBrk="1" hangingPunct="1">
              <a:tabLst>
                <a:tab pos="7831138" algn="r"/>
                <a:tab pos="13150850" algn="r"/>
              </a:tabLst>
            </a:pPr>
            <a:r>
              <a:rPr lang="en-US" sz="3600" b="1" dirty="0" smtClean="0">
                <a:latin typeface="Arial" panose="020B0604020202020204" pitchFamily="34" charset="0"/>
              </a:rPr>
              <a:t>R(</a:t>
            </a:r>
            <a:r>
              <a:rPr lang="en-US" sz="3600" b="1" dirty="0" smtClean="0">
                <a:latin typeface="Cambria Math"/>
                <a:ea typeface="Cambria Math"/>
              </a:rPr>
              <a:t>∗</a:t>
            </a:r>
            <a:r>
              <a:rPr lang="en-US" sz="3600" b="1" dirty="0" smtClean="0">
                <a:latin typeface="Arial" panose="020B0604020202020204" pitchFamily="34" charset="0"/>
              </a:rPr>
              <a:t>,</a:t>
            </a:r>
            <a:r>
              <a:rPr lang="en-US" sz="3600" b="1" i="1" dirty="0" smtClean="0">
                <a:latin typeface="Arial" panose="020B0604020202020204" pitchFamily="34" charset="0"/>
              </a:rPr>
              <a:t>m</a:t>
            </a:r>
            <a:r>
              <a:rPr lang="en-US" sz="3600" b="1" dirty="0" smtClean="0">
                <a:latin typeface="Arial" panose="020B0604020202020204" pitchFamily="34" charset="0"/>
              </a:rPr>
              <a:t>)C</a:t>
            </a:r>
            <a:r>
              <a:rPr lang="en-US" sz="3600" dirty="0" smtClean="0">
                <a:latin typeface="Arial" panose="020B0604020202020204" pitchFamily="34" charset="0"/>
              </a:rPr>
              <a:t>, </a:t>
            </a:r>
            <a:r>
              <a:rPr lang="en-US" sz="3600" i="1" dirty="0" smtClean="0">
                <a:latin typeface="Arial" panose="020B0604020202020204" pitchFamily="34" charset="0"/>
              </a:rPr>
              <a:t>m</a:t>
            </a:r>
            <a:r>
              <a:rPr lang="en-US" sz="3600" dirty="0" smtClean="0">
                <a:latin typeface="Arial" panose="020B0604020202020204" pitchFamily="34" charset="0"/>
              </a:rPr>
              <a:t>-wise consistency, ensures that every combination of </a:t>
            </a:r>
            <a:r>
              <a:rPr lang="en-US" sz="3600" i="1" dirty="0" smtClean="0">
                <a:latin typeface="Arial" panose="020B0604020202020204" pitchFamily="34" charset="0"/>
              </a:rPr>
              <a:t>m </a:t>
            </a:r>
            <a:r>
              <a:rPr lang="en-US" sz="3600" dirty="0" smtClean="0">
                <a:latin typeface="Arial" panose="020B0604020202020204" pitchFamily="34" charset="0"/>
              </a:rPr>
              <a:t>relations is minimal.</a:t>
            </a:r>
            <a:endParaRPr lang="en-US" sz="28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1421" name="Rectangle 173"/>
          <p:cNvSpPr>
            <a:spLocks noChangeArrowheads="1"/>
          </p:cNvSpPr>
          <p:nvPr/>
        </p:nvSpPr>
        <p:spPr bwMode="auto">
          <a:xfrm>
            <a:off x="14597092" y="3484290"/>
            <a:ext cx="13716000" cy="8566177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422" name="Rectangle 1047"/>
          <p:cNvSpPr>
            <a:spLocks noChangeArrowheads="1"/>
          </p:cNvSpPr>
          <p:nvPr/>
        </p:nvSpPr>
        <p:spPr bwMode="auto">
          <a:xfrm>
            <a:off x="15453518" y="3094037"/>
            <a:ext cx="12024360" cy="769429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400" b="1" dirty="0" smtClean="0">
                <a:solidFill>
                  <a:schemeClr val="bg1"/>
                </a:solidFill>
                <a:latin typeface="Arial" charset="0"/>
              </a:rPr>
              <a:t>Partitions: Coarse, Fine, Intermediate</a:t>
            </a:r>
            <a:endParaRPr lang="en-US" sz="4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1" name="Rectangle 173"/>
          <p:cNvSpPr>
            <a:spLocks noChangeArrowheads="1"/>
          </p:cNvSpPr>
          <p:nvPr/>
        </p:nvSpPr>
        <p:spPr bwMode="auto">
          <a:xfrm>
            <a:off x="28636119" y="26076421"/>
            <a:ext cx="13716000" cy="2069207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432" name="Rectangle 1047"/>
          <p:cNvSpPr>
            <a:spLocks noChangeArrowheads="1"/>
          </p:cNvSpPr>
          <p:nvPr/>
        </p:nvSpPr>
        <p:spPr bwMode="auto">
          <a:xfrm>
            <a:off x="29481939" y="25707229"/>
            <a:ext cx="12024360" cy="769429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400" b="1" dirty="0" smtClean="0">
                <a:solidFill>
                  <a:schemeClr val="bg1"/>
                </a:solidFill>
                <a:latin typeface="Arial" charset="0"/>
              </a:rPr>
              <a:t>Future Research</a:t>
            </a:r>
            <a:endParaRPr lang="en-US" sz="4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3" name="TextBox 1432"/>
          <p:cNvSpPr txBox="1"/>
          <p:nvPr/>
        </p:nvSpPr>
        <p:spPr>
          <a:xfrm>
            <a:off x="28788519" y="26734908"/>
            <a:ext cx="1318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tabLst>
                <a:tab pos="9320213" algn="l"/>
                <a:tab pos="12911138" algn="r"/>
              </a:tabLst>
            </a:pPr>
            <a:r>
              <a:rPr lang="en-US" sz="3600" dirty="0">
                <a:latin typeface="Helvetica" charset="0"/>
                <a:ea typeface="宋体" charset="0"/>
                <a:cs typeface="宋体" charset="0"/>
              </a:rPr>
              <a:t>Extend our approach to </a:t>
            </a:r>
            <a:r>
              <a:rPr lang="en-US" sz="3600" cap="small" dirty="0" err="1">
                <a:latin typeface="Helvetica" charset="0"/>
                <a:ea typeface="宋体" charset="0"/>
                <a:cs typeface="宋体" charset="0"/>
              </a:rPr>
              <a:t>AllSol</a:t>
            </a:r>
            <a:r>
              <a:rPr lang="en-US" sz="3600" dirty="0">
                <a:latin typeface="Helvetica" charset="0"/>
                <a:ea typeface="宋体" charset="0"/>
                <a:cs typeface="宋体" charset="0"/>
              </a:rPr>
              <a:t>, our other algorithm for enforcing </a:t>
            </a:r>
            <a:r>
              <a:rPr lang="en-US" sz="3600" dirty="0" err="1" smtClean="0">
                <a:latin typeface="Helvetica" charset="0"/>
                <a:ea typeface="宋体" charset="0"/>
                <a:cs typeface="宋体" charset="0"/>
              </a:rPr>
              <a:t>minimality</a:t>
            </a:r>
            <a:r>
              <a:rPr lang="en-US" sz="3600" dirty="0" smtClean="0">
                <a:latin typeface="Helvetica" charset="0"/>
                <a:ea typeface="宋体" charset="0"/>
                <a:cs typeface="宋体" charset="0"/>
              </a:rPr>
              <a:t> of </a:t>
            </a:r>
            <a:r>
              <a:rPr lang="en-US" sz="3600" i="1" dirty="0" smtClean="0">
                <a:latin typeface="Helvetica" charset="0"/>
                <a:ea typeface="宋体" charset="0"/>
                <a:cs typeface="宋体" charset="0"/>
              </a:rPr>
              <a:t>m</a:t>
            </a:r>
            <a:r>
              <a:rPr lang="en-US" sz="3600" dirty="0" smtClean="0">
                <a:latin typeface="Helvetica" charset="0"/>
                <a:ea typeface="宋体" charset="0"/>
                <a:cs typeface="宋体" charset="0"/>
              </a:rPr>
              <a:t> relations</a:t>
            </a:r>
            <a:r>
              <a:rPr lang="en-US" sz="3600" dirty="0">
                <a:latin typeface="Helvetica" charset="0"/>
                <a:ea typeface="宋体" charset="0"/>
                <a:cs typeface="宋体" charset="0"/>
              </a:rPr>
              <a:t>	</a:t>
            </a:r>
            <a:r>
              <a:rPr lang="en-US" sz="2800" dirty="0" smtClean="0">
                <a:solidFill>
                  <a:srgbClr val="FF6600"/>
                </a:solidFill>
                <a:latin typeface="Helvetica" charset="0"/>
                <a:ea typeface="宋体" charset="0"/>
                <a:cs typeface="宋体" charset="0"/>
              </a:rPr>
              <a:t>[</a:t>
            </a:r>
            <a:r>
              <a:rPr lang="en-US" sz="2800" dirty="0" err="1">
                <a:solidFill>
                  <a:srgbClr val="FF6600"/>
                </a:solidFill>
                <a:latin typeface="Helvetica" charset="0"/>
                <a:ea typeface="宋体" charset="0"/>
                <a:cs typeface="宋体" charset="0"/>
              </a:rPr>
              <a:t>Karakashian</a:t>
            </a:r>
            <a:r>
              <a:rPr lang="en-US" sz="2800" dirty="0">
                <a:solidFill>
                  <a:srgbClr val="FF6600"/>
                </a:solidFill>
                <a:latin typeface="Helvetica" charset="0"/>
                <a:ea typeface="宋体" charset="0"/>
                <a:cs typeface="宋体" charset="0"/>
              </a:rPr>
              <a:t> PhD 13</a:t>
            </a:r>
            <a:r>
              <a:rPr lang="en-US" sz="2800" dirty="0" smtClean="0">
                <a:solidFill>
                  <a:srgbClr val="FF6600"/>
                </a:solidFill>
                <a:latin typeface="Helvetica" charset="0"/>
                <a:ea typeface="宋体" charset="0"/>
                <a:cs typeface="宋体" charset="0"/>
              </a:rPr>
              <a:t>]</a:t>
            </a:r>
            <a:endParaRPr lang="en-US" sz="32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445" name="Rectangle 161"/>
          <p:cNvSpPr>
            <a:spLocks noChangeArrowheads="1"/>
          </p:cNvSpPr>
          <p:nvPr/>
        </p:nvSpPr>
        <p:spPr bwMode="auto">
          <a:xfrm>
            <a:off x="442119" y="4160837"/>
            <a:ext cx="13716000" cy="230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5" tIns="45092" rIns="90185" bIns="45092">
            <a:spAutoFit/>
          </a:bodyPr>
          <a:lstStyle/>
          <a:p>
            <a:pPr marL="514350" indent="-514350" defTabSz="3108325">
              <a:buFontTx/>
              <a:buAutoNum type="arabicPeriod"/>
            </a:pPr>
            <a:r>
              <a:rPr lang="en-US" sz="3600" dirty="0">
                <a:latin typeface="Arial" panose="020B0604020202020204" pitchFamily="34" charset="0"/>
              </a:rPr>
              <a:t>Designed</a:t>
            </a:r>
            <a:r>
              <a:rPr lang="en-US" sz="3600" cap="small" dirty="0" smtClean="0">
                <a:latin typeface="Arial" panose="020B0604020202020204" pitchFamily="34" charset="0"/>
              </a:rPr>
              <a:t> </a:t>
            </a:r>
            <a:r>
              <a:rPr lang="en-US" sz="3600" cap="small" dirty="0" err="1" smtClean="0">
                <a:latin typeface="Arial" panose="020B0604020202020204" pitchFamily="34" charset="0"/>
              </a:rPr>
              <a:t>PerFB</a:t>
            </a:r>
            <a:r>
              <a:rPr lang="en-US" sz="3600" dirty="0">
                <a:latin typeface="Arial" panose="020B0604020202020204" pitchFamily="34" charset="0"/>
              </a:rPr>
              <a:t>, an algorithm </a:t>
            </a:r>
            <a:r>
              <a:rPr lang="en-US" sz="3600" dirty="0" smtClean="0">
                <a:latin typeface="Arial" panose="020B0604020202020204" pitchFamily="34" charset="0"/>
              </a:rPr>
              <a:t>for enforcing R(</a:t>
            </a:r>
            <a:r>
              <a:rPr lang="en-US" sz="3600" i="1" dirty="0" smtClean="0">
                <a:latin typeface="Arial" panose="020B0604020202020204" pitchFamily="34" charset="0"/>
              </a:rPr>
              <a:t>*</a:t>
            </a:r>
            <a:r>
              <a:rPr lang="en-US" sz="3600" dirty="0" smtClean="0">
                <a:latin typeface="Arial" panose="020B0604020202020204" pitchFamily="34" charset="0"/>
              </a:rPr>
              <a:t>,</a:t>
            </a:r>
            <a:r>
              <a:rPr lang="en-US" sz="3600" i="1" dirty="0" smtClean="0">
                <a:latin typeface="Arial" panose="020B0604020202020204" pitchFamily="34" charset="0"/>
              </a:rPr>
              <a:t>m</a:t>
            </a:r>
            <a:r>
              <a:rPr lang="en-US" sz="3600" dirty="0" smtClean="0">
                <a:latin typeface="Arial" panose="020B0604020202020204" pitchFamily="34" charset="0"/>
              </a:rPr>
              <a:t>)C, exploiting the fact that constraints in dual CSP are piecewise functional.</a:t>
            </a:r>
          </a:p>
          <a:p>
            <a:pPr marL="514350" indent="-514350" defTabSz="3108325">
              <a:buFontTx/>
              <a:buAutoNum type="arabicPeriod"/>
            </a:pPr>
            <a:r>
              <a:rPr lang="en-US" sz="3600" dirty="0" smtClean="0">
                <a:latin typeface="Arial" panose="020B0604020202020204" pitchFamily="34" charset="0"/>
              </a:rPr>
              <a:t>Compared performance of </a:t>
            </a:r>
            <a:r>
              <a:rPr lang="en-US" sz="3600" cap="small" dirty="0" err="1">
                <a:latin typeface="Arial" panose="020B0604020202020204" pitchFamily="34" charset="0"/>
              </a:rPr>
              <a:t>PerFB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</a:rPr>
              <a:t>and </a:t>
            </a:r>
            <a:r>
              <a:rPr lang="en-US" sz="3600" cap="small" dirty="0" err="1" smtClean="0">
                <a:latin typeface="Arial" panose="020B0604020202020204" pitchFamily="34" charset="0"/>
              </a:rPr>
              <a:t>PerTuple</a:t>
            </a:r>
            <a:r>
              <a:rPr lang="en-US" sz="3600" cap="small" dirty="0" smtClean="0">
                <a:latin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</a:rPr>
              <a:t>(previous algorithm</a:t>
            </a:r>
            <a:r>
              <a:rPr lang="en-US" sz="3600" dirty="0" smtClean="0">
                <a:latin typeface="Arial" panose="020B0604020202020204" pitchFamily="34" charset="0"/>
              </a:rPr>
              <a:t>) to empirically establish improvements.</a:t>
            </a:r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1447" name="Rectangle 284"/>
          <p:cNvSpPr>
            <a:spLocks noChangeArrowheads="1"/>
          </p:cNvSpPr>
          <p:nvPr/>
        </p:nvSpPr>
        <p:spPr bwMode="auto">
          <a:xfrm>
            <a:off x="457200" y="15783665"/>
            <a:ext cx="13716000" cy="12380171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lang="en-US"/>
          </a:p>
        </p:txBody>
      </p:sp>
      <p:sp>
        <p:nvSpPr>
          <p:cNvPr id="1448" name="Rectangle 279"/>
          <p:cNvSpPr>
            <a:spLocks noChangeArrowheads="1"/>
          </p:cNvSpPr>
          <p:nvPr/>
        </p:nvSpPr>
        <p:spPr bwMode="auto">
          <a:xfrm>
            <a:off x="1231681" y="15362237"/>
            <a:ext cx="12024360" cy="769429"/>
          </a:xfrm>
          <a:prstGeom prst="rect">
            <a:avLst/>
          </a:prstGeom>
          <a:solidFill>
            <a:srgbClr val="1144E7"/>
          </a:solidFill>
          <a:ln w="9525">
            <a:noFill/>
            <a:miter lim="800000"/>
            <a:headEnd/>
            <a:tailEnd/>
          </a:ln>
          <a:effectLst/>
        </p:spPr>
        <p:txBody>
          <a:bodyPr lIns="91427" tIns="45714" rIns="91427" bIns="45714">
            <a:spAutoFit/>
          </a:bodyPr>
          <a:lstStyle/>
          <a:p>
            <a:pPr marL="114300" lvl="1" algn="ctr" defTabSz="3108325"/>
            <a:r>
              <a:rPr lang="en-US" sz="4400" b="1" dirty="0" smtClean="0">
                <a:solidFill>
                  <a:schemeClr val="bg1"/>
                </a:solidFill>
                <a:latin typeface="Arial" charset="0"/>
              </a:rPr>
              <a:t>Piecewise Functional Constraints</a:t>
            </a:r>
          </a:p>
        </p:txBody>
      </p:sp>
      <p:grpSp>
        <p:nvGrpSpPr>
          <p:cNvPr id="1488" name="Group 1487"/>
          <p:cNvGrpSpPr/>
          <p:nvPr/>
        </p:nvGrpSpPr>
        <p:grpSpPr>
          <a:xfrm>
            <a:off x="39081164" y="5409070"/>
            <a:ext cx="3204493" cy="3323767"/>
            <a:chOff x="6629400" y="3200400"/>
            <a:chExt cx="2158998" cy="2240690"/>
          </a:xfrm>
        </p:grpSpPr>
        <p:cxnSp>
          <p:nvCxnSpPr>
            <p:cNvPr id="1489" name="Straight Connector 1488"/>
            <p:cNvCxnSpPr>
              <a:stCxn id="1505" idx="3"/>
              <a:endCxn id="1506" idx="1"/>
            </p:cNvCxnSpPr>
            <p:nvPr/>
          </p:nvCxnSpPr>
          <p:spPr>
            <a:xfrm>
              <a:off x="7064710" y="4609290"/>
              <a:ext cx="200654" cy="42294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0" name="Straight Connector 1489"/>
            <p:cNvCxnSpPr>
              <a:stCxn id="1505" idx="0"/>
              <a:endCxn id="1541" idx="1"/>
            </p:cNvCxnSpPr>
            <p:nvPr/>
          </p:nvCxnSpPr>
          <p:spPr>
            <a:xfrm rot="5400000" flipH="1" flipV="1">
              <a:off x="7054048" y="4470058"/>
              <a:ext cx="58455" cy="128570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1" name="Straight Connector 1490"/>
            <p:cNvCxnSpPr>
              <a:stCxn id="1541" idx="3"/>
              <a:endCxn id="1506" idx="0"/>
            </p:cNvCxnSpPr>
            <p:nvPr/>
          </p:nvCxnSpPr>
          <p:spPr>
            <a:xfrm>
              <a:off x="7239000" y="4505115"/>
              <a:ext cx="72084" cy="100749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2" name="Straight Connector 1491"/>
            <p:cNvCxnSpPr>
              <a:stCxn id="1541" idx="2"/>
              <a:endCxn id="1509" idx="0"/>
            </p:cNvCxnSpPr>
            <p:nvPr/>
          </p:nvCxnSpPr>
          <p:spPr>
            <a:xfrm rot="5400000">
              <a:off x="6803420" y="4766395"/>
              <a:ext cx="605420" cy="17430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93" name="Rounded Rectangle 1492"/>
            <p:cNvSpPr/>
            <p:nvPr/>
          </p:nvSpPr>
          <p:spPr>
            <a:xfrm>
              <a:off x="7422028" y="3335868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94" name="Rounded Rectangle 1493"/>
            <p:cNvSpPr/>
            <p:nvPr/>
          </p:nvSpPr>
          <p:spPr>
            <a:xfrm>
              <a:off x="7227281" y="3826948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95" name="Rounded Rectangle 1494"/>
            <p:cNvSpPr/>
            <p:nvPr/>
          </p:nvSpPr>
          <p:spPr>
            <a:xfrm>
              <a:off x="7955437" y="3920079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96" name="Rounded Rectangle 1495"/>
            <p:cNvSpPr/>
            <p:nvPr/>
          </p:nvSpPr>
          <p:spPr>
            <a:xfrm>
              <a:off x="7879228" y="3361251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97" name="Rounded Rectangle 1496"/>
            <p:cNvSpPr/>
            <p:nvPr/>
          </p:nvSpPr>
          <p:spPr>
            <a:xfrm>
              <a:off x="7111999" y="3200400"/>
              <a:ext cx="1193799" cy="1002729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98" name="Rounded Rectangle 1497"/>
            <p:cNvSpPr/>
            <p:nvPr/>
          </p:nvSpPr>
          <p:spPr>
            <a:xfrm>
              <a:off x="6781802" y="3733800"/>
              <a:ext cx="846326" cy="1002729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99" name="Rounded Rectangle 1498"/>
            <p:cNvSpPr/>
            <p:nvPr/>
          </p:nvSpPr>
          <p:spPr>
            <a:xfrm>
              <a:off x="7857069" y="3733799"/>
              <a:ext cx="782996" cy="1002729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00" name="Rounded Rectangle 1499"/>
            <p:cNvSpPr/>
            <p:nvPr/>
          </p:nvSpPr>
          <p:spPr>
            <a:xfrm>
              <a:off x="6798747" y="4433597"/>
              <a:ext cx="731519" cy="1002729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01" name="Rounded Rectangle 1500"/>
            <p:cNvSpPr/>
            <p:nvPr/>
          </p:nvSpPr>
          <p:spPr>
            <a:xfrm>
              <a:off x="7438950" y="4013216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02" name="Rounded Rectangle 1501"/>
            <p:cNvSpPr/>
            <p:nvPr/>
          </p:nvSpPr>
          <p:spPr>
            <a:xfrm>
              <a:off x="8082436" y="3860804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03" name="Rounded Rectangle 1502"/>
            <p:cNvSpPr/>
            <p:nvPr/>
          </p:nvSpPr>
          <p:spPr>
            <a:xfrm>
              <a:off x="8471912" y="4013204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04" name="Rounded Rectangle 1503"/>
            <p:cNvSpPr/>
            <p:nvPr/>
          </p:nvSpPr>
          <p:spPr>
            <a:xfrm>
              <a:off x="7907873" y="4438361"/>
              <a:ext cx="731519" cy="1002729"/>
            </a:xfrm>
            <a:prstGeom prst="roundRect">
              <a:avLst>
                <a:gd name="adj" fmla="val 50000"/>
              </a:avLst>
            </a:prstGeom>
            <a:solidFill>
              <a:srgbClr val="3366FF">
                <a:alpha val="3300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05" name="Rounded Rectangle 1504"/>
            <p:cNvSpPr/>
            <p:nvPr/>
          </p:nvSpPr>
          <p:spPr>
            <a:xfrm>
              <a:off x="6973270" y="4563570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06" name="Rounded Rectangle 1505"/>
            <p:cNvSpPr/>
            <p:nvPr/>
          </p:nvSpPr>
          <p:spPr>
            <a:xfrm>
              <a:off x="7265364" y="4605864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07" name="Rounded Rectangle 1506"/>
            <p:cNvSpPr/>
            <p:nvPr/>
          </p:nvSpPr>
          <p:spPr>
            <a:xfrm>
              <a:off x="8133238" y="4555098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08" name="Rounded Rectangle 1507"/>
            <p:cNvSpPr/>
            <p:nvPr/>
          </p:nvSpPr>
          <p:spPr>
            <a:xfrm>
              <a:off x="8327973" y="4563559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09" name="Rounded Rectangle 1508"/>
            <p:cNvSpPr/>
            <p:nvPr/>
          </p:nvSpPr>
          <p:spPr>
            <a:xfrm>
              <a:off x="6973259" y="5156255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10" name="Rounded Rectangle 1509"/>
            <p:cNvSpPr/>
            <p:nvPr/>
          </p:nvSpPr>
          <p:spPr>
            <a:xfrm>
              <a:off x="7167994" y="5164716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11" name="Rounded Rectangle 1510"/>
            <p:cNvSpPr/>
            <p:nvPr/>
          </p:nvSpPr>
          <p:spPr>
            <a:xfrm>
              <a:off x="8150166" y="5147782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12" name="Rounded Rectangle 1511"/>
            <p:cNvSpPr/>
            <p:nvPr/>
          </p:nvSpPr>
          <p:spPr>
            <a:xfrm>
              <a:off x="8344901" y="5156243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13" name="Rounded Rectangle 1512"/>
            <p:cNvSpPr/>
            <p:nvPr/>
          </p:nvSpPr>
          <p:spPr>
            <a:xfrm>
              <a:off x="6939379" y="4148670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514" name="Straight Connector 1513"/>
            <p:cNvCxnSpPr>
              <a:stCxn id="1493" idx="3"/>
              <a:endCxn id="1496" idx="1"/>
            </p:cNvCxnSpPr>
            <p:nvPr/>
          </p:nvCxnSpPr>
          <p:spPr>
            <a:xfrm>
              <a:off x="7513468" y="3381588"/>
              <a:ext cx="365760" cy="25383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5" name="Straight Connector 1514"/>
            <p:cNvCxnSpPr>
              <a:stCxn id="1493" idx="2"/>
              <a:endCxn id="1494" idx="0"/>
            </p:cNvCxnSpPr>
            <p:nvPr/>
          </p:nvCxnSpPr>
          <p:spPr>
            <a:xfrm rot="5400000">
              <a:off x="7170555" y="3529755"/>
              <a:ext cx="399640" cy="194747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6" name="Straight Connector 1515"/>
            <p:cNvCxnSpPr>
              <a:stCxn id="1501" idx="0"/>
              <a:endCxn id="1496" idx="2"/>
            </p:cNvCxnSpPr>
            <p:nvPr/>
          </p:nvCxnSpPr>
          <p:spPr>
            <a:xfrm rot="5400000" flipH="1" flipV="1">
              <a:off x="7424547" y="3512815"/>
              <a:ext cx="560525" cy="440278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7" name="Straight Connector 1516"/>
            <p:cNvCxnSpPr>
              <a:stCxn id="1493" idx="2"/>
              <a:endCxn id="1495" idx="0"/>
            </p:cNvCxnSpPr>
            <p:nvPr/>
          </p:nvCxnSpPr>
          <p:spPr>
            <a:xfrm rot="16200000" flipH="1">
              <a:off x="7488067" y="3406988"/>
              <a:ext cx="492771" cy="533409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8" name="Straight Connector 1517"/>
            <p:cNvCxnSpPr>
              <a:stCxn id="1496" idx="2"/>
              <a:endCxn id="1502" idx="0"/>
            </p:cNvCxnSpPr>
            <p:nvPr/>
          </p:nvCxnSpPr>
          <p:spPr>
            <a:xfrm rot="16200000" flipH="1">
              <a:off x="7822496" y="3555143"/>
              <a:ext cx="408113" cy="203208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9" name="Straight Connector 1518"/>
            <p:cNvCxnSpPr>
              <a:stCxn id="1502" idx="3"/>
              <a:endCxn id="1503" idx="1"/>
            </p:cNvCxnSpPr>
            <p:nvPr/>
          </p:nvCxnSpPr>
          <p:spPr>
            <a:xfrm>
              <a:off x="8173876" y="3906524"/>
              <a:ext cx="298036" cy="15240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0" name="Straight Connector 1519"/>
            <p:cNvCxnSpPr>
              <a:stCxn id="1495" idx="2"/>
              <a:endCxn id="1507" idx="0"/>
            </p:cNvCxnSpPr>
            <p:nvPr/>
          </p:nvCxnSpPr>
          <p:spPr>
            <a:xfrm rot="16200000" flipH="1">
              <a:off x="7818268" y="4194407"/>
              <a:ext cx="543579" cy="17780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1" name="Straight Connector 1520"/>
            <p:cNvCxnSpPr>
              <a:stCxn id="1502" idx="2"/>
              <a:endCxn id="1507" idx="0"/>
            </p:cNvCxnSpPr>
            <p:nvPr/>
          </p:nvCxnSpPr>
          <p:spPr>
            <a:xfrm rot="16200000" flipH="1">
              <a:off x="7852130" y="4228270"/>
              <a:ext cx="602854" cy="50802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2" name="Straight Connector 1521"/>
            <p:cNvCxnSpPr>
              <a:stCxn id="1503" idx="2"/>
              <a:endCxn id="1508" idx="0"/>
            </p:cNvCxnSpPr>
            <p:nvPr/>
          </p:nvCxnSpPr>
          <p:spPr>
            <a:xfrm rot="5400000">
              <a:off x="8216206" y="4262132"/>
              <a:ext cx="458915" cy="143939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3" name="Straight Connector 1522"/>
            <p:cNvCxnSpPr>
              <a:stCxn id="1507" idx="3"/>
              <a:endCxn id="1508" idx="1"/>
            </p:cNvCxnSpPr>
            <p:nvPr/>
          </p:nvCxnSpPr>
          <p:spPr>
            <a:xfrm>
              <a:off x="8224678" y="4600818"/>
              <a:ext cx="103295" cy="846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4" name="Straight Connector 1523"/>
            <p:cNvCxnSpPr>
              <a:stCxn id="1494" idx="1"/>
              <a:endCxn id="1513" idx="0"/>
            </p:cNvCxnSpPr>
            <p:nvPr/>
          </p:nvCxnSpPr>
          <p:spPr>
            <a:xfrm rot="10800000" flipV="1">
              <a:off x="6985099" y="3872668"/>
              <a:ext cx="242182" cy="276002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5" name="Straight Connector 1524"/>
            <p:cNvCxnSpPr>
              <a:stCxn id="1513" idx="2"/>
              <a:endCxn id="1505" idx="0"/>
            </p:cNvCxnSpPr>
            <p:nvPr/>
          </p:nvCxnSpPr>
          <p:spPr>
            <a:xfrm rot="16200000" flipH="1">
              <a:off x="6840314" y="4384894"/>
              <a:ext cx="323460" cy="3389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6" name="Straight Connector 1525"/>
            <p:cNvCxnSpPr>
              <a:stCxn id="1501" idx="2"/>
              <a:endCxn id="1506" idx="0"/>
            </p:cNvCxnSpPr>
            <p:nvPr/>
          </p:nvCxnSpPr>
          <p:spPr>
            <a:xfrm rot="5400000">
              <a:off x="7147273" y="4268467"/>
              <a:ext cx="501208" cy="173586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7" name="Straight Connector 1526"/>
            <p:cNvCxnSpPr>
              <a:stCxn id="1513" idx="3"/>
              <a:endCxn id="1501" idx="1"/>
            </p:cNvCxnSpPr>
            <p:nvPr/>
          </p:nvCxnSpPr>
          <p:spPr>
            <a:xfrm flipV="1">
              <a:off x="7030819" y="4058936"/>
              <a:ext cx="408131" cy="135454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8" name="Straight Connector 1527"/>
            <p:cNvCxnSpPr>
              <a:stCxn id="1494" idx="3"/>
              <a:endCxn id="1501" idx="0"/>
            </p:cNvCxnSpPr>
            <p:nvPr/>
          </p:nvCxnSpPr>
          <p:spPr>
            <a:xfrm>
              <a:off x="7318721" y="3872668"/>
              <a:ext cx="165949" cy="140548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9" name="Straight Connector 1528"/>
            <p:cNvCxnSpPr>
              <a:stCxn id="1505" idx="2"/>
              <a:endCxn id="1509" idx="0"/>
            </p:cNvCxnSpPr>
            <p:nvPr/>
          </p:nvCxnSpPr>
          <p:spPr>
            <a:xfrm rot="5400000">
              <a:off x="6768363" y="4905627"/>
              <a:ext cx="501245" cy="1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0" name="Straight Connector 1529"/>
            <p:cNvCxnSpPr>
              <a:stCxn id="1510" idx="1"/>
              <a:endCxn id="1509" idx="3"/>
            </p:cNvCxnSpPr>
            <p:nvPr/>
          </p:nvCxnSpPr>
          <p:spPr>
            <a:xfrm rot="10800000">
              <a:off x="7064700" y="5201976"/>
              <a:ext cx="103295" cy="846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1" name="Straight Connector 1530"/>
            <p:cNvCxnSpPr>
              <a:stCxn id="1506" idx="2"/>
              <a:endCxn id="1510" idx="0"/>
            </p:cNvCxnSpPr>
            <p:nvPr/>
          </p:nvCxnSpPr>
          <p:spPr>
            <a:xfrm rot="5400000">
              <a:off x="7028693" y="4882325"/>
              <a:ext cx="467412" cy="9737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2" name="Straight Connector 1531"/>
            <p:cNvCxnSpPr>
              <a:stCxn id="1508" idx="2"/>
              <a:endCxn id="1511" idx="0"/>
            </p:cNvCxnSpPr>
            <p:nvPr/>
          </p:nvCxnSpPr>
          <p:spPr>
            <a:xfrm rot="5400000">
              <a:off x="8038399" y="4812487"/>
              <a:ext cx="492783" cy="177807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3" name="Straight Connector 1532"/>
            <p:cNvCxnSpPr>
              <a:stCxn id="1507" idx="2"/>
              <a:endCxn id="1511" idx="0"/>
            </p:cNvCxnSpPr>
            <p:nvPr/>
          </p:nvCxnSpPr>
          <p:spPr>
            <a:xfrm rot="16200000" flipH="1">
              <a:off x="7936800" y="4888696"/>
              <a:ext cx="501244" cy="16928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4" name="Straight Connector 1533"/>
            <p:cNvCxnSpPr>
              <a:stCxn id="1511" idx="0"/>
              <a:endCxn id="1512" idx="1"/>
            </p:cNvCxnSpPr>
            <p:nvPr/>
          </p:nvCxnSpPr>
          <p:spPr>
            <a:xfrm rot="16200000" flipH="1">
              <a:off x="8243302" y="5100365"/>
              <a:ext cx="54181" cy="149015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5" name="Straight Connector 1534"/>
            <p:cNvCxnSpPr>
              <a:stCxn id="1512" idx="0"/>
              <a:endCxn id="1507" idx="2"/>
            </p:cNvCxnSpPr>
            <p:nvPr/>
          </p:nvCxnSpPr>
          <p:spPr>
            <a:xfrm rot="16200000" flipV="1">
              <a:off x="8029938" y="4795559"/>
              <a:ext cx="509705" cy="211663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6" name="Straight Connector 1535"/>
            <p:cNvCxnSpPr>
              <a:stCxn id="1512" idx="0"/>
              <a:endCxn id="1508" idx="2"/>
            </p:cNvCxnSpPr>
            <p:nvPr/>
          </p:nvCxnSpPr>
          <p:spPr>
            <a:xfrm rot="16200000" flipV="1">
              <a:off x="8131535" y="4897157"/>
              <a:ext cx="501244" cy="16928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7" name="Up Arrow 1536"/>
            <p:cNvSpPr/>
            <p:nvPr/>
          </p:nvSpPr>
          <p:spPr>
            <a:xfrm>
              <a:off x="6629400" y="4380931"/>
              <a:ext cx="127000" cy="321733"/>
            </a:xfrm>
            <a:prstGeom prst="upArrow">
              <a:avLst/>
            </a:prstGeom>
            <a:solidFill>
              <a:srgbClr val="3366FF">
                <a:alpha val="60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38" name="Up Arrow 1537"/>
            <p:cNvSpPr/>
            <p:nvPr/>
          </p:nvSpPr>
          <p:spPr>
            <a:xfrm>
              <a:off x="8661398" y="4347064"/>
              <a:ext cx="127000" cy="321733"/>
            </a:xfrm>
            <a:prstGeom prst="upArrow">
              <a:avLst/>
            </a:prstGeom>
            <a:solidFill>
              <a:srgbClr val="3366FF">
                <a:alpha val="60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39" name="Up Arrow 1538"/>
            <p:cNvSpPr/>
            <p:nvPr/>
          </p:nvSpPr>
          <p:spPr>
            <a:xfrm rot="19308597">
              <a:off x="8407398" y="3499455"/>
              <a:ext cx="149481" cy="338667"/>
            </a:xfrm>
            <a:prstGeom prst="upArrow">
              <a:avLst/>
            </a:prstGeom>
            <a:solidFill>
              <a:srgbClr val="3366FF">
                <a:alpha val="60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40" name="Up Arrow 1539"/>
            <p:cNvSpPr/>
            <p:nvPr/>
          </p:nvSpPr>
          <p:spPr>
            <a:xfrm rot="13091403" flipV="1">
              <a:off x="6866465" y="3499453"/>
              <a:ext cx="149481" cy="338667"/>
            </a:xfrm>
            <a:prstGeom prst="upArrow">
              <a:avLst/>
            </a:prstGeom>
            <a:solidFill>
              <a:srgbClr val="3366FF">
                <a:alpha val="60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41" name="Rounded Rectangle 1540"/>
            <p:cNvSpPr/>
            <p:nvPr/>
          </p:nvSpPr>
          <p:spPr>
            <a:xfrm>
              <a:off x="7147560" y="4459395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542" name="Straight Connector 1541"/>
            <p:cNvCxnSpPr>
              <a:stCxn id="1494" idx="2"/>
              <a:endCxn id="1541" idx="0"/>
            </p:cNvCxnSpPr>
            <p:nvPr/>
          </p:nvCxnSpPr>
          <p:spPr>
            <a:xfrm rot="5400000">
              <a:off x="6962638" y="4149031"/>
              <a:ext cx="541007" cy="7972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43" name="Oval 1542"/>
            <p:cNvSpPr/>
            <p:nvPr/>
          </p:nvSpPr>
          <p:spPr>
            <a:xfrm rot="311996">
              <a:off x="6872838" y="4419600"/>
              <a:ext cx="594762" cy="304800"/>
            </a:xfrm>
            <a:prstGeom prst="ellipse">
              <a:avLst/>
            </a:prstGeom>
            <a:solidFill>
              <a:srgbClr val="3366FF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545" name="TextBox 1544"/>
          <p:cNvSpPr txBox="1"/>
          <p:nvPr/>
        </p:nvSpPr>
        <p:spPr>
          <a:xfrm>
            <a:off x="38715224" y="4776083"/>
            <a:ext cx="197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999413" algn="r"/>
              </a:tabLst>
            </a:pPr>
            <a:r>
              <a:rPr lang="en-US" sz="2800" dirty="0" smtClean="0">
                <a:solidFill>
                  <a:srgbClr val="FF6600"/>
                </a:solidFill>
                <a:latin typeface="Arial" charset="0"/>
              </a:rPr>
              <a:t>[</a:t>
            </a:r>
            <a:r>
              <a:rPr lang="en-US" sz="2800" dirty="0" err="1" smtClean="0">
                <a:solidFill>
                  <a:srgbClr val="FF6600"/>
                </a:solidFill>
                <a:latin typeface="Arial" charset="0"/>
              </a:rPr>
              <a:t>Lecoutre</a:t>
            </a:r>
            <a:r>
              <a:rPr lang="en-US" sz="2800" dirty="0" smtClean="0">
                <a:solidFill>
                  <a:srgbClr val="FF6600"/>
                </a:solidFill>
                <a:latin typeface="Arial" charset="0"/>
              </a:rPr>
              <a:t>+]</a:t>
            </a:r>
            <a:endParaRPr lang="en-US" dirty="0" smtClean="0">
              <a:solidFill>
                <a:srgbClr val="E46C0A"/>
              </a:solidFill>
            </a:endParaRPr>
          </a:p>
        </p:txBody>
      </p:sp>
      <p:sp>
        <p:nvSpPr>
          <p:cNvPr id="1546" name="Rectangle 831"/>
          <p:cNvSpPr>
            <a:spLocks noChangeArrowheads="1"/>
          </p:cNvSpPr>
          <p:nvPr/>
        </p:nvSpPr>
        <p:spPr bwMode="auto">
          <a:xfrm>
            <a:off x="30472539" y="8961437"/>
            <a:ext cx="9906000" cy="646319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Cumulative Charts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7" name="Rectangle 831"/>
          <p:cNvSpPr>
            <a:spLocks noChangeArrowheads="1"/>
          </p:cNvSpPr>
          <p:nvPr/>
        </p:nvSpPr>
        <p:spPr bwMode="auto">
          <a:xfrm>
            <a:off x="30472539" y="17724437"/>
            <a:ext cx="9906000" cy="646319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Summary Results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9" name="TextBox 1548"/>
          <p:cNvSpPr txBox="1"/>
          <p:nvPr/>
        </p:nvSpPr>
        <p:spPr>
          <a:xfrm rot="16200000">
            <a:off x="28054103" y="1346704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 Time (s)</a:t>
            </a:r>
            <a:endParaRPr lang="en-US" dirty="0"/>
          </a:p>
        </p:txBody>
      </p:sp>
      <p:sp>
        <p:nvSpPr>
          <p:cNvPr id="1550" name="TextBox 1549"/>
          <p:cNvSpPr txBox="1"/>
          <p:nvPr/>
        </p:nvSpPr>
        <p:spPr>
          <a:xfrm>
            <a:off x="30685982" y="17127061"/>
            <a:ext cx="349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instances completed</a:t>
            </a:r>
            <a:endParaRPr lang="en-US" dirty="0"/>
          </a:p>
        </p:txBody>
      </p:sp>
      <p:sp>
        <p:nvSpPr>
          <p:cNvPr id="1551" name="Rectangle 831"/>
          <p:cNvSpPr>
            <a:spLocks noChangeArrowheads="1"/>
          </p:cNvSpPr>
          <p:nvPr/>
        </p:nvSpPr>
        <p:spPr bwMode="auto">
          <a:xfrm>
            <a:off x="30472539" y="3856037"/>
            <a:ext cx="9906000" cy="646319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Experimental Setup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53" name="Rectangle 161"/>
          <p:cNvSpPr>
            <a:spLocks noChangeArrowheads="1"/>
          </p:cNvSpPr>
          <p:nvPr/>
        </p:nvSpPr>
        <p:spPr bwMode="auto">
          <a:xfrm>
            <a:off x="28788519" y="18334037"/>
            <a:ext cx="13716000" cy="286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5" tIns="45092" rIns="90185" bIns="45092">
            <a:spAutoFit/>
          </a:bodyPr>
          <a:lstStyle/>
          <a:p>
            <a:pPr defTabSz="3108325"/>
            <a:r>
              <a:rPr lang="en-US" sz="3600" dirty="0" smtClean="0">
                <a:latin typeface="Arial" panose="020B0604020202020204" pitchFamily="34" charset="0"/>
              </a:rPr>
              <a:t>For all tested combination sizes, </a:t>
            </a:r>
          </a:p>
          <a:p>
            <a:pPr marL="571500" indent="-571500" defTabSz="3108325">
              <a:buFont typeface="Arial"/>
              <a:buChar char="•"/>
            </a:pPr>
            <a:r>
              <a:rPr lang="en-US" sz="3600" cap="small" dirty="0" err="1" smtClean="0">
                <a:latin typeface="Arial" panose="020B0604020202020204" pitchFamily="34" charset="0"/>
              </a:rPr>
              <a:t>PerFB</a:t>
            </a:r>
            <a:r>
              <a:rPr lang="en-US" sz="3600" dirty="0" smtClean="0">
                <a:latin typeface="Arial" panose="020B0604020202020204" pitchFamily="34" charset="0"/>
              </a:rPr>
              <a:t> </a:t>
            </a:r>
            <a:r>
              <a:rPr lang="en-US" sz="3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solves</a:t>
            </a:r>
            <a:r>
              <a:rPr lang="en-US" sz="3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/>
                </a:solidFill>
                <a:latin typeface="Arial" panose="020B0604020202020204" pitchFamily="34" charset="0"/>
              </a:rPr>
              <a:t> </a:t>
            </a:r>
            <a:r>
              <a:rPr lang="en-US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more instances </a:t>
            </a:r>
            <a:r>
              <a:rPr lang="en-US" sz="3600" dirty="0" smtClean="0">
                <a:latin typeface="Arial" panose="020B0604020202020204" pitchFamily="34" charset="0"/>
              </a:rPr>
              <a:t>than </a:t>
            </a:r>
            <a:r>
              <a:rPr lang="en-US" sz="3600" cap="small" dirty="0" err="1" smtClean="0">
                <a:latin typeface="Arial" panose="020B0604020202020204" pitchFamily="34" charset="0"/>
              </a:rPr>
              <a:t>PerTuple</a:t>
            </a:r>
            <a:r>
              <a:rPr lang="en-US" sz="3600" cap="small" dirty="0" smtClean="0">
                <a:latin typeface="Arial" panose="020B0604020202020204" pitchFamily="34" charset="0"/>
              </a:rPr>
              <a:t>, </a:t>
            </a:r>
            <a:r>
              <a:rPr lang="en-US" sz="3600" dirty="0" smtClean="0">
                <a:latin typeface="Arial" panose="020B0604020202020204" pitchFamily="34" charset="0"/>
              </a:rPr>
              <a:t>and,</a:t>
            </a:r>
          </a:p>
          <a:p>
            <a:pPr marL="571500" indent="-571500" defTabSz="3108325">
              <a:buFont typeface="Arial"/>
              <a:buChar char="•"/>
            </a:pPr>
            <a:r>
              <a:rPr lang="en-US" sz="3600" dirty="0" smtClean="0">
                <a:latin typeface="Arial" panose="020B0604020202020204" pitchFamily="34" charset="0"/>
              </a:rPr>
              <a:t>On instances solved by both algorithms, </a:t>
            </a:r>
            <a:r>
              <a:rPr lang="en-US" sz="3600" cap="small" dirty="0" err="1">
                <a:latin typeface="Arial" panose="020B0604020202020204" pitchFamily="34" charset="0"/>
              </a:rPr>
              <a:t>PerFB</a:t>
            </a:r>
            <a:r>
              <a:rPr lang="en-US" sz="3600" dirty="0">
                <a:latin typeface="Arial" panose="020B0604020202020204" pitchFamily="34" charset="0"/>
              </a:rPr>
              <a:t> has </a:t>
            </a:r>
            <a:r>
              <a:rPr lang="en-US" sz="3600" dirty="0" smtClean="0">
                <a:latin typeface="Arial" panose="020B0604020202020204" pitchFamily="34" charset="0"/>
              </a:rPr>
              <a:t>a smaller </a:t>
            </a:r>
            <a:r>
              <a:rPr lang="en-US" sz="3600" dirty="0" smtClean="0">
                <a:ln>
                  <a:solidFill>
                    <a:srgbClr val="0000FF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</a:rPr>
              <a:t>average CPU time</a:t>
            </a:r>
            <a:r>
              <a:rPr lang="en-US" sz="3600" dirty="0" smtClean="0">
                <a:latin typeface="Arial" panose="020B0604020202020204" pitchFamily="34" charset="0"/>
              </a:rPr>
              <a:t>.  </a:t>
            </a:r>
          </a:p>
          <a:p>
            <a:pPr marL="571500" indent="-571500" defTabSz="3108325">
              <a:buFont typeface="Arial"/>
              <a:buChar char="•"/>
            </a:pPr>
            <a:r>
              <a:rPr lang="en-US" sz="3600" dirty="0" smtClean="0">
                <a:latin typeface="Arial" panose="020B0604020202020204" pitchFamily="34" charset="0"/>
              </a:rPr>
              <a:t>Dynamic partitions </a:t>
            </a:r>
            <a:r>
              <a:rPr lang="en-US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ED7D31"/>
                </a:solidFill>
                <a:latin typeface="Arial" panose="020B0604020202020204" pitchFamily="34" charset="0"/>
              </a:rPr>
              <a:t>reduce redundant calls</a:t>
            </a:r>
            <a:r>
              <a:rPr lang="en-US" sz="3600" dirty="0" smtClean="0">
                <a:solidFill>
                  <a:srgbClr val="ED7D31"/>
                </a:solidFill>
                <a:latin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</a:rPr>
              <a:t>to </a:t>
            </a:r>
            <a:r>
              <a:rPr lang="en-US" sz="3600" cap="small" dirty="0" err="1" smtClean="0">
                <a:latin typeface="Arial" panose="020B0604020202020204" pitchFamily="34" charset="0"/>
              </a:rPr>
              <a:t>SearchSupport</a:t>
            </a:r>
            <a:r>
              <a:rPr lang="en-US" sz="3600" cap="small" dirty="0" smtClean="0">
                <a:latin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</a:endParaRPr>
          </a:p>
        </p:txBody>
      </p:sp>
      <p:pic>
        <p:nvPicPr>
          <p:cNvPr id="1567" name="Picture 1566" descr="CumulativePerFB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119" y="9875837"/>
            <a:ext cx="5296086" cy="3528008"/>
          </a:xfrm>
          <a:prstGeom prst="rect">
            <a:avLst/>
          </a:prstGeom>
        </p:spPr>
      </p:pic>
      <p:sp>
        <p:nvSpPr>
          <p:cNvPr id="1569" name="TextBox 1568"/>
          <p:cNvSpPr txBox="1"/>
          <p:nvPr/>
        </p:nvSpPr>
        <p:spPr>
          <a:xfrm rot="16200000">
            <a:off x="35351155" y="1154280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 Time (s)</a:t>
            </a:r>
            <a:endParaRPr lang="en-US" dirty="0"/>
          </a:p>
        </p:txBody>
      </p:sp>
      <p:sp>
        <p:nvSpPr>
          <p:cNvPr id="1571" name="TextBox 1570"/>
          <p:cNvSpPr txBox="1"/>
          <p:nvPr/>
        </p:nvSpPr>
        <p:spPr>
          <a:xfrm>
            <a:off x="37551519" y="13457237"/>
            <a:ext cx="349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instances completed</a:t>
            </a:r>
            <a:endParaRPr lang="en-US" dirty="0"/>
          </a:p>
        </p:txBody>
      </p:sp>
      <p:sp>
        <p:nvSpPr>
          <p:cNvPr id="1572" name="Rectangle 161"/>
          <p:cNvSpPr>
            <a:spLocks noChangeArrowheads="1"/>
          </p:cNvSpPr>
          <p:nvPr/>
        </p:nvSpPr>
        <p:spPr bwMode="auto">
          <a:xfrm>
            <a:off x="35789918" y="14485360"/>
            <a:ext cx="6589229" cy="230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5" tIns="45092" rIns="90185" bIns="45092">
            <a:spAutoFit/>
          </a:bodyPr>
          <a:lstStyle/>
          <a:p>
            <a:pPr marL="446088" indent="-446088" defTabSz="3108325">
              <a:buFont typeface="Arial"/>
              <a:buChar char="•"/>
            </a:pPr>
            <a:r>
              <a:rPr lang="en-US" sz="3600" dirty="0" smtClean="0">
                <a:latin typeface="Arial" panose="020B0604020202020204" pitchFamily="34" charset="0"/>
              </a:rPr>
              <a:t>For </a:t>
            </a:r>
            <a:r>
              <a:rPr lang="en-US" sz="3600" i="1" dirty="0">
                <a:latin typeface="Arial" panose="020B0604020202020204" pitchFamily="34" charset="0"/>
              </a:rPr>
              <a:t>m</a:t>
            </a:r>
            <a:r>
              <a:rPr lang="en-US" sz="3600" i="1" dirty="0" smtClean="0">
                <a:latin typeface="Arial" panose="020B0604020202020204" pitchFamily="34" charset="0"/>
              </a:rPr>
              <a:t>=</a:t>
            </a:r>
            <a:r>
              <a:rPr lang="en-US" sz="3600" dirty="0" smtClean="0">
                <a:latin typeface="Arial" panose="020B0604020202020204" pitchFamily="34" charset="0"/>
              </a:rPr>
              <a:t>2,3,4</a:t>
            </a:r>
            <a:r>
              <a:rPr lang="en-US" sz="3600" i="1" dirty="0" smtClean="0">
                <a:latin typeface="Arial" panose="020B0604020202020204" pitchFamily="34" charset="0"/>
              </a:rPr>
              <a:t>,</a:t>
            </a:r>
            <a:r>
              <a:rPr lang="en-US" sz="3600" dirty="0">
                <a:latin typeface="Helvetica" charset="0"/>
                <a:ea typeface="宋体" charset="0"/>
                <a:cs typeface="宋体" charset="0"/>
              </a:rPr>
              <a:t> |𝜓</a:t>
            </a:r>
            <a:r>
              <a:rPr lang="el-GR" sz="3600" dirty="0">
                <a:latin typeface="Helvetica" charset="0"/>
                <a:ea typeface="宋体" charset="0"/>
                <a:cs typeface="宋体" charset="0"/>
              </a:rPr>
              <a:t>(</a:t>
            </a:r>
            <a:r>
              <a:rPr lang="en-US" sz="3600" dirty="0">
                <a:latin typeface="Helvetica" charset="0"/>
                <a:ea typeface="宋体" charset="0"/>
                <a:cs typeface="宋体" charset="0"/>
              </a:rPr>
              <a:t>cl)</a:t>
            </a:r>
            <a:r>
              <a:rPr lang="en-US" sz="3600" dirty="0" smtClean="0">
                <a:latin typeface="Helvetica" charset="0"/>
                <a:ea typeface="宋体" charset="0"/>
                <a:cs typeface="宋体" charset="0"/>
              </a:rPr>
              <a:t>|</a:t>
            </a:r>
            <a:r>
              <a:rPr lang="en-US" sz="3600" dirty="0" smtClean="0">
                <a:latin typeface="Arial" panose="020B0604020202020204" pitchFamily="34" charset="0"/>
              </a:rPr>
              <a:t>, </a:t>
            </a:r>
            <a:br>
              <a:rPr lang="en-US" sz="3600" dirty="0" smtClean="0">
                <a:latin typeface="Arial" panose="020B0604020202020204" pitchFamily="34" charset="0"/>
              </a:rPr>
            </a:br>
            <a:r>
              <a:rPr lang="en-US" sz="3600" cap="small" dirty="0" err="1" smtClean="0">
                <a:latin typeface="Arial" panose="020B0604020202020204" pitchFamily="34" charset="0"/>
              </a:rPr>
              <a:t>PerFB</a:t>
            </a:r>
            <a:r>
              <a:rPr lang="en-US" sz="3600" dirty="0" smtClean="0">
                <a:latin typeface="Arial" panose="020B0604020202020204" pitchFamily="34" charset="0"/>
              </a:rPr>
              <a:t> dominates </a:t>
            </a:r>
            <a:r>
              <a:rPr lang="en-US" sz="3600" cap="small" dirty="0" err="1" smtClean="0">
                <a:latin typeface="Arial" panose="020B0604020202020204" pitchFamily="34" charset="0"/>
              </a:rPr>
              <a:t>PerTuple</a:t>
            </a:r>
            <a:r>
              <a:rPr lang="en-US" sz="3600" cap="small" dirty="0" smtClean="0">
                <a:latin typeface="Arial" panose="020B0604020202020204" pitchFamily="34" charset="0"/>
              </a:rPr>
              <a:t> </a:t>
            </a:r>
          </a:p>
          <a:p>
            <a:pPr marL="446088" indent="-446088" defTabSz="3108325">
              <a:buFont typeface="Arial"/>
              <a:buChar char="•"/>
            </a:pPr>
            <a:r>
              <a:rPr lang="en-US" sz="3600" i="1" dirty="0">
                <a:latin typeface="Arial" panose="020B0604020202020204" pitchFamily="34" charset="0"/>
              </a:rPr>
              <a:t>m</a:t>
            </a:r>
            <a:r>
              <a:rPr lang="en-US" sz="3600" i="1" dirty="0" smtClean="0">
                <a:latin typeface="Arial" panose="020B0604020202020204" pitchFamily="34" charset="0"/>
              </a:rPr>
              <a:t>=3 </a:t>
            </a:r>
            <a:r>
              <a:rPr lang="en-US" sz="3600" dirty="0" smtClean="0">
                <a:latin typeface="Arial" panose="020B0604020202020204" pitchFamily="34" charset="0"/>
              </a:rPr>
              <a:t>performs the best, </a:t>
            </a:r>
            <a:br>
              <a:rPr lang="en-US" sz="3600" dirty="0" smtClean="0">
                <a:latin typeface="Arial" panose="020B0604020202020204" pitchFamily="34" charset="0"/>
              </a:rPr>
            </a:br>
            <a:r>
              <a:rPr lang="en-US" sz="3600" i="1" dirty="0" smtClean="0">
                <a:latin typeface="Arial" panose="020B0604020202020204" pitchFamily="34" charset="0"/>
              </a:rPr>
              <a:t>m</a:t>
            </a:r>
            <a:r>
              <a:rPr lang="en-US" sz="3600" dirty="0" smtClean="0">
                <a:latin typeface="Arial" panose="020B0604020202020204" pitchFamily="34" charset="0"/>
              </a:rPr>
              <a:t>=</a:t>
            </a:r>
            <a:r>
              <a:rPr lang="en-US" sz="3600" dirty="0" smtClean="0">
                <a:latin typeface="Helvetica" charset="0"/>
                <a:ea typeface="宋体" charset="0"/>
                <a:cs typeface="宋体" charset="0"/>
              </a:rPr>
              <a:t>|</a:t>
            </a:r>
            <a:r>
              <a:rPr lang="en-US" sz="3600" dirty="0">
                <a:latin typeface="Helvetica" charset="0"/>
                <a:ea typeface="宋体" charset="0"/>
                <a:cs typeface="宋体" charset="0"/>
              </a:rPr>
              <a:t>𝜓</a:t>
            </a:r>
            <a:r>
              <a:rPr lang="el-GR" sz="3600" dirty="0">
                <a:latin typeface="Helvetica" charset="0"/>
                <a:ea typeface="宋体" charset="0"/>
                <a:cs typeface="宋体" charset="0"/>
              </a:rPr>
              <a:t>(</a:t>
            </a:r>
            <a:r>
              <a:rPr lang="en-US" sz="3600" dirty="0">
                <a:latin typeface="Helvetica" charset="0"/>
                <a:ea typeface="宋体" charset="0"/>
                <a:cs typeface="宋体" charset="0"/>
              </a:rPr>
              <a:t>cl)</a:t>
            </a:r>
            <a:r>
              <a:rPr lang="en-US" sz="3600" dirty="0" smtClean="0">
                <a:latin typeface="Helvetica" charset="0"/>
                <a:ea typeface="宋体" charset="0"/>
                <a:cs typeface="宋体" charset="0"/>
              </a:rPr>
              <a:t>| </a:t>
            </a:r>
            <a:r>
              <a:rPr lang="en-US" sz="3600" dirty="0" smtClean="0">
                <a:latin typeface="Helvetica" charset="0"/>
                <a:ea typeface="宋体" charset="0"/>
                <a:cs typeface="宋体" charset="0"/>
              </a:rPr>
              <a:t>trails </a:t>
            </a:r>
            <a:r>
              <a:rPr lang="en-US" sz="3600" dirty="0" smtClean="0">
                <a:latin typeface="Helvetica" charset="0"/>
                <a:ea typeface="宋体" charset="0"/>
                <a:cs typeface="宋体" charset="0"/>
              </a:rPr>
              <a:t>closely behind</a:t>
            </a:r>
            <a:endParaRPr lang="en-US" sz="3200" dirty="0">
              <a:latin typeface="Arial" panose="020B0604020202020204" pitchFamily="34" charset="0"/>
            </a:endParaRPr>
          </a:p>
        </p:txBody>
      </p:sp>
      <p:sp>
        <p:nvSpPr>
          <p:cNvPr id="1576" name="TextBox 1575"/>
          <p:cNvSpPr txBox="1"/>
          <p:nvPr/>
        </p:nvSpPr>
        <p:spPr>
          <a:xfrm>
            <a:off x="31761308" y="7232287"/>
            <a:ext cx="39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7999413" algn="r"/>
              </a:tabLst>
            </a:pPr>
            <a:r>
              <a:rPr lang="en-US" sz="2800" dirty="0" smtClean="0">
                <a:solidFill>
                  <a:srgbClr val="FF6600"/>
                </a:solidFill>
                <a:latin typeface="Arial" charset="0"/>
              </a:rPr>
              <a:t>[</a:t>
            </a:r>
            <a:r>
              <a:rPr lang="en-US" sz="2800" dirty="0" err="1" smtClean="0">
                <a:solidFill>
                  <a:srgbClr val="FF6600"/>
                </a:solidFill>
                <a:latin typeface="Arial" charset="0"/>
              </a:rPr>
              <a:t>Karakashian</a:t>
            </a:r>
            <a:r>
              <a:rPr lang="en-US" sz="2800" dirty="0" smtClean="0">
                <a:solidFill>
                  <a:srgbClr val="FF6600"/>
                </a:solidFill>
                <a:latin typeface="Arial" charset="0"/>
              </a:rPr>
              <a:t>+ AAAI 13]</a:t>
            </a:r>
            <a:endParaRPr lang="en-US" dirty="0" smtClean="0">
              <a:solidFill>
                <a:srgbClr val="E46C0A"/>
              </a:solidFill>
            </a:endParaRPr>
          </a:p>
        </p:txBody>
      </p:sp>
      <p:sp>
        <p:nvSpPr>
          <p:cNvPr id="1582" name="TextBox 1581"/>
          <p:cNvSpPr txBox="1"/>
          <p:nvPr/>
        </p:nvSpPr>
        <p:spPr>
          <a:xfrm>
            <a:off x="14615319" y="13269752"/>
            <a:ext cx="1371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600" cap="small" dirty="0" err="1">
                <a:latin typeface="Arial"/>
                <a:cs typeface="Arial"/>
              </a:rPr>
              <a:t>PerFB</a:t>
            </a:r>
            <a:r>
              <a:rPr lang="en-US" sz="3600" dirty="0" smtClean="0">
                <a:latin typeface="Arial"/>
                <a:cs typeface="Arial"/>
              </a:rPr>
              <a:t> makes fewer calls to </a:t>
            </a:r>
            <a:r>
              <a:rPr lang="en-US" sz="3600" cap="small" dirty="0" err="1" smtClean="0">
                <a:latin typeface="Arial"/>
                <a:cs typeface="Arial"/>
              </a:rPr>
              <a:t>SearchSupport</a:t>
            </a:r>
            <a:r>
              <a:rPr lang="en-US" sz="3600" dirty="0" smtClean="0">
                <a:latin typeface="Arial"/>
                <a:cs typeface="Arial"/>
              </a:rPr>
              <a:t> than </a:t>
            </a:r>
            <a:r>
              <a:rPr lang="en-US" sz="3600" cap="small" dirty="0" err="1" smtClean="0">
                <a:latin typeface="Arial"/>
                <a:cs typeface="Arial"/>
              </a:rPr>
              <a:t>PerTuple</a:t>
            </a:r>
            <a:endParaRPr lang="en-US" sz="3600" dirty="0" smtClean="0">
              <a:latin typeface="Arial"/>
              <a:cs typeface="Arial"/>
            </a:endParaRP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sz="3600" cap="small" dirty="0" err="1" smtClean="0">
                <a:latin typeface="Arial"/>
                <a:cs typeface="Arial"/>
              </a:rPr>
              <a:t>PerFB</a:t>
            </a:r>
            <a:r>
              <a:rPr lang="en-US" sz="3600" cap="small" dirty="0" smtClean="0"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iterates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over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fine blocks rather than tuples</a:t>
            </a:r>
            <a:endParaRPr lang="en-US" sz="3600" dirty="0" smtClean="0">
              <a:latin typeface="Arial"/>
              <a:cs typeface="Arial"/>
            </a:endParaRP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sz="3600" dirty="0" smtClean="0">
                <a:latin typeface="Arial"/>
                <a:cs typeface="Arial"/>
              </a:rPr>
              <a:t>At each call, it dynamically determines </a:t>
            </a:r>
            <a:r>
              <a:rPr lang="en-US" sz="3600" dirty="0">
                <a:latin typeface="Arial"/>
                <a:cs typeface="Arial"/>
              </a:rPr>
              <a:t>the</a:t>
            </a:r>
            <a:r>
              <a:rPr lang="en-US" sz="3600" dirty="0">
                <a:ln>
                  <a:solidFill>
                    <a:srgbClr val="EA7C38"/>
                  </a:solidFill>
                </a:ln>
                <a:solidFill>
                  <a:srgbClr val="EA7C38"/>
                </a:solidFill>
                <a:latin typeface="Arial"/>
                <a:cs typeface="Arial"/>
              </a:rPr>
              <a:t> intermediate blocks </a:t>
            </a:r>
            <a:r>
              <a:rPr lang="en-US" sz="3600" dirty="0" smtClean="0">
                <a:latin typeface="Arial"/>
                <a:cs typeface="Arial"/>
              </a:rPr>
              <a:t>induced on a relation by the considered other relations.</a:t>
            </a:r>
            <a:endParaRPr lang="en-US" sz="3600" b="1" dirty="0" smtClean="0">
              <a:latin typeface="Arial"/>
              <a:cs typeface="Arial"/>
            </a:endParaRPr>
          </a:p>
        </p:txBody>
      </p:sp>
      <p:graphicFrame>
        <p:nvGraphicFramePr>
          <p:cNvPr id="1583" name="Table 15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415243"/>
              </p:ext>
            </p:extLst>
          </p:nvPr>
        </p:nvGraphicFramePr>
        <p:xfrm>
          <a:off x="20774008" y="20354407"/>
          <a:ext cx="2438401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145"/>
                <a:gridCol w="542752"/>
                <a:gridCol w="542752"/>
                <a:gridCol w="542752"/>
              </a:tblGrid>
              <a:tr h="452001">
                <a:tc>
                  <a:txBody>
                    <a:bodyPr/>
                    <a:lstStyle/>
                    <a:p>
                      <a:pPr algn="ctr"/>
                      <a:endParaRPr lang="en-US" sz="38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38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38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lang="en-US" sz="38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00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</a:t>
                      </a:r>
                      <a:endPara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001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sz="32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001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lang="en-US" sz="32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001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lang="en-US" sz="32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00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001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lang="en-US" sz="32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84" name="Table 15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356625"/>
              </p:ext>
            </p:extLst>
          </p:nvPr>
        </p:nvGraphicFramePr>
        <p:xfrm>
          <a:off x="24660208" y="20354407"/>
          <a:ext cx="190500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831"/>
                <a:gridCol w="514585"/>
                <a:gridCol w="514585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sz="38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38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lang="en-US" sz="38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3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20</a:t>
                      </a:r>
                      <a:endPara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21</a:t>
                      </a:r>
                      <a:endParaRPr lang="en-US" sz="32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22</a:t>
                      </a:r>
                      <a:endParaRPr lang="en-US" sz="32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85" name="TextBox 1584"/>
          <p:cNvSpPr txBox="1"/>
          <p:nvPr/>
        </p:nvSpPr>
        <p:spPr>
          <a:xfrm>
            <a:off x="24656316" y="20144519"/>
            <a:ext cx="731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Times New Roman"/>
                <a:cs typeface="Times New Roman"/>
              </a:rPr>
              <a:t>R</a:t>
            </a:r>
            <a:r>
              <a:rPr lang="en-US" sz="3800" baseline="-25000" dirty="0">
                <a:latin typeface="Times New Roman"/>
                <a:cs typeface="Times New Roman"/>
              </a:rPr>
              <a:t>5</a:t>
            </a:r>
            <a:endParaRPr lang="en-US" sz="3800" baseline="-25000" dirty="0">
              <a:latin typeface="Times New Roman"/>
              <a:cs typeface="Times New Roman"/>
            </a:endParaRPr>
          </a:p>
        </p:txBody>
      </p:sp>
      <p:sp>
        <p:nvSpPr>
          <p:cNvPr id="1586" name="TextBox 1585"/>
          <p:cNvSpPr txBox="1"/>
          <p:nvPr/>
        </p:nvSpPr>
        <p:spPr>
          <a:xfrm>
            <a:off x="20697808" y="20125807"/>
            <a:ext cx="997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Times New Roman"/>
                <a:cs typeface="Times New Roman"/>
              </a:rPr>
              <a:t>R</a:t>
            </a:r>
            <a:r>
              <a:rPr lang="en-US" sz="4000" baseline="-25000" dirty="0">
                <a:latin typeface="Times New Roman"/>
                <a:cs typeface="Times New Roman"/>
              </a:rPr>
              <a:t>2</a:t>
            </a:r>
          </a:p>
        </p:txBody>
      </p:sp>
      <p:graphicFrame>
        <p:nvGraphicFramePr>
          <p:cNvPr id="1587" name="Table 15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11591"/>
              </p:ext>
            </p:extLst>
          </p:nvPr>
        </p:nvGraphicFramePr>
        <p:xfrm>
          <a:off x="15668609" y="20302797"/>
          <a:ext cx="3125629" cy="4852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748"/>
                <a:gridCol w="473376"/>
                <a:gridCol w="415501"/>
                <a:gridCol w="415501"/>
                <a:gridCol w="415501"/>
                <a:gridCol w="415501"/>
                <a:gridCol w="415501"/>
              </a:tblGrid>
              <a:tr h="609666">
                <a:tc>
                  <a:txBody>
                    <a:bodyPr/>
                    <a:lstStyle/>
                    <a:p>
                      <a:pPr algn="ctr"/>
                      <a:endParaRPr lang="en-US" sz="19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38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38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38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lang="en-US" sz="38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endParaRPr lang="en-US" sz="38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66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i="1" baseline="0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i="0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baseline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i="0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66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baseline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i="0" baseline="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66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2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66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2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32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66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32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sz="32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66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4548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sz="32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i="0" baseline="-250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sz="32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88" name="TextBox 1587"/>
          <p:cNvSpPr txBox="1"/>
          <p:nvPr/>
        </p:nvSpPr>
        <p:spPr>
          <a:xfrm>
            <a:off x="15851746" y="20141143"/>
            <a:ext cx="731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latin typeface="Times New Roman"/>
                <a:cs typeface="Times New Roman"/>
              </a:rPr>
              <a:t>1</a:t>
            </a:r>
            <a:endParaRPr lang="en-US" sz="4000" baseline="-25000" dirty="0">
              <a:latin typeface="Times New Roman"/>
              <a:cs typeface="Times New Roman"/>
            </a:endParaRPr>
          </a:p>
        </p:txBody>
      </p:sp>
      <p:sp>
        <p:nvSpPr>
          <p:cNvPr id="1593" name="Rectangle 1592"/>
          <p:cNvSpPr/>
          <p:nvPr/>
        </p:nvSpPr>
        <p:spPr>
          <a:xfrm>
            <a:off x="15664906" y="20926869"/>
            <a:ext cx="590179" cy="1190468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4" name="Rectangle 1593"/>
          <p:cNvSpPr/>
          <p:nvPr/>
        </p:nvSpPr>
        <p:spPr>
          <a:xfrm>
            <a:off x="15674918" y="22148308"/>
            <a:ext cx="569170" cy="1221474"/>
          </a:xfrm>
          <a:prstGeom prst="rect">
            <a:avLst/>
          </a:prstGeom>
          <a:solidFill>
            <a:schemeClr val="accent2">
              <a:alpha val="53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5" name="Rectangle 1594"/>
          <p:cNvSpPr/>
          <p:nvPr/>
        </p:nvSpPr>
        <p:spPr>
          <a:xfrm>
            <a:off x="16706975" y="20293319"/>
            <a:ext cx="838200" cy="609600"/>
          </a:xfrm>
          <a:prstGeom prst="rect">
            <a:avLst/>
          </a:prstGeom>
          <a:solidFill>
            <a:schemeClr val="accent4">
              <a:lumMod val="60000"/>
              <a:lumOff val="40000"/>
              <a:alpha val="53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6" name="Rectangle 1595"/>
          <p:cNvSpPr/>
          <p:nvPr/>
        </p:nvSpPr>
        <p:spPr>
          <a:xfrm>
            <a:off x="17558167" y="20302797"/>
            <a:ext cx="396442" cy="609600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7" name="Rectangle 1596"/>
          <p:cNvSpPr/>
          <p:nvPr/>
        </p:nvSpPr>
        <p:spPr>
          <a:xfrm>
            <a:off x="21583773" y="20344929"/>
            <a:ext cx="1101835" cy="609600"/>
          </a:xfrm>
          <a:prstGeom prst="rect">
            <a:avLst/>
          </a:prstGeom>
          <a:solidFill>
            <a:schemeClr val="accent4">
              <a:lumMod val="60000"/>
              <a:lumOff val="40000"/>
              <a:alpha val="53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8" name="Rectangle 1597"/>
          <p:cNvSpPr/>
          <p:nvPr/>
        </p:nvSpPr>
        <p:spPr>
          <a:xfrm>
            <a:off x="25546175" y="20354407"/>
            <a:ext cx="502920" cy="594360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/>
          </a:p>
        </p:txBody>
      </p:sp>
      <p:sp>
        <p:nvSpPr>
          <p:cNvPr id="1599" name="TextBox 1598"/>
          <p:cNvSpPr txBox="1"/>
          <p:nvPr/>
        </p:nvSpPr>
        <p:spPr>
          <a:xfrm>
            <a:off x="14615319" y="15849220"/>
            <a:ext cx="13716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en-US" sz="3600" dirty="0" smtClean="0">
                <a:latin typeface="Arial"/>
                <a:cs typeface="Arial"/>
              </a:rPr>
              <a:t>Considering relations </a:t>
            </a:r>
            <a:r>
              <a:rPr lang="en-US" sz="400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sz="40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en-US" sz="4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4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endParaRPr lang="en-US" sz="3600" dirty="0">
              <a:latin typeface="Arial"/>
              <a:cs typeface="Arial"/>
            </a:endParaRPr>
          </a:p>
          <a:p>
            <a:pPr marL="571500" indent="-571500" algn="just" eaLnBrk="1" hangingPunct="1"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The </a:t>
            </a:r>
            <a:r>
              <a:rPr lang="en-US" sz="3600" dirty="0" smtClean="0">
                <a:latin typeface="Arial"/>
                <a:cs typeface="Arial"/>
              </a:rPr>
              <a:t>union of the </a:t>
            </a:r>
            <a:r>
              <a:rPr lang="en-US" sz="3600" dirty="0" err="1" smtClean="0">
                <a:latin typeface="Arial"/>
                <a:cs typeface="Arial"/>
              </a:rPr>
              <a:t>subscopes</a:t>
            </a:r>
            <a:r>
              <a:rPr lang="en-US" sz="3600" dirty="0" smtClean="0">
                <a:latin typeface="Arial"/>
                <a:cs typeface="Arial"/>
              </a:rPr>
              <a:t> of </a:t>
            </a:r>
            <a:r>
              <a:rPr lang="en-US" sz="40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</a:t>
            </a:r>
            <a:r>
              <a:rPr lang="en-US" sz="4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lang="en-US" sz="40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>and </a:t>
            </a:r>
            <a:r>
              <a:rPr lang="en-US" sz="400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</a:t>
            </a:r>
            <a:r>
              <a:rPr lang="en-US" sz="4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lang="en-US" sz="400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5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>determines the intermediate </a:t>
            </a:r>
            <a:r>
              <a:rPr lang="en-US" sz="3600" dirty="0" smtClean="0">
                <a:latin typeface="Arial"/>
                <a:cs typeface="Arial"/>
              </a:rPr>
              <a:t>partition induced by </a:t>
            </a:r>
            <a:r>
              <a:rPr lang="en-US" sz="4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4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3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lang="en-US" sz="3600" dirty="0" smtClean="0">
                <a:latin typeface="Arial"/>
                <a:cs typeface="Arial"/>
              </a:rPr>
              <a:t> on </a:t>
            </a:r>
            <a:r>
              <a:rPr lang="en-US" sz="4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sz="3600" dirty="0" smtClean="0">
                <a:latin typeface="Arial"/>
                <a:cs typeface="Arial"/>
              </a:rPr>
              <a:t>.  </a:t>
            </a:r>
            <a:endParaRPr lang="en-US" sz="3600" dirty="0" smtClean="0">
              <a:latin typeface="Arial"/>
              <a:cs typeface="Arial"/>
            </a:endParaRPr>
          </a:p>
          <a:p>
            <a:pPr marL="571500" indent="-571500" algn="just" eaLnBrk="1" hangingPunct="1"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Projecting </a:t>
            </a:r>
            <a:r>
              <a:rPr lang="en-US" sz="3600" dirty="0" smtClean="0">
                <a:latin typeface="Arial"/>
                <a:cs typeface="Arial"/>
              </a:rPr>
              <a:t>a fine block over this union forms a </a:t>
            </a:r>
            <a:r>
              <a:rPr lang="en-US" sz="3600" i="1" dirty="0" smtClean="0">
                <a:latin typeface="Arial"/>
                <a:cs typeface="Arial"/>
              </a:rPr>
              <a:t>signature </a:t>
            </a:r>
            <a:r>
              <a:rPr lang="en-US" sz="3600" dirty="0" smtClean="0">
                <a:latin typeface="Arial"/>
                <a:cs typeface="Arial"/>
              </a:rPr>
              <a:t>of a fine block</a:t>
            </a:r>
            <a:r>
              <a:rPr lang="en-US" sz="3600" dirty="0" smtClean="0">
                <a:latin typeface="Arial"/>
                <a:cs typeface="Arial"/>
              </a:rPr>
              <a:t>.</a:t>
            </a:r>
          </a:p>
          <a:p>
            <a:pPr marL="571500" indent="-571500" algn="just" eaLnBrk="1" hangingPunct="1">
              <a:buFont typeface="Arial"/>
              <a:buChar char="•"/>
            </a:pPr>
            <a:r>
              <a:rPr lang="en-US" sz="3600" dirty="0">
                <a:latin typeface="Arial"/>
                <a:cs typeface="Arial"/>
              </a:rPr>
              <a:t>Once </a:t>
            </a:r>
            <a:r>
              <a:rPr lang="en-US" sz="3600" cap="small" dirty="0" err="1">
                <a:latin typeface="Arial"/>
                <a:cs typeface="Arial"/>
              </a:rPr>
              <a:t>SearchSupport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>finds </a:t>
            </a:r>
            <a:r>
              <a:rPr lang="en-US" sz="3600" dirty="0">
                <a:latin typeface="Arial"/>
                <a:cs typeface="Arial"/>
              </a:rPr>
              <a:t>(or not) a support for a fine block, it </a:t>
            </a:r>
            <a:r>
              <a:rPr lang="en-US" sz="3600" dirty="0" smtClean="0">
                <a:latin typeface="Arial"/>
                <a:cs typeface="Arial"/>
              </a:rPr>
              <a:t>reuses this result </a:t>
            </a:r>
            <a:r>
              <a:rPr lang="en-US" sz="3600" dirty="0">
                <a:latin typeface="Arial"/>
                <a:cs typeface="Arial"/>
              </a:rPr>
              <a:t>for future fine blocks with the same signature</a:t>
            </a:r>
            <a:r>
              <a:rPr lang="en-US" sz="3600" dirty="0" smtClean="0">
                <a:latin typeface="Arial"/>
                <a:cs typeface="Arial"/>
              </a:rPr>
              <a:t>.</a:t>
            </a:r>
            <a:endParaRPr lang="en-US" sz="3600" dirty="0" smtClean="0">
              <a:latin typeface="Arial"/>
              <a:cs typeface="Arial"/>
            </a:endParaRPr>
          </a:p>
        </p:txBody>
      </p:sp>
      <p:sp>
        <p:nvSpPr>
          <p:cNvPr id="1603" name="Rectangle 161"/>
          <p:cNvSpPr>
            <a:spLocks noChangeArrowheads="1"/>
          </p:cNvSpPr>
          <p:nvPr/>
        </p:nvSpPr>
        <p:spPr bwMode="auto">
          <a:xfrm>
            <a:off x="442119" y="16200437"/>
            <a:ext cx="13716000" cy="286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5" tIns="45092" rIns="90185" bIns="45092">
            <a:spAutoFit/>
          </a:bodyPr>
          <a:lstStyle/>
          <a:p>
            <a:pPr algn="just" defTabSz="3108325">
              <a:tabLst>
                <a:tab pos="13496925" algn="r"/>
              </a:tabLst>
            </a:pPr>
            <a:r>
              <a:rPr lang="en-US" sz="3600" dirty="0" smtClean="0">
                <a:latin typeface="Arial" panose="020B0604020202020204" pitchFamily="34" charset="0"/>
              </a:rPr>
              <a:t>Samaras </a:t>
            </a:r>
            <a:r>
              <a:rPr lang="en-US" sz="3600" dirty="0">
                <a:latin typeface="Arial" panose="020B0604020202020204" pitchFamily="34" charset="0"/>
              </a:rPr>
              <a:t>&amp; </a:t>
            </a:r>
            <a:r>
              <a:rPr lang="en-US" sz="3600" dirty="0" err="1" smtClean="0">
                <a:latin typeface="Arial" panose="020B0604020202020204" pitchFamily="34" charset="0"/>
              </a:rPr>
              <a:t>Stergiou</a:t>
            </a:r>
            <a:r>
              <a:rPr lang="en-US" sz="2800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sz="2800" dirty="0">
                <a:solidFill>
                  <a:srgbClr val="FF6600"/>
                </a:solidFill>
                <a:latin typeface="Arial" charset="0"/>
              </a:rPr>
              <a:t>[JAIR 05] </a:t>
            </a:r>
            <a:r>
              <a:rPr lang="en-US" sz="3600" dirty="0" smtClean="0">
                <a:latin typeface="Arial" panose="020B0604020202020204" pitchFamily="34" charset="0"/>
              </a:rPr>
              <a:t>noted that the constraints in the dual CSP are piecewise functional</a:t>
            </a:r>
            <a:endParaRPr lang="en-US" sz="2800" dirty="0">
              <a:solidFill>
                <a:srgbClr val="FF6600"/>
              </a:solidFill>
              <a:latin typeface="Arial" charset="0"/>
            </a:endParaRPr>
          </a:p>
          <a:p>
            <a:pPr marL="742950" indent="-742950" algn="just" defTabSz="3108325"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</a:rPr>
              <a:t>Each relation can be partitioned into blocks of equivalent tuples</a:t>
            </a:r>
          </a:p>
          <a:p>
            <a:pPr marL="742950" indent="-742950" algn="just" defTabSz="3108325"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</a:rPr>
              <a:t>Each block is supported by at most </a:t>
            </a:r>
            <a:r>
              <a:rPr lang="en-US" sz="3600" dirty="0" smtClean="0">
                <a:latin typeface="Arial" panose="020B0604020202020204" pitchFamily="34" charset="0"/>
              </a:rPr>
              <a:t>one other block</a:t>
            </a:r>
            <a:endParaRPr lang="en-US" sz="3600" dirty="0" smtClean="0">
              <a:latin typeface="Arial" panose="020B0604020202020204" pitchFamily="34" charset="0"/>
            </a:endParaRPr>
          </a:p>
          <a:p>
            <a:pPr algn="just" defTabSz="3108325"/>
            <a:r>
              <a:rPr lang="en-US" sz="3600" dirty="0" smtClean="0">
                <a:latin typeface="Arial" panose="020B0604020202020204" pitchFamily="34" charset="0"/>
              </a:rPr>
              <a:t>They used above property to design PW-AC algorithm (</a:t>
            </a:r>
            <a:r>
              <a:rPr lang="en-US" sz="3600" i="1" dirty="0" smtClean="0">
                <a:latin typeface="Arial" panose="020B0604020202020204" pitchFamily="34" charset="0"/>
              </a:rPr>
              <a:t>m=</a:t>
            </a:r>
            <a:r>
              <a:rPr lang="en-US" sz="3600" dirty="0" smtClean="0">
                <a:latin typeface="Arial" panose="020B0604020202020204" pitchFamily="34" charset="0"/>
              </a:rPr>
              <a:t>2)</a:t>
            </a:r>
            <a:endParaRPr lang="en-US" sz="3600" dirty="0">
              <a:latin typeface="Arial" panose="020B0604020202020204" pitchFamily="34" charset="0"/>
            </a:endParaRPr>
          </a:p>
        </p:txBody>
      </p:sp>
      <p:grpSp>
        <p:nvGrpSpPr>
          <p:cNvPr id="199" name="Group 198"/>
          <p:cNvGrpSpPr>
            <a:grpSpLocks/>
          </p:cNvGrpSpPr>
          <p:nvPr/>
        </p:nvGrpSpPr>
        <p:grpSpPr bwMode="auto">
          <a:xfrm>
            <a:off x="618331" y="10714037"/>
            <a:ext cx="4192828" cy="3809297"/>
            <a:chOff x="1739167" y="2745125"/>
            <a:chExt cx="2047166" cy="1860013"/>
          </a:xfrm>
        </p:grpSpPr>
        <p:grpSp>
          <p:nvGrpSpPr>
            <p:cNvPr id="200" name="Group 3"/>
            <p:cNvGrpSpPr>
              <a:grpSpLocks/>
            </p:cNvGrpSpPr>
            <p:nvPr/>
          </p:nvGrpSpPr>
          <p:grpSpPr bwMode="auto">
            <a:xfrm>
              <a:off x="1739167" y="2745125"/>
              <a:ext cx="822917" cy="1423873"/>
              <a:chOff x="1486336" y="2706642"/>
              <a:chExt cx="822917" cy="1423873"/>
            </a:xfrm>
          </p:grpSpPr>
          <p:cxnSp>
            <p:nvCxnSpPr>
              <p:cNvPr id="216" name="Straight Connector 215"/>
              <p:cNvCxnSpPr>
                <a:endCxn id="217" idx="0"/>
              </p:cNvCxnSpPr>
              <p:nvPr/>
            </p:nvCxnSpPr>
            <p:spPr>
              <a:xfrm>
                <a:off x="1886247" y="2706642"/>
                <a:ext cx="12696" cy="37295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Extract 23"/>
              <p:cNvSpPr/>
              <p:nvPr/>
            </p:nvSpPr>
            <p:spPr>
              <a:xfrm>
                <a:off x="1486336" y="3079597"/>
                <a:ext cx="823628" cy="1050622"/>
              </a:xfrm>
              <a:prstGeom prst="flowChartExtract">
                <a:avLst/>
              </a:prstGeom>
              <a:solidFill>
                <a:schemeClr val="bg1">
                  <a:lumMod val="50000"/>
                  <a:alpha val="1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 flipH="1">
                <a:off x="1773575" y="3079597"/>
                <a:ext cx="125369" cy="1047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13"/>
            <p:cNvGrpSpPr>
              <a:grpSpLocks/>
            </p:cNvGrpSpPr>
            <p:nvPr/>
          </p:nvGrpSpPr>
          <p:grpSpPr bwMode="auto">
            <a:xfrm>
              <a:off x="2473057" y="3078645"/>
              <a:ext cx="779677" cy="1411413"/>
              <a:chOff x="2324986" y="3091472"/>
              <a:chExt cx="779677" cy="1411413"/>
            </a:xfrm>
          </p:grpSpPr>
          <p:cxnSp>
            <p:nvCxnSpPr>
              <p:cNvPr id="213" name="Straight Connector 14"/>
              <p:cNvCxnSpPr/>
              <p:nvPr/>
            </p:nvCxnSpPr>
            <p:spPr>
              <a:xfrm>
                <a:off x="2706723" y="3091231"/>
                <a:ext cx="7934" cy="3634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Extract 23"/>
              <p:cNvSpPr/>
              <p:nvPr/>
            </p:nvSpPr>
            <p:spPr>
              <a:xfrm>
                <a:off x="2324267" y="3454664"/>
                <a:ext cx="780780" cy="1022055"/>
              </a:xfrm>
              <a:prstGeom prst="flowChartExtract">
                <a:avLst/>
              </a:prstGeom>
              <a:solidFill>
                <a:schemeClr val="bg1">
                  <a:lumMod val="50000"/>
                  <a:alpha val="49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 flipH="1">
                <a:off x="2611506" y="3454664"/>
                <a:ext cx="103151" cy="1047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17"/>
            <p:cNvGrpSpPr>
              <a:grpSpLocks/>
            </p:cNvGrpSpPr>
            <p:nvPr/>
          </p:nvGrpSpPr>
          <p:grpSpPr bwMode="auto">
            <a:xfrm>
              <a:off x="2106112" y="2948836"/>
              <a:ext cx="822917" cy="1393247"/>
              <a:chOff x="1855284" y="2833386"/>
              <a:chExt cx="822917" cy="1393247"/>
            </a:xfrm>
          </p:grpSpPr>
          <p:sp>
            <p:nvSpPr>
              <p:cNvPr id="210" name="Extract 23"/>
              <p:cNvSpPr/>
              <p:nvPr/>
            </p:nvSpPr>
            <p:spPr>
              <a:xfrm>
                <a:off x="1854925" y="3175617"/>
                <a:ext cx="823627" cy="1050622"/>
              </a:xfrm>
              <a:prstGeom prst="flowChartExtract">
                <a:avLst/>
              </a:prstGeom>
              <a:solidFill>
                <a:schemeClr val="bg1">
                  <a:lumMod val="50000"/>
                  <a:alpha val="3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1" name="Straight Connector 210"/>
              <p:cNvCxnSpPr/>
              <p:nvPr/>
            </p:nvCxnSpPr>
            <p:spPr>
              <a:xfrm>
                <a:off x="2256423" y="2832816"/>
                <a:ext cx="11109" cy="37295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>
                <a:stCxn id="210" idx="0"/>
              </p:cNvCxnSpPr>
              <p:nvPr/>
            </p:nvCxnSpPr>
            <p:spPr>
              <a:xfrm flipH="1">
                <a:off x="2142163" y="3175617"/>
                <a:ext cx="125370" cy="10442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3" name="Straight Connector 202"/>
            <p:cNvCxnSpPr>
              <a:endCxn id="204" idx="0"/>
            </p:cNvCxnSpPr>
            <p:nvPr/>
          </p:nvCxnSpPr>
          <p:spPr>
            <a:xfrm flipH="1">
              <a:off x="3291204" y="3135537"/>
              <a:ext cx="4761" cy="45548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Extract 23"/>
            <p:cNvSpPr/>
            <p:nvPr/>
          </p:nvSpPr>
          <p:spPr>
            <a:xfrm>
              <a:off x="2796076" y="3591019"/>
              <a:ext cx="990257" cy="995075"/>
            </a:xfrm>
            <a:prstGeom prst="flowChartExtra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47000">
                  <a:schemeClr val="accent1">
                    <a:shade val="93000"/>
                    <a:satMod val="130000"/>
                    <a:alpha val="53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05" name="Straight Connector 204"/>
            <p:cNvCxnSpPr>
              <a:stCxn id="204" idx="0"/>
            </p:cNvCxnSpPr>
            <p:nvPr/>
          </p:nvCxnSpPr>
          <p:spPr>
            <a:xfrm>
              <a:off x="3291204" y="3591019"/>
              <a:ext cx="145999" cy="1014119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205"/>
            <p:cNvSpPr txBox="1">
              <a:spLocks noChangeArrowheads="1"/>
            </p:cNvSpPr>
            <p:nvPr/>
          </p:nvSpPr>
          <p:spPr bwMode="auto">
            <a:xfrm>
              <a:off x="3344584" y="3216136"/>
              <a:ext cx="198130" cy="210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2800" i="1" dirty="0">
                  <a:latin typeface="Times New Roman"/>
                  <a:cs typeface="Times New Roman"/>
                </a:rPr>
                <a:t>t</a:t>
              </a:r>
              <a:r>
                <a:rPr lang="en-US" sz="2800" baseline="-25000" dirty="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207" name="TextBox 206"/>
            <p:cNvSpPr txBox="1">
              <a:spLocks noChangeArrowheads="1"/>
            </p:cNvSpPr>
            <p:nvPr/>
          </p:nvSpPr>
          <p:spPr bwMode="auto">
            <a:xfrm>
              <a:off x="2196504" y="2799577"/>
              <a:ext cx="174420" cy="210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2800" i="1" dirty="0" err="1">
                  <a:latin typeface="Times New Roman"/>
                  <a:cs typeface="Times New Roman"/>
                </a:rPr>
                <a:t>t</a:t>
              </a:r>
              <a:r>
                <a:rPr lang="en-US" sz="2800" i="1" baseline="-25000" dirty="0" err="1">
                  <a:latin typeface="Times New Roman"/>
                  <a:cs typeface="Times New Roman"/>
                </a:rPr>
                <a:t>i</a:t>
              </a:r>
              <a:endParaRPr lang="en-US" sz="2800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208" name="TextBox 207"/>
            <p:cNvSpPr txBox="1">
              <a:spLocks noChangeArrowheads="1"/>
            </p:cNvSpPr>
            <p:nvPr/>
          </p:nvSpPr>
          <p:spPr bwMode="auto">
            <a:xfrm>
              <a:off x="2897544" y="3114537"/>
              <a:ext cx="192486" cy="210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2800" i="1" dirty="0">
                  <a:latin typeface="Times New Roman"/>
                  <a:cs typeface="Times New Roman"/>
                </a:rPr>
                <a:t>t</a:t>
              </a:r>
              <a:r>
                <a:rPr lang="en-US" sz="2800" baseline="-25000" dirty="0"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209" name="TextBox 208"/>
            <p:cNvSpPr txBox="1">
              <a:spLocks noChangeArrowheads="1"/>
            </p:cNvSpPr>
            <p:nvPr/>
          </p:nvSpPr>
          <p:spPr bwMode="auto">
            <a:xfrm>
              <a:off x="2552104" y="2972296"/>
              <a:ext cx="167764" cy="210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2800" i="1" dirty="0">
                  <a:latin typeface="Times New Roman"/>
                  <a:cs typeface="Times New Roman"/>
                </a:rPr>
                <a:t>t</a:t>
              </a:r>
              <a:r>
                <a:rPr lang="en-US" sz="2800" baseline="-25000" dirty="0">
                  <a:latin typeface="Times New Roman"/>
                  <a:cs typeface="Times New Roman"/>
                </a:rPr>
                <a:t>3</a:t>
              </a:r>
            </a:p>
          </p:txBody>
        </p:sp>
      </p:grpSp>
      <p:sp>
        <p:nvSpPr>
          <p:cNvPr id="219" name="Rectangle 161"/>
          <p:cNvSpPr>
            <a:spLocks noChangeArrowheads="1"/>
          </p:cNvSpPr>
          <p:nvPr/>
        </p:nvSpPr>
        <p:spPr bwMode="auto">
          <a:xfrm>
            <a:off x="4556919" y="10904537"/>
            <a:ext cx="9677400" cy="39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5" tIns="45092" rIns="90185" bIns="45092">
            <a:spAutoFit/>
          </a:bodyPr>
          <a:lstStyle/>
          <a:p>
            <a:pPr defTabSz="3108325">
              <a:tabLst>
                <a:tab pos="9426575" algn="r"/>
              </a:tabLst>
            </a:pPr>
            <a:r>
              <a:rPr lang="en-US" sz="3600" cap="small" dirty="0" err="1" smtClean="0">
                <a:latin typeface="Arial" panose="020B0604020202020204" pitchFamily="34" charset="0"/>
              </a:rPr>
              <a:t>PerTuple</a:t>
            </a:r>
            <a:r>
              <a:rPr lang="en-US" sz="3600" dirty="0" smtClean="0">
                <a:latin typeface="Arial" panose="020B0604020202020204" pitchFamily="34" charset="0"/>
              </a:rPr>
              <a:t> enforces R(*,</a:t>
            </a:r>
            <a:r>
              <a:rPr lang="en-US" sz="3600" i="1" dirty="0" smtClean="0">
                <a:latin typeface="Arial" panose="020B0604020202020204" pitchFamily="34" charset="0"/>
              </a:rPr>
              <a:t>m</a:t>
            </a:r>
            <a:r>
              <a:rPr lang="en-US" sz="3600" dirty="0" smtClean="0">
                <a:latin typeface="Arial" panose="020B0604020202020204" pitchFamily="34" charset="0"/>
              </a:rPr>
              <a:t>)C</a:t>
            </a:r>
            <a:r>
              <a:rPr lang="en-US" sz="2400" dirty="0" smtClean="0">
                <a:latin typeface="Arial" panose="020B0604020202020204" pitchFamily="34" charset="0"/>
              </a:rPr>
              <a:t> 	</a:t>
            </a:r>
            <a:r>
              <a:rPr lang="en-US" sz="2800" dirty="0" smtClean="0">
                <a:solidFill>
                  <a:srgbClr val="FF6600"/>
                </a:solidFill>
                <a:latin typeface="Arial" charset="0"/>
              </a:rPr>
              <a:t>[</a:t>
            </a:r>
            <a:r>
              <a:rPr lang="en-US" sz="2800" dirty="0" err="1">
                <a:solidFill>
                  <a:srgbClr val="FF6600"/>
                </a:solidFill>
                <a:latin typeface="Arial" charset="0"/>
              </a:rPr>
              <a:t>Karakshian</a:t>
            </a:r>
            <a:r>
              <a:rPr lang="en-US" sz="2800" dirty="0">
                <a:solidFill>
                  <a:srgbClr val="FF6600"/>
                </a:solidFill>
                <a:latin typeface="Arial" charset="0"/>
              </a:rPr>
              <a:t>+ </a:t>
            </a:r>
            <a:r>
              <a:rPr lang="en-US" sz="2800" dirty="0" smtClean="0">
                <a:solidFill>
                  <a:srgbClr val="FF6600"/>
                </a:solidFill>
                <a:latin typeface="Arial" charset="0"/>
              </a:rPr>
              <a:t>AAAI10</a:t>
            </a:r>
            <a:r>
              <a:rPr lang="en-US" sz="2800" dirty="0">
                <a:solidFill>
                  <a:srgbClr val="FF6600"/>
                </a:solidFill>
                <a:latin typeface="Arial" charset="0"/>
              </a:rPr>
              <a:t>]</a:t>
            </a:r>
            <a:endParaRPr lang="en-US" sz="4000" dirty="0" smtClean="0">
              <a:latin typeface="Arial" panose="020B0604020202020204" pitchFamily="34" charset="0"/>
            </a:endParaRPr>
          </a:p>
          <a:p>
            <a:pPr marL="457200" indent="-457200" defTabSz="3108325">
              <a:buFont typeface="Arial"/>
              <a:buChar char="•"/>
            </a:pPr>
            <a:r>
              <a:rPr lang="en-US" sz="3600" dirty="0" smtClean="0">
                <a:latin typeface="Arial" panose="020B0604020202020204" pitchFamily="34" charset="0"/>
              </a:rPr>
              <a:t>Given all combinations of </a:t>
            </a:r>
            <a:r>
              <a:rPr lang="en-US" sz="3600" i="1" dirty="0" smtClean="0">
                <a:latin typeface="Arial" panose="020B0604020202020204" pitchFamily="34" charset="0"/>
              </a:rPr>
              <a:t>m r</a:t>
            </a:r>
            <a:r>
              <a:rPr lang="en-US" sz="3600" dirty="0" smtClean="0">
                <a:latin typeface="Arial" panose="020B0604020202020204" pitchFamily="34" charset="0"/>
              </a:rPr>
              <a:t>elations</a:t>
            </a:r>
          </a:p>
          <a:p>
            <a:pPr marL="457200" indent="-457200" defTabSz="3108325">
              <a:buFont typeface="Arial"/>
              <a:buChar char="•"/>
            </a:pPr>
            <a:r>
              <a:rPr lang="en-US" sz="3600" dirty="0" smtClean="0">
                <a:latin typeface="Arial" panose="020B0604020202020204" pitchFamily="34" charset="0"/>
              </a:rPr>
              <a:t>For each relation in each combination</a:t>
            </a:r>
          </a:p>
          <a:p>
            <a:pPr marL="863056" lvl="1" indent="-457200" algn="just" defTabSz="3108325">
              <a:buFont typeface="Lucida Grande"/>
              <a:buChar char="-"/>
            </a:pPr>
            <a:r>
              <a:rPr lang="en-US" sz="3600" cap="small" dirty="0" err="1" smtClean="0">
                <a:latin typeface="Arial" panose="020B0604020202020204" pitchFamily="34" charset="0"/>
              </a:rPr>
              <a:t>SearchSupport</a:t>
            </a:r>
            <a:r>
              <a:rPr lang="en-US" sz="3600" dirty="0" smtClean="0">
                <a:latin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</a:rPr>
              <a:t>(a </a:t>
            </a:r>
            <a:r>
              <a:rPr lang="en-US" sz="3600" dirty="0" smtClean="0">
                <a:latin typeface="Arial" panose="020B0604020202020204" pitchFamily="34" charset="0"/>
              </a:rPr>
              <a:t>backtrack search with FC) ensures each tuple </a:t>
            </a:r>
            <a:r>
              <a:rPr lang="en-US" sz="3600" dirty="0">
                <a:latin typeface="Arial" panose="020B0604020202020204" pitchFamily="34" charset="0"/>
              </a:rPr>
              <a:t>can be extended to the other </a:t>
            </a:r>
            <a:r>
              <a:rPr lang="en-US" sz="3600" i="1" dirty="0">
                <a:latin typeface="Arial" panose="020B0604020202020204" pitchFamily="34" charset="0"/>
              </a:rPr>
              <a:t>m-1 </a:t>
            </a:r>
            <a:r>
              <a:rPr lang="en-US" sz="3600" dirty="0" smtClean="0">
                <a:latin typeface="Arial" panose="020B0604020202020204" pitchFamily="34" charset="0"/>
              </a:rPr>
              <a:t>relations </a:t>
            </a:r>
            <a:endParaRPr lang="en-US" sz="3600" dirty="0">
              <a:latin typeface="Arial" panose="020B0604020202020204" pitchFamily="34" charset="0"/>
            </a:endParaRPr>
          </a:p>
          <a:p>
            <a:pPr marL="863056" lvl="1" indent="-457200" defTabSz="3108325">
              <a:buFont typeface="Lucida Grande"/>
              <a:buChar char="-"/>
            </a:pPr>
            <a:r>
              <a:rPr lang="en-US" sz="3600" dirty="0" smtClean="0">
                <a:latin typeface="Arial" panose="020B0604020202020204" pitchFamily="34" charset="0"/>
              </a:rPr>
              <a:t>If </a:t>
            </a:r>
            <a:r>
              <a:rPr lang="en-US" sz="3600" dirty="0">
                <a:latin typeface="Arial" panose="020B0604020202020204" pitchFamily="34" charset="0"/>
              </a:rPr>
              <a:t>no solution is found, </a:t>
            </a:r>
            <a:r>
              <a:rPr lang="en-US" sz="3600" dirty="0" smtClean="0">
                <a:latin typeface="Arial" panose="020B0604020202020204" pitchFamily="34" charset="0"/>
              </a:rPr>
              <a:t>tuple </a:t>
            </a:r>
            <a:r>
              <a:rPr lang="en-US" sz="3600" dirty="0">
                <a:latin typeface="Arial" panose="020B0604020202020204" pitchFamily="34" charset="0"/>
              </a:rPr>
              <a:t>is </a:t>
            </a:r>
            <a:r>
              <a:rPr lang="en-US" sz="3600" dirty="0" smtClean="0">
                <a:latin typeface="Arial" panose="020B0604020202020204" pitchFamily="34" charset="0"/>
              </a:rPr>
              <a:t>removed</a:t>
            </a:r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239" name="Rectangle 161"/>
          <p:cNvSpPr>
            <a:spLocks noChangeArrowheads="1"/>
          </p:cNvSpPr>
          <p:nvPr/>
        </p:nvSpPr>
        <p:spPr bwMode="auto">
          <a:xfrm>
            <a:off x="442119" y="23872185"/>
            <a:ext cx="13716000" cy="42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5" tIns="45092" rIns="90185" bIns="45092">
            <a:spAutoFit/>
          </a:bodyPr>
          <a:lstStyle/>
          <a:p>
            <a:pPr defTabSz="3108325">
              <a:tabLst>
                <a:tab pos="13496925" algn="r"/>
              </a:tabLst>
            </a:pPr>
            <a:r>
              <a:rPr lang="en-US" sz="3600" dirty="0" smtClean="0">
                <a:latin typeface="Arial" panose="020B0604020202020204" pitchFamily="34" charset="0"/>
              </a:rPr>
              <a:t>The </a:t>
            </a:r>
            <a:r>
              <a:rPr lang="en-US" sz="3600" dirty="0">
                <a:latin typeface="Arial" panose="020B0604020202020204" pitchFamily="34" charset="0"/>
              </a:rPr>
              <a:t>“</a:t>
            </a:r>
            <a:r>
              <a:rPr lang="en-US" sz="3600" dirty="0" err="1">
                <a:latin typeface="Arial" panose="020B0604020202020204" pitchFamily="34" charset="0"/>
              </a:rPr>
              <a:t>subscope</a:t>
            </a:r>
            <a:r>
              <a:rPr lang="en-US" sz="3600" dirty="0">
                <a:latin typeface="Arial" panose="020B0604020202020204" pitchFamily="34" charset="0"/>
              </a:rPr>
              <a:t> equality constraint” {</a:t>
            </a:r>
            <a:r>
              <a:rPr lang="en-US" sz="3600" i="1" dirty="0">
                <a:latin typeface="Arial" panose="020B0604020202020204" pitchFamily="34" charset="0"/>
              </a:rPr>
              <a:t>A</a:t>
            </a:r>
            <a:r>
              <a:rPr lang="en-US" sz="3600" dirty="0">
                <a:latin typeface="Arial" panose="020B0604020202020204" pitchFamily="34" charset="0"/>
              </a:rPr>
              <a:t>,</a:t>
            </a:r>
            <a:r>
              <a:rPr lang="en-US" sz="3600" i="1" dirty="0">
                <a:latin typeface="Arial" panose="020B0604020202020204" pitchFamily="34" charset="0"/>
              </a:rPr>
              <a:t>B</a:t>
            </a:r>
            <a:r>
              <a:rPr lang="en-US" sz="3600" dirty="0">
                <a:latin typeface="Arial" panose="020B0604020202020204" pitchFamily="34" charset="0"/>
              </a:rPr>
              <a:t>} between </a:t>
            </a:r>
            <a:r>
              <a:rPr lang="en-US" sz="4000" i="1" dirty="0">
                <a:latin typeface="Times New Roman"/>
                <a:cs typeface="Times New Roman"/>
              </a:rPr>
              <a:t>R</a:t>
            </a:r>
            <a:r>
              <a:rPr lang="en-US" sz="4000" baseline="-25000" dirty="0">
                <a:latin typeface="Times New Roman"/>
                <a:cs typeface="Times New Roman"/>
              </a:rPr>
              <a:t>1</a:t>
            </a:r>
            <a:r>
              <a:rPr lang="en-US" sz="3600" dirty="0">
                <a:latin typeface="Arial" panose="020B0604020202020204" pitchFamily="34" charset="0"/>
              </a:rPr>
              <a:t> and </a:t>
            </a:r>
            <a:r>
              <a:rPr lang="en-US" sz="4000" i="1" dirty="0" smtClean="0"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latin typeface="Times New Roman"/>
                <a:cs typeface="Times New Roman"/>
              </a:rPr>
              <a:t>2 </a:t>
            </a:r>
            <a:r>
              <a:rPr lang="en-US" sz="3600" dirty="0" smtClean="0">
                <a:latin typeface="Arial" panose="020B0604020202020204" pitchFamily="34" charset="0"/>
              </a:rPr>
              <a:t>determines the partition of </a:t>
            </a:r>
            <a:r>
              <a:rPr lang="en-US" sz="4000" i="1" dirty="0" smtClean="0"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latin typeface="Times New Roman"/>
                <a:cs typeface="Times New Roman"/>
              </a:rPr>
              <a:t>1</a:t>
            </a:r>
            <a:r>
              <a:rPr lang="en-US" sz="3600" dirty="0" smtClean="0">
                <a:latin typeface="Arial" panose="020B0604020202020204" pitchFamily="34" charset="0"/>
              </a:rPr>
              <a:t>.</a:t>
            </a:r>
          </a:p>
          <a:p>
            <a:pPr marL="571500" indent="-571500" defTabSz="3108325">
              <a:buFont typeface="Arial"/>
              <a:buChar char="•"/>
              <a:tabLst>
                <a:tab pos="13496925" algn="r"/>
              </a:tabLst>
            </a:pPr>
            <a:r>
              <a:rPr lang="en-US" sz="3600" dirty="0" smtClean="0">
                <a:latin typeface="Arial" panose="020B0604020202020204" pitchFamily="34" charset="0"/>
              </a:rPr>
              <a:t>What partition do two </a:t>
            </a:r>
            <a:r>
              <a:rPr lang="en-US" sz="3600" dirty="0" err="1" smtClean="0">
                <a:latin typeface="Arial" panose="020B0604020202020204" pitchFamily="34" charset="0"/>
              </a:rPr>
              <a:t>subscopes</a:t>
            </a:r>
            <a:r>
              <a:rPr lang="en-US" sz="3600" dirty="0" smtClean="0">
                <a:latin typeface="Arial" panose="020B0604020202020204" pitchFamily="34" charset="0"/>
              </a:rPr>
              <a:t> (e.g., {</a:t>
            </a:r>
            <a:r>
              <a:rPr lang="en-US" sz="3600" i="1" dirty="0" smtClean="0">
                <a:latin typeface="Arial" panose="020B0604020202020204" pitchFamily="34" charset="0"/>
              </a:rPr>
              <a:t>A</a:t>
            </a:r>
            <a:r>
              <a:rPr lang="en-US" sz="3600" dirty="0" smtClean="0">
                <a:latin typeface="Arial" panose="020B0604020202020204" pitchFamily="34" charset="0"/>
              </a:rPr>
              <a:t>,</a:t>
            </a:r>
            <a:r>
              <a:rPr lang="en-US" sz="3600" i="1" dirty="0" smtClean="0">
                <a:latin typeface="Arial" panose="020B0604020202020204" pitchFamily="34" charset="0"/>
              </a:rPr>
              <a:t>B</a:t>
            </a:r>
            <a:r>
              <a:rPr lang="en-US" sz="3600" dirty="0" smtClean="0">
                <a:latin typeface="Arial" panose="020B0604020202020204" pitchFamily="34" charset="0"/>
              </a:rPr>
              <a:t>}, {</a:t>
            </a:r>
            <a:r>
              <a:rPr lang="en-US" sz="3600" i="1" dirty="0" smtClean="0">
                <a:latin typeface="Arial" panose="020B0604020202020204" pitchFamily="34" charset="0"/>
              </a:rPr>
              <a:t>C</a:t>
            </a:r>
            <a:r>
              <a:rPr lang="en-US" sz="3600" dirty="0" smtClean="0">
                <a:latin typeface="Arial" panose="020B0604020202020204" pitchFamily="34" charset="0"/>
              </a:rPr>
              <a:t>}) induce on </a:t>
            </a:r>
            <a:r>
              <a:rPr lang="en-US" sz="4000" i="1" dirty="0" smtClean="0"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latin typeface="Times New Roman"/>
                <a:cs typeface="Times New Roman"/>
              </a:rPr>
              <a:t>1</a:t>
            </a:r>
            <a:r>
              <a:rPr lang="en-US" sz="3600" dirty="0" smtClean="0">
                <a:latin typeface="Arial" panose="020B0604020202020204" pitchFamily="34" charset="0"/>
              </a:rPr>
              <a:t>?  </a:t>
            </a:r>
          </a:p>
          <a:p>
            <a:pPr marL="571500" indent="-571500" defTabSz="3108325">
              <a:buFont typeface="Arial"/>
              <a:buChar char="•"/>
              <a:tabLst>
                <a:tab pos="13496925" algn="r"/>
              </a:tabLst>
            </a:pPr>
            <a:r>
              <a:rPr lang="en-US" sz="3600" dirty="0" smtClean="0">
                <a:latin typeface="Arial" panose="020B0604020202020204" pitchFamily="34" charset="0"/>
              </a:rPr>
              <a:t>What partition do all the </a:t>
            </a:r>
            <a:r>
              <a:rPr lang="en-US" sz="3600" dirty="0" err="1" smtClean="0">
                <a:latin typeface="Arial" panose="020B0604020202020204" pitchFamily="34" charset="0"/>
              </a:rPr>
              <a:t>subscopes</a:t>
            </a:r>
            <a:r>
              <a:rPr lang="en-US" sz="3600" dirty="0" smtClean="0">
                <a:latin typeface="Arial" panose="020B0604020202020204" pitchFamily="34" charset="0"/>
              </a:rPr>
              <a:t> with </a:t>
            </a:r>
            <a:r>
              <a:rPr lang="en-US" sz="4000" i="1" dirty="0" smtClean="0"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latin typeface="Times New Roman"/>
                <a:cs typeface="Times New Roman"/>
              </a:rPr>
              <a:t>1</a:t>
            </a:r>
            <a:r>
              <a:rPr lang="en-US" sz="3600" dirty="0" smtClean="0">
                <a:latin typeface="Arial" panose="020B0604020202020204" pitchFamily="34" charset="0"/>
              </a:rPr>
              <a:t>’s neighbors (i.e., </a:t>
            </a:r>
            <a:r>
              <a:rPr lang="en-US" sz="4000" i="1" dirty="0" smtClean="0">
                <a:latin typeface="Times New Roman"/>
                <a:cs typeface="Times New Roman"/>
              </a:rPr>
              <a:t>R</a:t>
            </a:r>
            <a:r>
              <a:rPr lang="en-US" sz="4000" baseline="-25000" dirty="0">
                <a:latin typeface="Times New Roman"/>
                <a:cs typeface="Times New Roman"/>
              </a:rPr>
              <a:t>2</a:t>
            </a:r>
            <a:r>
              <a:rPr lang="en-US" sz="3600" dirty="0" smtClean="0">
                <a:latin typeface="Arial" panose="020B0604020202020204" pitchFamily="34" charset="0"/>
              </a:rPr>
              <a:t>, </a:t>
            </a:r>
            <a:r>
              <a:rPr lang="en-US" sz="4000" i="1" dirty="0" smtClean="0">
                <a:latin typeface="Times New Roman"/>
                <a:cs typeface="Times New Roman"/>
              </a:rPr>
              <a:t>R</a:t>
            </a:r>
            <a:r>
              <a:rPr lang="en-US" sz="4000" baseline="-25000" dirty="0">
                <a:latin typeface="Times New Roman"/>
                <a:cs typeface="Times New Roman"/>
              </a:rPr>
              <a:t>3</a:t>
            </a:r>
            <a:r>
              <a:rPr lang="en-US" sz="3600" dirty="0" smtClean="0">
                <a:latin typeface="Arial" panose="020B0604020202020204" pitchFamily="34" charset="0"/>
              </a:rPr>
              <a:t>,</a:t>
            </a:r>
            <a:r>
              <a:rPr lang="en-US" sz="3600" i="1" dirty="0" smtClean="0">
                <a:latin typeface="Times New Roman"/>
                <a:cs typeface="Times New Roman"/>
              </a:rPr>
              <a:t> </a:t>
            </a:r>
            <a:r>
              <a:rPr lang="en-US" sz="4000" i="1" dirty="0" smtClean="0">
                <a:latin typeface="Times New Roman"/>
                <a:cs typeface="Times New Roman"/>
              </a:rPr>
              <a:t>R</a:t>
            </a:r>
            <a:r>
              <a:rPr lang="en-US" sz="4000" baseline="-25000" dirty="0">
                <a:latin typeface="Times New Roman"/>
                <a:cs typeface="Times New Roman"/>
              </a:rPr>
              <a:t>4</a:t>
            </a:r>
            <a:r>
              <a:rPr lang="en-US" sz="3600" dirty="0" smtClean="0">
                <a:latin typeface="Arial" panose="020B0604020202020204" pitchFamily="34" charset="0"/>
              </a:rPr>
              <a:t>,</a:t>
            </a:r>
            <a:r>
              <a:rPr lang="en-US" sz="3600" baseline="-25000" dirty="0" smtClean="0">
                <a:latin typeface="Times New Roman"/>
                <a:cs typeface="Times New Roman"/>
              </a:rPr>
              <a:t> </a:t>
            </a:r>
            <a:r>
              <a:rPr lang="en-US" sz="3600" dirty="0" smtClean="0">
                <a:latin typeface="Arial" panose="020B0604020202020204" pitchFamily="34" charset="0"/>
              </a:rPr>
              <a:t>and </a:t>
            </a:r>
            <a:r>
              <a:rPr lang="en-US" sz="4000" i="1" dirty="0" smtClean="0">
                <a:latin typeface="Times New Roman"/>
                <a:cs typeface="Times New Roman"/>
              </a:rPr>
              <a:t>R</a:t>
            </a:r>
            <a:r>
              <a:rPr lang="en-US" sz="4000" baseline="-25000" dirty="0" smtClean="0">
                <a:latin typeface="Times New Roman"/>
                <a:cs typeface="Times New Roman"/>
              </a:rPr>
              <a:t>5</a:t>
            </a:r>
            <a:r>
              <a:rPr lang="en-US" sz="3600" dirty="0" smtClean="0">
                <a:latin typeface="Arial" panose="020B0604020202020204" pitchFamily="34" charset="0"/>
              </a:rPr>
              <a:t>) induce on </a:t>
            </a:r>
            <a:r>
              <a:rPr lang="en-US" sz="4000" i="1" dirty="0">
                <a:latin typeface="Times New Roman"/>
                <a:cs typeface="Times New Roman"/>
              </a:rPr>
              <a:t>R</a:t>
            </a:r>
            <a:r>
              <a:rPr lang="en-US" sz="4000" baseline="-25000" dirty="0">
                <a:latin typeface="Times New Roman"/>
                <a:cs typeface="Times New Roman"/>
              </a:rPr>
              <a:t>1</a:t>
            </a:r>
            <a:r>
              <a:rPr lang="en-US" sz="3600" dirty="0">
                <a:latin typeface="Arial" panose="020B0604020202020204" pitchFamily="34" charset="0"/>
              </a:rPr>
              <a:t>?</a:t>
            </a:r>
            <a:endParaRPr lang="en-US" sz="3600" dirty="0" smtClean="0">
              <a:latin typeface="Arial" panose="020B0604020202020204" pitchFamily="34" charset="0"/>
            </a:endParaRPr>
          </a:p>
          <a:p>
            <a:pPr marL="571500" indent="-571500" defTabSz="3108325">
              <a:buFont typeface="Arial"/>
              <a:buChar char="•"/>
              <a:tabLst>
                <a:tab pos="13496925" algn="r"/>
              </a:tabLst>
            </a:pPr>
            <a:r>
              <a:rPr lang="en-US" sz="3600" dirty="0" smtClean="0">
                <a:latin typeface="Arial" panose="020B0604020202020204" pitchFamily="34" charset="0"/>
              </a:rPr>
              <a:t>How do those various partitions relate?</a:t>
            </a:r>
          </a:p>
          <a:p>
            <a:pPr marL="571500" indent="-571500" defTabSz="3108325">
              <a:buFont typeface="Arial"/>
              <a:buChar char="•"/>
              <a:tabLst>
                <a:tab pos="13496925" algn="r"/>
              </a:tabLst>
            </a:pPr>
            <a:r>
              <a:rPr lang="en-US" sz="3600" dirty="0" smtClean="0">
                <a:latin typeface="Arial" panose="020B0604020202020204" pitchFamily="34" charset="0"/>
              </a:rPr>
              <a:t>How to exploit them in </a:t>
            </a:r>
            <a:r>
              <a:rPr lang="en-US" sz="3600" cap="small" dirty="0" err="1">
                <a:latin typeface="Arial"/>
                <a:cs typeface="Arial"/>
              </a:rPr>
              <a:t>PerTuple</a:t>
            </a:r>
            <a:r>
              <a:rPr lang="en-US" sz="3600" dirty="0" smtClean="0">
                <a:latin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5534" y="19754867"/>
            <a:ext cx="7027131" cy="3088318"/>
            <a:chOff x="2118519" y="19477037"/>
            <a:chExt cx="4667134" cy="1976985"/>
          </a:xfrm>
        </p:grpSpPr>
        <p:sp>
          <p:nvSpPr>
            <p:cNvPr id="223" name="TextBox 107"/>
            <p:cNvSpPr txBox="1">
              <a:spLocks noChangeArrowheads="1"/>
            </p:cNvSpPr>
            <p:nvPr/>
          </p:nvSpPr>
          <p:spPr bwMode="auto">
            <a:xfrm>
              <a:off x="2290956" y="21138785"/>
              <a:ext cx="628534" cy="315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3200" i="1" dirty="0" smtClean="0">
                  <a:latin typeface="Times New Roman"/>
                  <a:cs typeface="Times New Roman"/>
                </a:rPr>
                <a:t>R</a:t>
              </a:r>
              <a:r>
                <a:rPr lang="en-US" sz="3200" i="1" baseline="-25000" dirty="0" smtClean="0">
                  <a:latin typeface="Times New Roman"/>
                  <a:cs typeface="Times New Roman"/>
                </a:rPr>
                <a:t>2</a:t>
              </a:r>
              <a:endParaRPr lang="en-US" sz="3200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224" name="TextBox 107"/>
            <p:cNvSpPr txBox="1">
              <a:spLocks noChangeArrowheads="1"/>
            </p:cNvSpPr>
            <p:nvPr/>
          </p:nvSpPr>
          <p:spPr bwMode="auto">
            <a:xfrm>
              <a:off x="3877486" y="19477037"/>
              <a:ext cx="628534" cy="315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3200" i="1" dirty="0">
                  <a:latin typeface="Times New Roman"/>
                  <a:cs typeface="Times New Roman"/>
                </a:rPr>
                <a:t>R</a:t>
              </a:r>
              <a:r>
                <a:rPr lang="en-US" sz="3200" i="1" baseline="-25000" dirty="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225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3579876" y="19874234"/>
              <a:ext cx="1299630" cy="387895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 algn="ctr">
                <a:defRPr/>
              </a:pPr>
              <a:r>
                <a:rPr lang="en-US" sz="3200" i="1" dirty="0" smtClean="0">
                  <a:latin typeface="Times New Roman"/>
                  <a:ea typeface="宋体" pitchFamily="2" charset="-122"/>
                  <a:cs typeface="Times New Roman"/>
                </a:rPr>
                <a:t>A,B,C,D,G</a:t>
              </a:r>
              <a:endParaRPr lang="en-US" sz="3200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226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2118519" y="20784710"/>
              <a:ext cx="808115" cy="385201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sz="3200" i="1" dirty="0" smtClean="0">
                  <a:latin typeface="Times New Roman"/>
                  <a:ea typeface="宋体" pitchFamily="2" charset="-122"/>
                  <a:cs typeface="Times New Roman"/>
                </a:rPr>
                <a:t>A,B,E</a:t>
              </a:r>
              <a:endParaRPr lang="en-US" sz="3200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227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3262000" y="20783363"/>
              <a:ext cx="808115" cy="387895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sz="3200" i="1" dirty="0" smtClean="0">
                  <a:latin typeface="Times New Roman"/>
                  <a:ea typeface="宋体" pitchFamily="2" charset="-122"/>
                  <a:cs typeface="Times New Roman"/>
                </a:rPr>
                <a:t>A,B,F</a:t>
              </a:r>
              <a:endParaRPr lang="en-US" sz="3200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228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5548962" y="20783363"/>
              <a:ext cx="915863" cy="387895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sz="3200" i="1" dirty="0" smtClean="0">
                  <a:latin typeface="Times New Roman"/>
                  <a:ea typeface="宋体" pitchFamily="2" charset="-122"/>
                  <a:cs typeface="Times New Roman"/>
                </a:rPr>
                <a:t>C,F</a:t>
              </a:r>
              <a:endParaRPr lang="en-US" sz="3200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229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4405481" y="20783363"/>
              <a:ext cx="808115" cy="387895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sz="3200" i="1" dirty="0" smtClean="0">
                  <a:latin typeface="Times New Roman"/>
                  <a:ea typeface="宋体" pitchFamily="2" charset="-122"/>
                  <a:cs typeface="Times New Roman"/>
                </a:rPr>
                <a:t>B,E,G</a:t>
              </a:r>
              <a:endParaRPr lang="en-US" sz="3200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cxnSp>
          <p:nvCxnSpPr>
            <p:cNvPr id="230" name="Straight Connector 229"/>
            <p:cNvCxnSpPr>
              <a:stCxn id="226" idx="0"/>
              <a:endCxn id="225" idx="1"/>
            </p:cNvCxnSpPr>
            <p:nvPr/>
          </p:nvCxnSpPr>
          <p:spPr>
            <a:xfrm flipV="1">
              <a:off x="2522576" y="20068182"/>
              <a:ext cx="1057300" cy="716529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27" idx="0"/>
              <a:endCxn id="225" idx="2"/>
            </p:cNvCxnSpPr>
            <p:nvPr/>
          </p:nvCxnSpPr>
          <p:spPr>
            <a:xfrm flipV="1">
              <a:off x="3666058" y="20262129"/>
              <a:ext cx="563634" cy="521234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28" idx="0"/>
              <a:endCxn id="225" idx="3"/>
            </p:cNvCxnSpPr>
            <p:nvPr/>
          </p:nvCxnSpPr>
          <p:spPr>
            <a:xfrm flipH="1" flipV="1">
              <a:off x="4879506" y="20068182"/>
              <a:ext cx="1127387" cy="715182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3" name="TextBox 107"/>
            <p:cNvSpPr txBox="1">
              <a:spLocks noChangeArrowheads="1"/>
            </p:cNvSpPr>
            <p:nvPr/>
          </p:nvSpPr>
          <p:spPr bwMode="auto">
            <a:xfrm>
              <a:off x="2540025" y="20263041"/>
              <a:ext cx="448953" cy="315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3200" i="1" dirty="0" smtClean="0">
                  <a:latin typeface="Times New Roman"/>
                  <a:cs typeface="Times New Roman"/>
                </a:rPr>
                <a:t>A,B</a:t>
              </a:r>
              <a:endParaRPr lang="en-US" sz="3200" i="1" baseline="-25000" dirty="0">
                <a:latin typeface="Times New Roman"/>
                <a:cs typeface="Times New Roman"/>
              </a:endParaRPr>
            </a:p>
          </p:txBody>
        </p:sp>
        <p:cxnSp>
          <p:nvCxnSpPr>
            <p:cNvPr id="234" name="Straight Connector 233"/>
            <p:cNvCxnSpPr>
              <a:stCxn id="227" idx="1"/>
              <a:endCxn id="226" idx="3"/>
            </p:cNvCxnSpPr>
            <p:nvPr/>
          </p:nvCxnSpPr>
          <p:spPr>
            <a:xfrm flipH="1">
              <a:off x="2926634" y="20977311"/>
              <a:ext cx="335366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Curved Connector 234"/>
            <p:cNvCxnSpPr>
              <a:stCxn id="226" idx="2"/>
              <a:endCxn id="229" idx="2"/>
            </p:cNvCxnSpPr>
            <p:nvPr/>
          </p:nvCxnSpPr>
          <p:spPr>
            <a:xfrm rot="16200000" flipH="1">
              <a:off x="3665385" y="20027103"/>
              <a:ext cx="1347" cy="2286962"/>
            </a:xfrm>
            <a:prstGeom prst="curvedConnector3">
              <a:avLst>
                <a:gd name="adj1" fmla="val 36887139"/>
              </a:avLst>
            </a:prstGeom>
            <a:ln w="12700">
              <a:solidFill>
                <a:schemeClr val="tx1"/>
              </a:solidFill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urved Connector 235"/>
            <p:cNvCxnSpPr>
              <a:stCxn id="227" idx="2"/>
              <a:endCxn id="228" idx="2"/>
            </p:cNvCxnSpPr>
            <p:nvPr/>
          </p:nvCxnSpPr>
          <p:spPr>
            <a:xfrm rot="16200000" flipH="1">
              <a:off x="4836475" y="20000840"/>
              <a:ext cx="14965" cy="2340836"/>
            </a:xfrm>
            <a:prstGeom prst="curvedConnector3">
              <a:avLst>
                <a:gd name="adj1" fmla="val 3466898"/>
              </a:avLst>
            </a:prstGeom>
            <a:ln w="12700">
              <a:solidFill>
                <a:schemeClr val="tx1"/>
              </a:solidFill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29" idx="0"/>
              <a:endCxn id="225" idx="2"/>
            </p:cNvCxnSpPr>
            <p:nvPr/>
          </p:nvCxnSpPr>
          <p:spPr>
            <a:xfrm flipH="1" flipV="1">
              <a:off x="4229691" y="20262129"/>
              <a:ext cx="579848" cy="521234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29" idx="1"/>
              <a:endCxn id="227" idx="3"/>
            </p:cNvCxnSpPr>
            <p:nvPr/>
          </p:nvCxnSpPr>
          <p:spPr>
            <a:xfrm flipH="1">
              <a:off x="4070115" y="20977311"/>
              <a:ext cx="335366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4" name="TextBox 107"/>
            <p:cNvSpPr txBox="1">
              <a:spLocks noChangeArrowheads="1"/>
            </p:cNvSpPr>
            <p:nvPr/>
          </p:nvSpPr>
          <p:spPr bwMode="auto">
            <a:xfrm>
              <a:off x="3185319" y="21138785"/>
              <a:ext cx="628534" cy="315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3200" i="1" dirty="0" smtClean="0">
                  <a:latin typeface="Times New Roman"/>
                  <a:cs typeface="Times New Roman"/>
                </a:rPr>
                <a:t>R</a:t>
              </a:r>
              <a:r>
                <a:rPr lang="en-US" sz="3200" i="1" baseline="-25000" dirty="0"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245" name="TextBox 107"/>
            <p:cNvSpPr txBox="1">
              <a:spLocks noChangeArrowheads="1"/>
            </p:cNvSpPr>
            <p:nvPr/>
          </p:nvSpPr>
          <p:spPr bwMode="auto">
            <a:xfrm>
              <a:off x="4918985" y="21138785"/>
              <a:ext cx="628534" cy="315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3200" i="1" dirty="0" smtClean="0">
                  <a:latin typeface="Times New Roman"/>
                  <a:cs typeface="Times New Roman"/>
                </a:rPr>
                <a:t>R</a:t>
              </a:r>
              <a:r>
                <a:rPr lang="en-US" sz="3200" i="1" baseline="-25000" dirty="0" smtClean="0">
                  <a:latin typeface="Times New Roman"/>
                  <a:cs typeface="Times New Roman"/>
                </a:rPr>
                <a:t>4</a:t>
              </a:r>
              <a:endParaRPr lang="en-US" sz="3200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246" name="TextBox 107"/>
            <p:cNvSpPr txBox="1">
              <a:spLocks noChangeArrowheads="1"/>
            </p:cNvSpPr>
            <p:nvPr/>
          </p:nvSpPr>
          <p:spPr bwMode="auto">
            <a:xfrm>
              <a:off x="6157119" y="21138785"/>
              <a:ext cx="628534" cy="315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3200" i="1" dirty="0" smtClean="0">
                  <a:latin typeface="Times New Roman"/>
                  <a:cs typeface="Times New Roman"/>
                </a:rPr>
                <a:t>R</a:t>
              </a:r>
              <a:r>
                <a:rPr lang="en-US" sz="3200" i="1" baseline="-25000" dirty="0">
                  <a:latin typeface="Times New Roman"/>
                  <a:cs typeface="Times New Roman"/>
                </a:rPr>
                <a:t>5</a:t>
              </a:r>
            </a:p>
          </p:txBody>
        </p:sp>
      </p:grpSp>
      <p:sp>
        <p:nvSpPr>
          <p:cNvPr id="248" name="Content Placeholder 2"/>
          <p:cNvSpPr txBox="1">
            <a:spLocks/>
          </p:cNvSpPr>
          <p:nvPr/>
        </p:nvSpPr>
        <p:spPr>
          <a:xfrm>
            <a:off x="14615318" y="11131688"/>
            <a:ext cx="13716000" cy="685800"/>
          </a:xfrm>
          <a:prstGeom prst="rect">
            <a:avLst/>
          </a:prstGeom>
        </p:spPr>
        <p:txBody>
          <a:bodyPr/>
          <a:lstStyle>
            <a:lvl1pPr marL="852299" indent="-852299" algn="l" defTabSz="3409194" rtl="0" eaLnBrk="1" latinLnBrk="0" hangingPunct="1">
              <a:lnSpc>
                <a:spcPct val="90000"/>
              </a:lnSpc>
              <a:spcBef>
                <a:spcPts val="3728"/>
              </a:spcBef>
              <a:buFont typeface="Wingdings 2" pitchFamily="18" charset="2"/>
              <a:buChar char=""/>
              <a:defRPr sz="10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56896" indent="-852299" algn="l" defTabSz="3409194" rtl="0" eaLnBrk="1" latinLnBrk="0" hangingPunct="1">
              <a:lnSpc>
                <a:spcPct val="90000"/>
              </a:lnSpc>
              <a:spcBef>
                <a:spcPts val="1864"/>
              </a:spcBef>
              <a:buFont typeface="Wingdings 2" pitchFamily="18" charset="2"/>
              <a:buChar char=""/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61493" indent="-852299" algn="l" defTabSz="3409194" rtl="0" eaLnBrk="1" latinLnBrk="0" hangingPunct="1">
              <a:lnSpc>
                <a:spcPct val="90000"/>
              </a:lnSpc>
              <a:spcBef>
                <a:spcPts val="1864"/>
              </a:spcBef>
              <a:buFont typeface="Wingdings 2" pitchFamily="18" charset="2"/>
              <a:buChar char="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66090" indent="-852299" algn="l" defTabSz="3409194" rtl="0" eaLnBrk="1" latinLnBrk="0" hangingPunct="1">
              <a:lnSpc>
                <a:spcPct val="90000"/>
              </a:lnSpc>
              <a:spcBef>
                <a:spcPts val="1864"/>
              </a:spcBef>
              <a:buFont typeface="Wingdings 2" pitchFamily="18" charset="2"/>
              <a:buChar char="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70687" indent="-852299" algn="l" defTabSz="3409194" rtl="0" eaLnBrk="1" latinLnBrk="0" hangingPunct="1">
              <a:lnSpc>
                <a:spcPct val="90000"/>
              </a:lnSpc>
              <a:spcBef>
                <a:spcPts val="1864"/>
              </a:spcBef>
              <a:buFont typeface="Wingdings 2" pitchFamily="18" charset="2"/>
              <a:buChar char="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75284" indent="-852299" algn="l" defTabSz="3409194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079881" indent="-852299" algn="l" defTabSz="3409194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784478" indent="-852299" algn="l" defTabSz="3409194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89075" indent="-852299" algn="l" defTabSz="3409194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latin typeface="Arial"/>
                <a:cs typeface="Arial"/>
              </a:rPr>
              <a:t>We compute and store fine </a:t>
            </a:r>
            <a:r>
              <a:rPr lang="en-US" sz="3600" dirty="0">
                <a:latin typeface="Arial"/>
                <a:cs typeface="Arial"/>
              </a:rPr>
              <a:t>and coarse blocks </a:t>
            </a:r>
            <a:r>
              <a:rPr lang="en-US" sz="3600" dirty="0" smtClean="0">
                <a:latin typeface="Arial"/>
                <a:cs typeface="Arial"/>
              </a:rPr>
              <a:t>at preprocessing</a:t>
            </a:r>
            <a:r>
              <a:rPr lang="en-US" sz="3600" dirty="0">
                <a:latin typeface="Arial"/>
                <a:cs typeface="Arial"/>
              </a:rPr>
              <a:t>.  </a:t>
            </a:r>
          </a:p>
        </p:txBody>
      </p:sp>
      <p:graphicFrame>
        <p:nvGraphicFramePr>
          <p:cNvPr id="249" name="Table 2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991504"/>
              </p:ext>
            </p:extLst>
          </p:nvPr>
        </p:nvGraphicFramePr>
        <p:xfrm>
          <a:off x="18349118" y="6423675"/>
          <a:ext cx="1285842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76242"/>
              </a:tblGrid>
              <a:tr h="22404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0" i="1" baseline="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3200" b="0" i="0" baseline="-2500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="0" i="0" baseline="0" dirty="0">
                        <a:solidFill>
                          <a:srgbClr val="3A65B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i="1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rowSpan="4">
                  <a:txBody>
                    <a:bodyPr/>
                    <a:lstStyle/>
                    <a:p>
                      <a:pPr algn="r"/>
                      <a:r>
                        <a:rPr lang="en-US" sz="3200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cb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="0" i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="0" i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rowSpan="2"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cb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cb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50" name="Table 2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280399"/>
              </p:ext>
            </p:extLst>
          </p:nvPr>
        </p:nvGraphicFramePr>
        <p:xfrm>
          <a:off x="19796918" y="6423675"/>
          <a:ext cx="1371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478"/>
                <a:gridCol w="670122"/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baseline="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3200" b="0" i="0" baseline="-2500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="0" i="0" baseline="0" dirty="0" smtClean="0">
                        <a:solidFill>
                          <a:srgbClr val="3A65B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r"/>
                      <a:r>
                        <a:rPr lang="en-US" sz="3200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cb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lang="en-US" sz="3200" b="0" i="0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T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="0" i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algn="ctr"/>
                      <a:endParaRPr lang="en-US" b="0" i="1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algn="ctr"/>
                      <a:endParaRPr lang="en-US" b="0" i="1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2087">
                <a:tc>
                  <a:txBody>
                    <a:bodyPr/>
                    <a:lstStyle/>
                    <a:p>
                      <a:pPr algn="r"/>
                      <a:r>
                        <a:rPr lang="en-US" sz="3200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cb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lang="en-US" sz="3200" b="0" i="0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T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rowSpan="3"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cb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lang="en-US" sz="3200" b="0" i="0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T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1" name="Table 2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940353"/>
              </p:ext>
            </p:extLst>
          </p:nvPr>
        </p:nvGraphicFramePr>
        <p:xfrm>
          <a:off x="21320919" y="6423675"/>
          <a:ext cx="1371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99"/>
                <a:gridCol w="685801"/>
              </a:tblGrid>
              <a:tr h="171066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baseline="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3200" b="0" i="0" baseline="-2500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200" b="0" i="0" baseline="0" dirty="0">
                        <a:solidFill>
                          <a:srgbClr val="3A65B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066">
                <a:tc rowSpan="2">
                  <a:txBody>
                    <a:bodyPr/>
                    <a:lstStyle/>
                    <a:p>
                      <a:pPr algn="r"/>
                      <a:r>
                        <a:rPr lang="en-US" sz="3200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cb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lang="en-US" sz="3200" b="0" i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="0" i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algn="ctr"/>
                      <a:endParaRPr lang="en-US" b="0" i="1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rowSpan="5"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cb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i="1" baseline="-250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2" name="Table 2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67702"/>
              </p:ext>
            </p:extLst>
          </p:nvPr>
        </p:nvGraphicFramePr>
        <p:xfrm>
          <a:off x="23256971" y="6423675"/>
          <a:ext cx="2085856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550"/>
                <a:gridCol w="931306"/>
              </a:tblGrid>
              <a:tr h="306713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baseline="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3200" b="0" i="0" baseline="-2500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3200" b="0" i="0" baseline="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∪</a:t>
                      </a:r>
                      <a:r>
                        <a:rPr lang="en-US" sz="3200" b="0" i="1" baseline="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3200" b="0" i="0" baseline="-2500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3200" b="0" i="0" baseline="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∪</a:t>
                      </a:r>
                      <a:r>
                        <a:rPr lang="en-US" sz="3200" b="0" i="1" baseline="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3200" b="0" i="0" baseline="-2500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 rowSpan="2">
                  <a:txBody>
                    <a:bodyPr/>
                    <a:lstStyle/>
                    <a:p>
                      <a:pPr algn="r"/>
                      <a:r>
                        <a:rPr lang="en-US" sz="3200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="0" i="0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="0" i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="0" i="0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 rowSpan="2"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lang="en-US" sz="3200" b="0" i="0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lang="en-US" sz="3200" b="0" i="0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3" name="Table 2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72373"/>
              </p:ext>
            </p:extLst>
          </p:nvPr>
        </p:nvGraphicFramePr>
        <p:xfrm>
          <a:off x="26076581" y="6423675"/>
          <a:ext cx="170158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932"/>
                <a:gridCol w="915648"/>
              </a:tblGrid>
              <a:tr h="306713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baseline="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3200" b="0" i="0" baseline="-2500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3200" b="0" i="0" baseline="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∪</a:t>
                      </a:r>
                      <a:r>
                        <a:rPr lang="en-US" sz="3200" b="0" i="1" baseline="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3200" b="0" i="0" baseline="-2500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ib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="0" i="0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="0" i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 vMerge="1">
                  <a:txBody>
                    <a:bodyPr/>
                    <a:lstStyle/>
                    <a:p>
                      <a:pPr algn="ctr"/>
                      <a:endParaRPr lang="en-US" b="0" i="1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ib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200" b="0" i="0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 vMerge="1">
                  <a:txBody>
                    <a:bodyPr/>
                    <a:lstStyle/>
                    <a:p>
                      <a:pPr algn="ctr"/>
                      <a:endParaRPr lang="en-US" b="0" i="1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ib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200" b="0" i="0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ib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lang="en-US" sz="3200" b="0" i="0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54" name="Group 253"/>
          <p:cNvGrpSpPr/>
          <p:nvPr/>
        </p:nvGrpSpPr>
        <p:grpSpPr>
          <a:xfrm>
            <a:off x="14691518" y="6931543"/>
            <a:ext cx="1797192" cy="3197524"/>
            <a:chOff x="10012" y="2146786"/>
            <a:chExt cx="1206361" cy="2505706"/>
          </a:xfrm>
        </p:grpSpPr>
        <p:sp>
          <p:nvSpPr>
            <p:cNvPr id="255" name="Rounded Rectangle 254"/>
            <p:cNvSpPr/>
            <p:nvPr/>
          </p:nvSpPr>
          <p:spPr>
            <a:xfrm>
              <a:off x="10012" y="3159402"/>
              <a:ext cx="402336" cy="40233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32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C</a:t>
              </a:r>
              <a:r>
                <a:rPr lang="en-US" sz="32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1</a:t>
              </a:r>
              <a:endParaRPr lang="en-US" sz="3200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56" name="Straight Connector 255"/>
            <p:cNvCxnSpPr>
              <a:stCxn id="255" idx="2"/>
              <a:endCxn id="260" idx="0"/>
            </p:cNvCxnSpPr>
            <p:nvPr/>
          </p:nvCxnSpPr>
          <p:spPr>
            <a:xfrm>
              <a:off x="211180" y="3561738"/>
              <a:ext cx="791556" cy="688418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stCxn id="255" idx="3"/>
              <a:endCxn id="259" idx="1"/>
            </p:cNvCxnSpPr>
            <p:nvPr/>
          </p:nvCxnSpPr>
          <p:spPr>
            <a:xfrm flipV="1">
              <a:off x="412348" y="3062416"/>
              <a:ext cx="376752" cy="298154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TextBox 257"/>
            <p:cNvSpPr txBox="1"/>
            <p:nvPr/>
          </p:nvSpPr>
          <p:spPr>
            <a:xfrm>
              <a:off x="357888" y="2146786"/>
              <a:ext cx="566731" cy="458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solidFill>
                    <a:srgbClr val="3A65BC"/>
                  </a:solidFill>
                  <a:latin typeface="Times New Roman"/>
                  <a:cs typeface="Times New Roman"/>
                </a:rPr>
                <a:t>o</a:t>
              </a:r>
              <a:r>
                <a:rPr lang="en-US" sz="3200" baseline="-25000" dirty="0" smtClean="0">
                  <a:solidFill>
                    <a:srgbClr val="3A65BC"/>
                  </a:solidFill>
                  <a:latin typeface="Times New Roman"/>
                  <a:cs typeface="Times New Roman"/>
                </a:rPr>
                <a:t>1</a:t>
              </a:r>
              <a:endParaRPr lang="en-US" sz="3200" dirty="0">
                <a:solidFill>
                  <a:srgbClr val="3A65BC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59" name="Rounded Rectangle 258"/>
            <p:cNvSpPr>
              <a:spLocks noChangeAspect="1"/>
            </p:cNvSpPr>
            <p:nvPr/>
          </p:nvSpPr>
          <p:spPr>
            <a:xfrm>
              <a:off x="789100" y="2861248"/>
              <a:ext cx="427273" cy="40233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32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C</a:t>
              </a:r>
              <a:r>
                <a:rPr lang="en-US" sz="32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</a:t>
              </a:r>
              <a:endParaRPr lang="en-US" sz="3200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60" name="Rounded Rectangle 259"/>
            <p:cNvSpPr>
              <a:spLocks noChangeAspect="1"/>
            </p:cNvSpPr>
            <p:nvPr/>
          </p:nvSpPr>
          <p:spPr>
            <a:xfrm>
              <a:off x="801568" y="4250156"/>
              <a:ext cx="402336" cy="40233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/>
            <a:lstStyle/>
            <a:p>
              <a:pPr algn="ctr"/>
              <a:r>
                <a:rPr lang="en-US" sz="32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C</a:t>
              </a:r>
              <a:r>
                <a:rPr lang="en-US" sz="32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3200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61" name="Straight Connector 260"/>
            <p:cNvCxnSpPr>
              <a:stCxn id="255" idx="0"/>
              <a:endCxn id="262" idx="1"/>
            </p:cNvCxnSpPr>
            <p:nvPr/>
          </p:nvCxnSpPr>
          <p:spPr>
            <a:xfrm flipV="1">
              <a:off x="211180" y="2367962"/>
              <a:ext cx="590388" cy="79144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Rounded Rectangle 261"/>
            <p:cNvSpPr>
              <a:spLocks noChangeAspect="1"/>
            </p:cNvSpPr>
            <p:nvPr/>
          </p:nvSpPr>
          <p:spPr>
            <a:xfrm>
              <a:off x="801568" y="2166794"/>
              <a:ext cx="402336" cy="40233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32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C</a:t>
              </a:r>
              <a:r>
                <a:rPr lang="en-US" sz="32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2</a:t>
              </a:r>
              <a:endParaRPr lang="en-US" sz="3200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423256" y="3445107"/>
              <a:ext cx="435994" cy="458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solidFill>
                    <a:srgbClr val="3A65BC"/>
                  </a:solidFill>
                  <a:latin typeface="Times New Roman"/>
                  <a:cs typeface="Times New Roman"/>
                </a:rPr>
                <a:t>o</a:t>
              </a:r>
              <a:r>
                <a:rPr lang="en-US" sz="3200" baseline="-25000" dirty="0" smtClean="0">
                  <a:solidFill>
                    <a:srgbClr val="3A65BC"/>
                  </a:solidFill>
                  <a:latin typeface="Times New Roman"/>
                  <a:cs typeface="Times New Roman"/>
                </a:rPr>
                <a:t>2</a:t>
              </a:r>
              <a:endParaRPr lang="en-US" sz="3200" dirty="0">
                <a:solidFill>
                  <a:srgbClr val="3A65BC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386694" y="2765726"/>
              <a:ext cx="509119" cy="458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solidFill>
                    <a:srgbClr val="3A65BC"/>
                  </a:solidFill>
                  <a:latin typeface="Times New Roman"/>
                  <a:cs typeface="Times New Roman"/>
                </a:rPr>
                <a:t>o</a:t>
              </a:r>
              <a:r>
                <a:rPr lang="en-US" sz="3200" baseline="-25000" dirty="0">
                  <a:solidFill>
                    <a:srgbClr val="3A65BC"/>
                  </a:solidFill>
                  <a:latin typeface="Times New Roman"/>
                  <a:cs typeface="Times New Roman"/>
                </a:rPr>
                <a:t>1</a:t>
              </a:r>
              <a:endParaRPr lang="en-US" sz="3200" dirty="0">
                <a:solidFill>
                  <a:srgbClr val="3A65BC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65" name="Rounded Rectangle 264"/>
            <p:cNvSpPr>
              <a:spLocks noChangeAspect="1"/>
            </p:cNvSpPr>
            <p:nvPr/>
          </p:nvSpPr>
          <p:spPr>
            <a:xfrm>
              <a:off x="801568" y="3555702"/>
              <a:ext cx="402336" cy="40233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/>
            <a:lstStyle/>
            <a:p>
              <a:pPr algn="ctr"/>
              <a:r>
                <a:rPr lang="en-US" sz="32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C</a:t>
              </a:r>
              <a:r>
                <a:rPr lang="en-US" sz="32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4</a:t>
              </a:r>
              <a:endParaRPr lang="en-US" sz="3200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66" name="Straight Connector 265"/>
            <p:cNvCxnSpPr>
              <a:stCxn id="255" idx="3"/>
              <a:endCxn id="265" idx="1"/>
            </p:cNvCxnSpPr>
            <p:nvPr/>
          </p:nvCxnSpPr>
          <p:spPr>
            <a:xfrm>
              <a:off x="412348" y="3360570"/>
              <a:ext cx="389220" cy="3963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TextBox 266"/>
            <p:cNvSpPr txBox="1"/>
            <p:nvPr/>
          </p:nvSpPr>
          <p:spPr>
            <a:xfrm>
              <a:off x="423256" y="3854197"/>
              <a:ext cx="435994" cy="458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solidFill>
                    <a:srgbClr val="3A65BC"/>
                  </a:solidFill>
                  <a:latin typeface="Times New Roman"/>
                  <a:cs typeface="Times New Roman"/>
                </a:rPr>
                <a:t>o</a:t>
              </a:r>
              <a:r>
                <a:rPr lang="en-US" sz="3200" baseline="-25000" dirty="0" smtClean="0">
                  <a:solidFill>
                    <a:srgbClr val="3A65BC"/>
                  </a:solidFill>
                  <a:latin typeface="Times New Roman"/>
                  <a:cs typeface="Times New Roman"/>
                </a:rPr>
                <a:t>3</a:t>
              </a:r>
              <a:endParaRPr lang="en-US" sz="3200" dirty="0">
                <a:solidFill>
                  <a:srgbClr val="3A65BC"/>
                </a:solidFill>
                <a:latin typeface="Times New Roman"/>
                <a:cs typeface="Times New Roman"/>
              </a:endParaRPr>
            </a:p>
          </p:txBody>
        </p:sp>
      </p:grpSp>
      <p:graphicFrame>
        <p:nvGraphicFramePr>
          <p:cNvPr id="268" name="Table 2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472970"/>
              </p:ext>
            </p:extLst>
          </p:nvPr>
        </p:nvGraphicFramePr>
        <p:xfrm>
          <a:off x="16901318" y="6423675"/>
          <a:ext cx="7620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</a:tblGrid>
              <a:tr h="306713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28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800" b="0" i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200" b="0" i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200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9" name="Rectangle 268"/>
          <p:cNvSpPr/>
          <p:nvPr/>
        </p:nvSpPr>
        <p:spPr>
          <a:xfrm>
            <a:off x="19035139" y="5509275"/>
            <a:ext cx="2971579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sz="32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32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coarse blocks</a:t>
            </a: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23405544" y="5585475"/>
            <a:ext cx="180157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sz="32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32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fine </a:t>
            </a: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25342823" y="5509274"/>
            <a:ext cx="3149359" cy="4736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sz="32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32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intermediate</a:t>
            </a: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272" name="Straight Arrow Connector 271"/>
          <p:cNvCxnSpPr>
            <a:stCxn id="269" idx="2"/>
            <a:endCxn id="249" idx="0"/>
          </p:cNvCxnSpPr>
          <p:nvPr/>
        </p:nvCxnSpPr>
        <p:spPr>
          <a:xfrm flipH="1">
            <a:off x="18992039" y="5966475"/>
            <a:ext cx="1528890" cy="457200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>
            <a:stCxn id="269" idx="2"/>
            <a:endCxn id="250" idx="0"/>
          </p:cNvCxnSpPr>
          <p:nvPr/>
        </p:nvCxnSpPr>
        <p:spPr>
          <a:xfrm flipH="1">
            <a:off x="20482718" y="5966475"/>
            <a:ext cx="38211" cy="457200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stCxn id="269" idx="2"/>
            <a:endCxn id="251" idx="0"/>
          </p:cNvCxnSpPr>
          <p:nvPr/>
        </p:nvCxnSpPr>
        <p:spPr>
          <a:xfrm>
            <a:off x="20520929" y="5966475"/>
            <a:ext cx="1485790" cy="457200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>
            <a:stCxn id="270" idx="2"/>
            <a:endCxn id="252" idx="0"/>
          </p:cNvCxnSpPr>
          <p:nvPr/>
        </p:nvCxnSpPr>
        <p:spPr>
          <a:xfrm flipH="1">
            <a:off x="24299899" y="5966475"/>
            <a:ext cx="6432" cy="457200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stCxn id="271" idx="2"/>
            <a:endCxn id="253" idx="0"/>
          </p:cNvCxnSpPr>
          <p:nvPr/>
        </p:nvCxnSpPr>
        <p:spPr>
          <a:xfrm>
            <a:off x="26917503" y="5982901"/>
            <a:ext cx="9868" cy="440774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4" name="Content Placeholder 2"/>
          <p:cNvSpPr txBox="1">
            <a:spLocks/>
          </p:cNvSpPr>
          <p:nvPr/>
        </p:nvSpPr>
        <p:spPr>
          <a:xfrm>
            <a:off x="14615318" y="4225742"/>
            <a:ext cx="13716000" cy="685800"/>
          </a:xfrm>
          <a:prstGeom prst="rect">
            <a:avLst/>
          </a:prstGeom>
        </p:spPr>
        <p:txBody>
          <a:bodyPr/>
          <a:lstStyle>
            <a:lvl1pPr marL="852299" indent="-852299" algn="l" defTabSz="3409194" rtl="0" eaLnBrk="1" latinLnBrk="0" hangingPunct="1">
              <a:lnSpc>
                <a:spcPct val="90000"/>
              </a:lnSpc>
              <a:spcBef>
                <a:spcPts val="3728"/>
              </a:spcBef>
              <a:buFont typeface="Wingdings 2" pitchFamily="18" charset="2"/>
              <a:buChar char=""/>
              <a:defRPr sz="10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56896" indent="-852299" algn="l" defTabSz="3409194" rtl="0" eaLnBrk="1" latinLnBrk="0" hangingPunct="1">
              <a:lnSpc>
                <a:spcPct val="90000"/>
              </a:lnSpc>
              <a:spcBef>
                <a:spcPts val="1864"/>
              </a:spcBef>
              <a:buFont typeface="Wingdings 2" pitchFamily="18" charset="2"/>
              <a:buChar char=""/>
              <a:defRPr sz="8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61493" indent="-852299" algn="l" defTabSz="3409194" rtl="0" eaLnBrk="1" latinLnBrk="0" hangingPunct="1">
              <a:lnSpc>
                <a:spcPct val="90000"/>
              </a:lnSpc>
              <a:spcBef>
                <a:spcPts val="1864"/>
              </a:spcBef>
              <a:buFont typeface="Wingdings 2" pitchFamily="18" charset="2"/>
              <a:buChar char="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66090" indent="-852299" algn="l" defTabSz="3409194" rtl="0" eaLnBrk="1" latinLnBrk="0" hangingPunct="1">
              <a:lnSpc>
                <a:spcPct val="90000"/>
              </a:lnSpc>
              <a:spcBef>
                <a:spcPts val="1864"/>
              </a:spcBef>
              <a:buFont typeface="Wingdings 2" pitchFamily="18" charset="2"/>
              <a:buChar char="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70687" indent="-852299" algn="l" defTabSz="3409194" rtl="0" eaLnBrk="1" latinLnBrk="0" hangingPunct="1">
              <a:lnSpc>
                <a:spcPct val="90000"/>
              </a:lnSpc>
              <a:spcBef>
                <a:spcPts val="1864"/>
              </a:spcBef>
              <a:buFont typeface="Wingdings 2" pitchFamily="18" charset="2"/>
              <a:buChar char="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75284" indent="-852299" algn="l" defTabSz="3409194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079881" indent="-852299" algn="l" defTabSz="3409194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784478" indent="-852299" algn="l" defTabSz="3409194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89075" indent="-852299" algn="l" defTabSz="3409194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3108325" eaLnBrk="0" hangingPunct="0">
              <a:spcBef>
                <a:spcPct val="0"/>
              </a:spcBef>
              <a:buNone/>
            </a:pPr>
            <a:r>
              <a:rPr lang="en-US" sz="36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The considered set of </a:t>
            </a:r>
            <a:r>
              <a:rPr lang="en-US" sz="36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subscopes</a:t>
            </a:r>
            <a:r>
              <a:rPr lang="en-US" sz="36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determines the partition of </a:t>
            </a:r>
            <a:r>
              <a:rPr lang="en-US" sz="3600" i="1" dirty="0" smtClean="0">
                <a:latin typeface="Times New Roman"/>
                <a:cs typeface="Times New Roman"/>
              </a:rPr>
              <a:t>R</a:t>
            </a:r>
            <a:r>
              <a:rPr lang="en-US" sz="3600" baseline="-25000" dirty="0" smtClean="0">
                <a:latin typeface="Times New Roman"/>
                <a:cs typeface="Times New Roman"/>
              </a:rPr>
              <a:t>1</a:t>
            </a:r>
            <a:r>
              <a:rPr lang="en-US" sz="36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211531"/>
              </p:ext>
            </p:extLst>
          </p:nvPr>
        </p:nvGraphicFramePr>
        <p:xfrm>
          <a:off x="7619874" y="19317931"/>
          <a:ext cx="269884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437"/>
                <a:gridCol w="426281"/>
                <a:gridCol w="426281"/>
                <a:gridCol w="426281"/>
                <a:gridCol w="426281"/>
                <a:gridCol w="426281"/>
              </a:tblGrid>
              <a:tr h="381379">
                <a:tc>
                  <a:txBody>
                    <a:bodyPr/>
                    <a:lstStyle/>
                    <a:p>
                      <a:pPr algn="ctr"/>
                      <a:endParaRPr lang="en-US" sz="36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36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36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36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lang="en-US" sz="36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endParaRPr lang="en-US" sz="36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00"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600" i="1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i="1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00"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600" i="1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lang="en-US" sz="3600" i="1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00"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600" i="1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lang="en-US" sz="3600" i="1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00"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600" i="1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lang="en-US" sz="3600" i="1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00"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600" i="1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lang="en-US" sz="3600" i="1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00"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600" i="1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lang="en-US" sz="3600" i="1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00"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3600" i="1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lang="en-US" sz="3600" i="1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17" name="Table 3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601324"/>
              </p:ext>
            </p:extLst>
          </p:nvPr>
        </p:nvGraphicFramePr>
        <p:xfrm>
          <a:off x="11957145" y="19317931"/>
          <a:ext cx="1323591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197"/>
                <a:gridCol w="441197"/>
                <a:gridCol w="441197"/>
              </a:tblGrid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36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36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lang="en-US" sz="36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3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8" name="Right Bracket 317"/>
          <p:cNvSpPr/>
          <p:nvPr/>
        </p:nvSpPr>
        <p:spPr>
          <a:xfrm>
            <a:off x="10370614" y="19868841"/>
            <a:ext cx="128016" cy="2123022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ight Bracket 318"/>
          <p:cNvSpPr/>
          <p:nvPr/>
        </p:nvSpPr>
        <p:spPr>
          <a:xfrm>
            <a:off x="10359137" y="22058208"/>
            <a:ext cx="128016" cy="1061511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ight Bracket 319"/>
          <p:cNvSpPr/>
          <p:nvPr/>
        </p:nvSpPr>
        <p:spPr>
          <a:xfrm>
            <a:off x="10355875" y="23186063"/>
            <a:ext cx="128016" cy="549710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ight Bracket 320"/>
          <p:cNvSpPr/>
          <p:nvPr/>
        </p:nvSpPr>
        <p:spPr>
          <a:xfrm flipH="1">
            <a:off x="11799749" y="20958786"/>
            <a:ext cx="128016" cy="1023599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ight Bracket 321"/>
          <p:cNvSpPr/>
          <p:nvPr/>
        </p:nvSpPr>
        <p:spPr>
          <a:xfrm flipH="1">
            <a:off x="11799750" y="19887797"/>
            <a:ext cx="128016" cy="1033077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ight Bracket 322"/>
          <p:cNvSpPr/>
          <p:nvPr/>
        </p:nvSpPr>
        <p:spPr>
          <a:xfrm flipH="1">
            <a:off x="11799750" y="22039252"/>
            <a:ext cx="128016" cy="1118378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4" name="Straight Connector 323"/>
          <p:cNvCxnSpPr>
            <a:stCxn id="318" idx="2"/>
            <a:endCxn id="322" idx="2"/>
          </p:cNvCxnSpPr>
          <p:nvPr/>
        </p:nvCxnSpPr>
        <p:spPr>
          <a:xfrm flipV="1">
            <a:off x="10498630" y="20404336"/>
            <a:ext cx="1301120" cy="526016"/>
          </a:xfrm>
          <a:prstGeom prst="line">
            <a:avLst/>
          </a:prstGeom>
          <a:ln w="9525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stCxn id="319" idx="2"/>
            <a:endCxn id="321" idx="2"/>
          </p:cNvCxnSpPr>
          <p:nvPr/>
        </p:nvCxnSpPr>
        <p:spPr>
          <a:xfrm flipV="1">
            <a:off x="10487153" y="21470586"/>
            <a:ext cx="1312596" cy="1118378"/>
          </a:xfrm>
          <a:prstGeom prst="line">
            <a:avLst/>
          </a:prstGeom>
          <a:ln w="9525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6" name="Rectangle 325"/>
          <p:cNvSpPr/>
          <p:nvPr/>
        </p:nvSpPr>
        <p:spPr>
          <a:xfrm>
            <a:off x="10462368" y="23050176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Zapf Dingbats"/>
                <a:ea typeface="Zapf Dingbats"/>
                <a:cs typeface="Zapf Dingbats"/>
              </a:rPr>
              <a:t>✗</a:t>
            </a:r>
            <a:endParaRPr lang="en-US" sz="3600" dirty="0"/>
          </a:p>
        </p:txBody>
      </p:sp>
      <p:sp>
        <p:nvSpPr>
          <p:cNvPr id="327" name="Rectangle 326"/>
          <p:cNvSpPr/>
          <p:nvPr/>
        </p:nvSpPr>
        <p:spPr>
          <a:xfrm>
            <a:off x="11314879" y="22233570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Zapf Dingbats"/>
                <a:ea typeface="Zapf Dingbats"/>
                <a:cs typeface="Zapf Dingbats"/>
              </a:rPr>
              <a:t>✗</a:t>
            </a:r>
            <a:endParaRPr lang="en-US" sz="3600" dirty="0"/>
          </a:p>
        </p:txBody>
      </p:sp>
      <p:sp>
        <p:nvSpPr>
          <p:cNvPr id="328" name="TextBox 327"/>
          <p:cNvSpPr txBox="1"/>
          <p:nvPr/>
        </p:nvSpPr>
        <p:spPr>
          <a:xfrm>
            <a:off x="7550487" y="19120500"/>
            <a:ext cx="731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Times New Roman"/>
                <a:cs typeface="Times New Roman"/>
              </a:rPr>
              <a:t>R</a:t>
            </a:r>
            <a:r>
              <a:rPr lang="en-US" sz="3600" i="1" baseline="-25000" dirty="0" smtClean="0">
                <a:latin typeface="Times New Roman"/>
                <a:cs typeface="Times New Roman"/>
              </a:rPr>
              <a:t>1</a:t>
            </a:r>
            <a:endParaRPr lang="en-US" sz="3600" i="1" baseline="-25000" dirty="0">
              <a:latin typeface="Times New Roman"/>
              <a:cs typeface="Times New Roman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11299854" y="19174542"/>
            <a:ext cx="731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Times New Roman"/>
                <a:cs typeface="Times New Roman"/>
              </a:rPr>
              <a:t>R</a:t>
            </a:r>
            <a:r>
              <a:rPr lang="en-US" sz="3600" i="1" baseline="-25000" dirty="0" smtClean="0">
                <a:latin typeface="Times New Roman"/>
                <a:cs typeface="Times New Roman"/>
              </a:rPr>
              <a:t>2</a:t>
            </a:r>
            <a:endParaRPr lang="en-US" sz="3600" i="1" baseline="-25000" dirty="0">
              <a:latin typeface="Times New Roman"/>
              <a:cs typeface="Times New Roman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8160289" y="19887797"/>
            <a:ext cx="864667" cy="2189366"/>
          </a:xfrm>
          <a:prstGeom prst="rect">
            <a:avLst/>
          </a:prstGeom>
          <a:solidFill>
            <a:srgbClr val="CCFFCC">
              <a:alpha val="3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11968958" y="19868842"/>
            <a:ext cx="879446" cy="1080466"/>
          </a:xfrm>
          <a:prstGeom prst="rect">
            <a:avLst/>
          </a:prstGeom>
          <a:solidFill>
            <a:srgbClr val="CCFFCC">
              <a:alpha val="3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8214333" y="22067685"/>
            <a:ext cx="837646" cy="1070989"/>
          </a:xfrm>
          <a:prstGeom prst="rect">
            <a:avLst/>
          </a:prstGeom>
          <a:solidFill>
            <a:srgbClr val="3366FF">
              <a:alpha val="3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11957777" y="20968264"/>
            <a:ext cx="890627" cy="1061510"/>
          </a:xfrm>
          <a:prstGeom prst="rect">
            <a:avLst/>
          </a:prstGeom>
          <a:solidFill>
            <a:srgbClr val="3366FF">
              <a:alpha val="3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11944738" y="22075861"/>
            <a:ext cx="890155" cy="1072291"/>
          </a:xfrm>
          <a:prstGeom prst="rect">
            <a:avLst/>
          </a:prstGeom>
          <a:solidFill>
            <a:srgbClr val="FFCBE2">
              <a:alpha val="3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8205844" y="23176585"/>
            <a:ext cx="846134" cy="540233"/>
          </a:xfrm>
          <a:prstGeom prst="rect">
            <a:avLst/>
          </a:prstGeom>
          <a:solidFill>
            <a:srgbClr val="800000">
              <a:alpha val="3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5" name="Group 294"/>
          <p:cNvGrpSpPr/>
          <p:nvPr/>
        </p:nvGrpSpPr>
        <p:grpSpPr>
          <a:xfrm>
            <a:off x="7589303" y="8256937"/>
            <a:ext cx="6469534" cy="2149701"/>
            <a:chOff x="1820625" y="3863164"/>
            <a:chExt cx="5304075" cy="1812827"/>
          </a:xfrm>
        </p:grpSpPr>
        <p:sp>
          <p:nvSpPr>
            <p:cNvPr id="296" name="TextBox 295"/>
            <p:cNvSpPr txBox="1"/>
            <p:nvPr/>
          </p:nvSpPr>
          <p:spPr>
            <a:xfrm>
              <a:off x="4575882" y="5234764"/>
              <a:ext cx="2154376" cy="441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∀ </a:t>
              </a:r>
              <a:r>
                <a:rPr kumimoji="0" lang="en-US" sz="2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-1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relations</a:t>
              </a: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grpSp>
          <p:nvGrpSpPr>
            <p:cNvPr id="297" name="Group 296"/>
            <p:cNvGrpSpPr/>
            <p:nvPr/>
          </p:nvGrpSpPr>
          <p:grpSpPr>
            <a:xfrm>
              <a:off x="1820625" y="3863164"/>
              <a:ext cx="5304075" cy="1747331"/>
              <a:chOff x="1820625" y="3863164"/>
              <a:chExt cx="5304075" cy="1747331"/>
            </a:xfrm>
          </p:grpSpPr>
          <p:sp>
            <p:nvSpPr>
              <p:cNvPr id="298" name="Rectangle 297"/>
              <p:cNvSpPr/>
              <p:nvPr/>
            </p:nvSpPr>
            <p:spPr>
              <a:xfrm>
                <a:off x="4533900" y="3863164"/>
                <a:ext cx="838200" cy="9144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99" name="Straight Connector 298"/>
              <p:cNvCxnSpPr/>
              <p:nvPr/>
            </p:nvCxnSpPr>
            <p:spPr>
              <a:xfrm>
                <a:off x="4533900" y="4015564"/>
                <a:ext cx="8382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00" name="Straight Connector 299"/>
              <p:cNvCxnSpPr/>
              <p:nvPr/>
            </p:nvCxnSpPr>
            <p:spPr>
              <a:xfrm>
                <a:off x="4533900" y="4167964"/>
                <a:ext cx="8382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</p:cxnSp>
          <p:cxnSp>
            <p:nvCxnSpPr>
              <p:cNvPr id="301" name="Straight Connector 300"/>
              <p:cNvCxnSpPr/>
              <p:nvPr/>
            </p:nvCxnSpPr>
            <p:spPr>
              <a:xfrm>
                <a:off x="4533900" y="4320364"/>
                <a:ext cx="8382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02" name="Straight Connector 301"/>
              <p:cNvCxnSpPr/>
              <p:nvPr/>
            </p:nvCxnSpPr>
            <p:spPr>
              <a:xfrm>
                <a:off x="4533900" y="4472764"/>
                <a:ext cx="8382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03" name="Straight Connector 302"/>
              <p:cNvCxnSpPr/>
              <p:nvPr/>
            </p:nvCxnSpPr>
            <p:spPr>
              <a:xfrm>
                <a:off x="4533900" y="4625164"/>
                <a:ext cx="8382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304" name="Rectangle 303"/>
              <p:cNvSpPr/>
              <p:nvPr/>
            </p:nvSpPr>
            <p:spPr>
              <a:xfrm>
                <a:off x="3086100" y="3863164"/>
                <a:ext cx="838200" cy="9144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05" name="Straight Connector 304"/>
              <p:cNvCxnSpPr/>
              <p:nvPr/>
            </p:nvCxnSpPr>
            <p:spPr>
              <a:xfrm>
                <a:off x="3086100" y="4015564"/>
                <a:ext cx="8382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06" name="Straight Connector 305"/>
              <p:cNvCxnSpPr/>
              <p:nvPr/>
            </p:nvCxnSpPr>
            <p:spPr>
              <a:xfrm>
                <a:off x="3086100" y="4167964"/>
                <a:ext cx="8382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07" name="Straight Connector 306"/>
              <p:cNvCxnSpPr/>
              <p:nvPr/>
            </p:nvCxnSpPr>
            <p:spPr>
              <a:xfrm>
                <a:off x="3086100" y="4320364"/>
                <a:ext cx="8382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</p:cxnSp>
          <p:cxnSp>
            <p:nvCxnSpPr>
              <p:cNvPr id="308" name="Straight Connector 307"/>
              <p:cNvCxnSpPr/>
              <p:nvPr/>
            </p:nvCxnSpPr>
            <p:spPr>
              <a:xfrm>
                <a:off x="3086100" y="4472764"/>
                <a:ext cx="8382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09" name="Straight Connector 308"/>
              <p:cNvCxnSpPr/>
              <p:nvPr/>
            </p:nvCxnSpPr>
            <p:spPr>
              <a:xfrm>
                <a:off x="3086100" y="4625164"/>
                <a:ext cx="8382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310" name="Rectangle 309"/>
              <p:cNvSpPr/>
              <p:nvPr/>
            </p:nvSpPr>
            <p:spPr>
              <a:xfrm>
                <a:off x="6134100" y="3863164"/>
                <a:ext cx="838200" cy="9144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11" name="Straight Connector 310"/>
              <p:cNvCxnSpPr/>
              <p:nvPr/>
            </p:nvCxnSpPr>
            <p:spPr>
              <a:xfrm>
                <a:off x="6134100" y="4015564"/>
                <a:ext cx="8382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12" name="Straight Connector 311"/>
              <p:cNvCxnSpPr/>
              <p:nvPr/>
            </p:nvCxnSpPr>
            <p:spPr>
              <a:xfrm>
                <a:off x="6134100" y="4167964"/>
                <a:ext cx="8382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13" name="Straight Connector 312"/>
              <p:cNvCxnSpPr/>
              <p:nvPr/>
            </p:nvCxnSpPr>
            <p:spPr>
              <a:xfrm>
                <a:off x="6134100" y="4320364"/>
                <a:ext cx="8382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15" name="Straight Connector 314"/>
              <p:cNvCxnSpPr/>
              <p:nvPr/>
            </p:nvCxnSpPr>
            <p:spPr>
              <a:xfrm>
                <a:off x="6134100" y="4472764"/>
                <a:ext cx="8382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6134100" y="4625164"/>
                <a:ext cx="8382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337" name="Curved Connector 336"/>
              <p:cNvCxnSpPr>
                <a:stCxn id="304" idx="3"/>
              </p:cNvCxnSpPr>
              <p:nvPr/>
            </p:nvCxnSpPr>
            <p:spPr>
              <a:xfrm flipV="1">
                <a:off x="3924300" y="4167964"/>
                <a:ext cx="609600" cy="152400"/>
              </a:xfrm>
              <a:prstGeom prst="curved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 w="lg" len="lg"/>
              </a:ln>
              <a:effectLst/>
            </p:spPr>
          </p:cxnSp>
          <p:cxnSp>
            <p:nvCxnSpPr>
              <p:cNvPr id="338" name="Curved Connector 337"/>
              <p:cNvCxnSpPr/>
              <p:nvPr/>
            </p:nvCxnSpPr>
            <p:spPr>
              <a:xfrm>
                <a:off x="5295900" y="4167964"/>
                <a:ext cx="838200" cy="304800"/>
              </a:xfrm>
              <a:prstGeom prst="curved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 w="lg" len="lg"/>
              </a:ln>
              <a:effectLst/>
            </p:spPr>
          </p:cxnSp>
          <p:sp>
            <p:nvSpPr>
              <p:cNvPr id="339" name="Right Brace 338"/>
              <p:cNvSpPr/>
              <p:nvPr/>
            </p:nvSpPr>
            <p:spPr>
              <a:xfrm rot="5400000">
                <a:off x="5600700" y="3710764"/>
                <a:ext cx="304800" cy="2743200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0" name="TextBox 339"/>
              <p:cNvSpPr txBox="1"/>
              <p:nvPr/>
            </p:nvSpPr>
            <p:spPr>
              <a:xfrm>
                <a:off x="5474058" y="4396564"/>
                <a:ext cx="567784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..…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Rectangular Callout 340"/>
              <p:cNvSpPr/>
              <p:nvPr/>
            </p:nvSpPr>
            <p:spPr>
              <a:xfrm>
                <a:off x="1866900" y="4015564"/>
                <a:ext cx="990600" cy="381000"/>
              </a:xfrm>
              <a:prstGeom prst="wedgeRectCallout">
                <a:avLst>
                  <a:gd name="adj1" fmla="val 69353"/>
                  <a:gd name="adj2" fmla="val 25739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∀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tuple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2" name="Rectangular Callout 341"/>
              <p:cNvSpPr/>
              <p:nvPr/>
            </p:nvSpPr>
            <p:spPr>
              <a:xfrm>
                <a:off x="1820625" y="5158564"/>
                <a:ext cx="1413233" cy="451931"/>
              </a:xfrm>
              <a:prstGeom prst="wedgeRectCallout">
                <a:avLst>
                  <a:gd name="adj1" fmla="val 64184"/>
                  <a:gd name="adj2" fmla="val -139265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∀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relation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726559"/>
              </p:ext>
            </p:extLst>
          </p:nvPr>
        </p:nvGraphicFramePr>
        <p:xfrm>
          <a:off x="28741556" y="21246600"/>
          <a:ext cx="13459082" cy="4234367"/>
        </p:xfrm>
        <a:graphic>
          <a:graphicData uri="http://schemas.openxmlformats.org/drawingml/2006/table">
            <a:tbl>
              <a:tblPr/>
              <a:tblGrid>
                <a:gridCol w="2963871"/>
                <a:gridCol w="1376847"/>
                <a:gridCol w="857282"/>
                <a:gridCol w="1376847"/>
                <a:gridCol w="1376847"/>
                <a:gridCol w="1376847"/>
                <a:gridCol w="1376847"/>
                <a:gridCol w="1376847"/>
                <a:gridCol w="1376847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25978" marR="25978" marT="259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= 2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5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= 3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5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= 4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= |𝜓(cl)|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6847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Total: 853 instances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25978" marR="25978" marT="2597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kern="1200" cap="small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PerTuple</a:t>
                      </a:r>
                      <a:endParaRPr lang="en-US" sz="2300" b="1" i="0" u="none" strike="noStrike" kern="1200" cap="small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978" marR="25978" marT="2597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cap="small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PerFB</a:t>
                      </a:r>
                      <a:endParaRPr lang="en-US" sz="2300" b="1" i="0" u="none" strike="noStrike" cap="small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25978" marR="25978" marT="2597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kern="1200" cap="small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PerTuple</a:t>
                      </a:r>
                      <a:endParaRPr lang="en-US" sz="2300" b="1" i="0" u="none" strike="noStrike" kern="1200" cap="small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978" marR="25978" marT="2597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kern="1200" cap="small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PerFB</a:t>
                      </a:r>
                      <a:endParaRPr lang="en-US" sz="2300" b="1" i="0" u="none" strike="noStrike" kern="1200" cap="small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978" marR="25978" marT="2597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kern="1200" cap="small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PerTuple</a:t>
                      </a:r>
                      <a:endParaRPr lang="en-US" sz="2300" b="1" i="0" u="none" strike="noStrike" kern="1200" cap="small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978" marR="25978" marT="2597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kern="1200" cap="small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PerFB</a:t>
                      </a:r>
                      <a:endParaRPr lang="en-US" sz="2300" b="1" i="0" u="none" strike="noStrike" kern="1200" cap="small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978" marR="25978" marT="2597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kern="1200" cap="small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PerTuple</a:t>
                      </a:r>
                      <a:endParaRPr lang="en-US" sz="2300" b="1" i="0" u="none" strike="noStrike" kern="1200" cap="small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978" marR="25978" marT="2597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kern="1200" cap="small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PerFB</a:t>
                      </a:r>
                      <a:endParaRPr lang="en-US" sz="2300" b="1" i="0" u="none" strike="noStrike" kern="1200" cap="small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978" marR="25978" marT="2597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65"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#Completed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546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557</a:t>
                      </a:r>
                    </a:p>
                  </a:txBody>
                  <a:tcPr marL="25978" marR="25978" marT="259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604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616</a:t>
                      </a:r>
                    </a:p>
                  </a:txBody>
                  <a:tcPr marL="25978" marR="25978" marT="259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566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589</a:t>
                      </a:r>
                    </a:p>
                  </a:txBody>
                  <a:tcPr marL="25978" marR="25978" marT="259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597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615</a:t>
                      </a:r>
                    </a:p>
                  </a:txBody>
                  <a:tcPr marL="25978" marR="25978" marT="259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</a:tr>
              <a:tr h="400065"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… only by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</a:t>
                      </a:r>
                    </a:p>
                  </a:txBody>
                  <a:tcPr marL="25978" marR="25978" marT="259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marL="25978" marR="25978" marT="259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L="25978" marR="25978" marT="259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26</a:t>
                      </a:r>
                    </a:p>
                  </a:txBody>
                  <a:tcPr marL="25978" marR="25978" marT="259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65"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… by both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541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603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564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589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Avg. CPU (sec)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538 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227 </a:t>
                      </a:r>
                    </a:p>
                  </a:txBody>
                  <a:tcPr marL="25978" marR="25978" marT="25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521 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362 </a:t>
                      </a:r>
                    </a:p>
                  </a:txBody>
                  <a:tcPr marL="25978" marR="25978" marT="25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472 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314 </a:t>
                      </a:r>
                    </a:p>
                  </a:txBody>
                  <a:tcPr marL="25978" marR="25978" marT="25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669 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458 </a:t>
                      </a:r>
                    </a:p>
                  </a:txBody>
                  <a:tcPr marL="25978" marR="25978" marT="25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SearchSupport</a:t>
                      </a: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Calls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25978" marR="25978" marT="259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86.4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0.0</a:t>
                      </a:r>
                    </a:p>
                  </a:txBody>
                  <a:tcPr marL="25978" marR="25978" marT="25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88.1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26.1</a:t>
                      </a:r>
                    </a:p>
                  </a:txBody>
                  <a:tcPr marL="25978" marR="25978" marT="25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52.7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19.6</a:t>
                      </a:r>
                    </a:p>
                  </a:txBody>
                  <a:tcPr marL="25978" marR="25978" marT="25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24.7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8.1</a:t>
                      </a:r>
                    </a:p>
                  </a:txBody>
                  <a:tcPr marL="25978" marR="25978" marT="25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52">
                <a:tc>
                  <a:txBody>
                    <a:bodyPr/>
                    <a:lstStyle/>
                    <a:p>
                      <a:pPr algn="r" fontAlgn="ctr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ratio</a:t>
                      </a:r>
                    </a:p>
                  </a:txBody>
                  <a:tcPr marL="25978" marR="25978" marT="259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3.37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2.69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3.06</a:t>
                      </a:r>
                    </a:p>
                  </a:txBody>
                  <a:tcPr marL="25978" marR="25978" marT="259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m=2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472" y="9872422"/>
            <a:ext cx="3309689" cy="3564914"/>
          </a:xfrm>
          <a:prstGeom prst="rect">
            <a:avLst/>
          </a:prstGeom>
        </p:spPr>
      </p:pic>
      <p:pic>
        <p:nvPicPr>
          <p:cNvPr id="10" name="Picture 9" descr="m=3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809" y="9872422"/>
            <a:ext cx="3310846" cy="3566160"/>
          </a:xfrm>
          <a:prstGeom prst="rect">
            <a:avLst/>
          </a:prstGeom>
        </p:spPr>
      </p:pic>
      <p:pic>
        <p:nvPicPr>
          <p:cNvPr id="11" name="Picture 10" descr="m=cl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808" y="13510059"/>
            <a:ext cx="3310847" cy="3566160"/>
          </a:xfrm>
          <a:prstGeom prst="rect">
            <a:avLst/>
          </a:prstGeom>
        </p:spPr>
      </p:pic>
      <p:pic>
        <p:nvPicPr>
          <p:cNvPr id="12" name="Picture 11" descr="m=4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472" y="13510059"/>
            <a:ext cx="3310846" cy="3566160"/>
          </a:xfrm>
          <a:prstGeom prst="rect">
            <a:avLst/>
          </a:prstGeom>
        </p:spPr>
      </p:pic>
      <p:sp>
        <p:nvSpPr>
          <p:cNvPr id="344" name="TextBox 343"/>
          <p:cNvSpPr txBox="1"/>
          <p:nvPr/>
        </p:nvSpPr>
        <p:spPr>
          <a:xfrm>
            <a:off x="14631779" y="25613058"/>
            <a:ext cx="137130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788" indent="-458788">
              <a:buFont typeface="Arial"/>
              <a:buChar char="•"/>
            </a:pPr>
            <a:r>
              <a:rPr lang="en-US" sz="3600" dirty="0" smtClean="0">
                <a:latin typeface="Cambria Math"/>
                <a:cs typeface="Cambria Math"/>
              </a:rPr>
              <a:t>〈</a:t>
            </a:r>
            <a:r>
              <a:rPr lang="en-US" sz="4000" i="1" dirty="0" smtClean="0"/>
              <a:t>R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,</a:t>
            </a:r>
            <a:r>
              <a:rPr lang="en-US" sz="3600" i="1" dirty="0" smtClean="0"/>
              <a:t>fb</a:t>
            </a:r>
            <a:r>
              <a:rPr lang="en-US" sz="3600" baseline="-25000" dirty="0" smtClean="0"/>
              <a:t>1</a:t>
            </a:r>
            <a:r>
              <a:rPr lang="en-US" sz="3600" dirty="0" smtClean="0">
                <a:latin typeface="Cambria Math"/>
                <a:cs typeface="Cambria Math"/>
              </a:rPr>
              <a:t>〉 </a:t>
            </a:r>
            <a:r>
              <a:rPr lang="en-US" sz="3600" dirty="0" smtClean="0">
                <a:latin typeface="Arial"/>
                <a:cs typeface="Arial"/>
              </a:rPr>
              <a:t>has support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Cambria Math"/>
                <a:cs typeface="Cambria Math"/>
              </a:rPr>
              <a:t>〈</a:t>
            </a:r>
            <a:r>
              <a:rPr lang="en-US" sz="4000" i="1" dirty="0" smtClean="0"/>
              <a:t>R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,</a:t>
            </a:r>
            <a:r>
              <a:rPr lang="en-US" sz="3600" i="1" dirty="0" smtClean="0"/>
              <a:t>fb</a:t>
            </a:r>
            <a:r>
              <a:rPr lang="en-US" sz="3600" baseline="-25000" dirty="0"/>
              <a:t>6</a:t>
            </a:r>
            <a:r>
              <a:rPr lang="en-US" sz="3600" dirty="0" smtClean="0">
                <a:latin typeface="Cambria Math"/>
                <a:cs typeface="Cambria Math"/>
              </a:rPr>
              <a:t>〉</a:t>
            </a:r>
            <a:r>
              <a:rPr lang="en-US" sz="3600" dirty="0" smtClean="0">
                <a:latin typeface="Arial"/>
                <a:cs typeface="Arial"/>
              </a:rPr>
              <a:t>, </a:t>
            </a:r>
            <a:r>
              <a:rPr lang="en-US" sz="3600" dirty="0" smtClean="0">
                <a:latin typeface="Cambria Math"/>
                <a:cs typeface="Cambria Math"/>
              </a:rPr>
              <a:t>〈</a:t>
            </a:r>
            <a:r>
              <a:rPr lang="en-US" sz="4000" i="1" dirty="0" smtClean="0"/>
              <a:t>R</a:t>
            </a:r>
            <a:r>
              <a:rPr lang="en-US" sz="3600" baseline="-25000" dirty="0"/>
              <a:t>5</a:t>
            </a:r>
            <a:r>
              <a:rPr lang="en-US" sz="3600" dirty="0" smtClean="0"/>
              <a:t>,</a:t>
            </a:r>
            <a:r>
              <a:rPr lang="en-US" sz="3600" i="1" dirty="0" smtClean="0"/>
              <a:t>fb</a:t>
            </a:r>
            <a:r>
              <a:rPr lang="en-US" sz="3600" baseline="-25000" dirty="0" smtClean="0"/>
              <a:t>20</a:t>
            </a:r>
            <a:r>
              <a:rPr lang="en-US" sz="3600" dirty="0" smtClean="0">
                <a:latin typeface="Cambria Math"/>
                <a:cs typeface="Cambria Math"/>
              </a:rPr>
              <a:t>〉</a:t>
            </a:r>
            <a:r>
              <a:rPr lang="en-US" sz="3600" dirty="0">
                <a:latin typeface="Arial"/>
                <a:cs typeface="Arial"/>
              </a:rPr>
              <a:t>.</a:t>
            </a:r>
            <a:endParaRPr lang="en-US" sz="3600" dirty="0">
              <a:latin typeface="Cambria Math"/>
              <a:cs typeface="Cambria Math"/>
            </a:endParaRPr>
          </a:p>
          <a:p>
            <a:pPr marL="512763" indent="-512763" algn="just">
              <a:buFont typeface="Arial"/>
              <a:buChar char="•"/>
            </a:pPr>
            <a:r>
              <a:rPr lang="en-US" sz="3600" dirty="0">
                <a:latin typeface="Cambria Math"/>
                <a:cs typeface="Cambria Math"/>
              </a:rPr>
              <a:t>〈</a:t>
            </a:r>
            <a:r>
              <a:rPr lang="en-US" sz="4000" i="1" dirty="0" smtClean="0"/>
              <a:t>R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,</a:t>
            </a:r>
            <a:r>
              <a:rPr lang="en-US" sz="3600" i="1" dirty="0" smtClean="0">
                <a:latin typeface="Times New Roman"/>
                <a:cs typeface="Times New Roman"/>
              </a:rPr>
              <a:t>fb</a:t>
            </a:r>
            <a:r>
              <a:rPr lang="en-US" sz="3600" baseline="-25000" dirty="0" smtClean="0">
                <a:latin typeface="Times New Roman"/>
                <a:cs typeface="Times New Roman"/>
              </a:rPr>
              <a:t>2</a:t>
            </a:r>
            <a:r>
              <a:rPr lang="en-US" sz="3600" dirty="0" smtClean="0">
                <a:latin typeface="Cambria Math"/>
                <a:cs typeface="Cambria Math"/>
              </a:rPr>
              <a:t>〉 </a:t>
            </a:r>
            <a:r>
              <a:rPr lang="en-US" sz="3600" dirty="0" smtClean="0">
                <a:latin typeface="Arial"/>
                <a:cs typeface="Arial"/>
              </a:rPr>
              <a:t>has </a:t>
            </a:r>
            <a:r>
              <a:rPr lang="en-US" sz="3600" dirty="0">
                <a:latin typeface="Arial"/>
                <a:cs typeface="Arial"/>
              </a:rPr>
              <a:t>support </a:t>
            </a:r>
            <a:r>
              <a:rPr lang="en-US" sz="3600" dirty="0" smtClean="0">
                <a:latin typeface="Cambria Math"/>
                <a:cs typeface="Cambria Math"/>
              </a:rPr>
              <a:t>〈</a:t>
            </a:r>
            <a:r>
              <a:rPr lang="en-US" sz="4000" i="1" dirty="0"/>
              <a:t>R</a:t>
            </a:r>
            <a:r>
              <a:rPr lang="en-US" sz="3600" baseline="-25000" dirty="0"/>
              <a:t>2</a:t>
            </a:r>
            <a:r>
              <a:rPr lang="en-US" sz="3600" dirty="0"/>
              <a:t>,</a:t>
            </a:r>
            <a:r>
              <a:rPr lang="en-US" sz="3600" i="1" dirty="0"/>
              <a:t>fb</a:t>
            </a:r>
            <a:r>
              <a:rPr lang="en-US" sz="3600" baseline="-25000" dirty="0"/>
              <a:t>6</a:t>
            </a:r>
            <a:r>
              <a:rPr lang="en-US" sz="3600" dirty="0">
                <a:latin typeface="Cambria Math"/>
                <a:cs typeface="Cambria Math"/>
              </a:rPr>
              <a:t>〉</a:t>
            </a:r>
            <a:r>
              <a:rPr lang="en-US" sz="3600" dirty="0" smtClean="0">
                <a:latin typeface="Arial"/>
                <a:cs typeface="Arial"/>
              </a:rPr>
              <a:t>, </a:t>
            </a:r>
            <a:r>
              <a:rPr lang="en-US" sz="3600" dirty="0" smtClean="0">
                <a:latin typeface="Cambria Math"/>
                <a:cs typeface="Cambria Math"/>
              </a:rPr>
              <a:t>〈</a:t>
            </a:r>
            <a:r>
              <a:rPr lang="en-US" sz="4000" i="1" dirty="0" smtClean="0"/>
              <a:t>R</a:t>
            </a:r>
            <a:r>
              <a:rPr lang="en-US" sz="3600" baseline="-25000" dirty="0" smtClean="0"/>
              <a:t>5</a:t>
            </a:r>
            <a:r>
              <a:rPr lang="en-US" sz="3600" dirty="0" smtClean="0"/>
              <a:t>,</a:t>
            </a:r>
            <a:r>
              <a:rPr lang="en-US" sz="3600" i="1" dirty="0" smtClean="0"/>
              <a:t>fb</a:t>
            </a:r>
            <a:r>
              <a:rPr lang="en-US" sz="3600" baseline="-25000" dirty="0" smtClean="0"/>
              <a:t>22</a:t>
            </a:r>
            <a:r>
              <a:rPr lang="en-US" sz="3600" dirty="0" smtClean="0">
                <a:latin typeface="Cambria Math"/>
                <a:cs typeface="Cambria Math"/>
              </a:rPr>
              <a:t>〉</a:t>
            </a:r>
            <a:r>
              <a:rPr lang="en-US" sz="3600" dirty="0">
                <a:latin typeface="Arial"/>
                <a:cs typeface="Arial"/>
              </a:rPr>
              <a:t>.</a:t>
            </a:r>
            <a:endParaRPr lang="en-US" sz="3600" dirty="0" smtClean="0">
              <a:latin typeface="Cambria Math"/>
              <a:cs typeface="Cambria Math"/>
            </a:endParaRPr>
          </a:p>
          <a:p>
            <a:pPr marL="512763" indent="-512763" algn="just">
              <a:buFont typeface="Arial"/>
              <a:buChar char="•"/>
            </a:pPr>
            <a:r>
              <a:rPr lang="en-US" sz="3600" i="1" dirty="0" smtClean="0">
                <a:latin typeface="Times New Roman"/>
                <a:cs typeface="Times New Roman"/>
              </a:rPr>
              <a:t>fb</a:t>
            </a:r>
            <a:r>
              <a:rPr lang="en-US" sz="3600" baseline="-25000" dirty="0" smtClean="0">
                <a:latin typeface="Times New Roman"/>
                <a:cs typeface="Times New Roman"/>
              </a:rPr>
              <a:t>2</a:t>
            </a:r>
            <a:r>
              <a:rPr lang="en-US" sz="3600" dirty="0" smtClean="0">
                <a:latin typeface="Times New Roman"/>
                <a:cs typeface="Times New Roman"/>
              </a:rPr>
              <a:t>, </a:t>
            </a:r>
            <a:r>
              <a:rPr lang="en-US" sz="3600" i="1" dirty="0" smtClean="0">
                <a:latin typeface="Times New Roman"/>
                <a:cs typeface="Times New Roman"/>
              </a:rPr>
              <a:t>fb</a:t>
            </a:r>
            <a:r>
              <a:rPr lang="en-US" sz="3600" baseline="-25000" dirty="0" smtClean="0">
                <a:latin typeface="Times New Roman"/>
                <a:cs typeface="Times New Roman"/>
              </a:rPr>
              <a:t>3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>have the same signature (intermediate block </a:t>
            </a:r>
            <a:r>
              <a:rPr lang="en-US" sz="3600" dirty="0" smtClean="0">
                <a:latin typeface="Times New Roman"/>
                <a:cs typeface="Times New Roman"/>
              </a:rPr>
              <a:t>{</a:t>
            </a:r>
            <a:r>
              <a:rPr lang="en-US" sz="3600" i="1" dirty="0" smtClean="0">
                <a:latin typeface="Times New Roman"/>
                <a:cs typeface="Times New Roman"/>
              </a:rPr>
              <a:t>fb</a:t>
            </a:r>
            <a:r>
              <a:rPr lang="en-US" sz="3600" baseline="-25000" dirty="0" smtClean="0">
                <a:latin typeface="Times New Roman"/>
                <a:cs typeface="Times New Roman"/>
              </a:rPr>
              <a:t>2</a:t>
            </a:r>
            <a:r>
              <a:rPr lang="en-US" sz="3600" dirty="0" smtClean="0">
                <a:latin typeface="Times New Roman"/>
                <a:cs typeface="Times New Roman"/>
              </a:rPr>
              <a:t>,</a:t>
            </a:r>
            <a:r>
              <a:rPr lang="en-US" sz="3600" i="1" dirty="0" smtClean="0">
                <a:latin typeface="Times New Roman"/>
                <a:cs typeface="Times New Roman"/>
              </a:rPr>
              <a:t>fb</a:t>
            </a:r>
            <a:r>
              <a:rPr lang="en-US" sz="3600" baseline="-25000" dirty="0" smtClean="0">
                <a:latin typeface="Times New Roman"/>
                <a:cs typeface="Times New Roman"/>
              </a:rPr>
              <a:t>3</a:t>
            </a:r>
            <a:r>
              <a:rPr lang="en-US" sz="3600" dirty="0" smtClean="0">
                <a:latin typeface="Times New Roman"/>
                <a:cs typeface="Times New Roman"/>
              </a:rPr>
              <a:t>}). </a:t>
            </a:r>
            <a:r>
              <a:rPr lang="en-US" sz="3600" cap="small" dirty="0" err="1">
                <a:latin typeface="Arial"/>
                <a:cs typeface="Arial"/>
              </a:rPr>
              <a:t>SearchSupport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>
                <a:latin typeface="Arial"/>
                <a:cs typeface="Arial"/>
              </a:rPr>
              <a:t>is not called </a:t>
            </a:r>
            <a:r>
              <a:rPr lang="en-US" sz="3600" dirty="0" smtClean="0">
                <a:latin typeface="Arial"/>
                <a:cs typeface="Arial"/>
              </a:rPr>
              <a:t>on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i="1" dirty="0" smtClean="0">
                <a:latin typeface="Times New Roman"/>
                <a:cs typeface="Times New Roman"/>
              </a:rPr>
              <a:t>fb</a:t>
            </a:r>
            <a:r>
              <a:rPr lang="en-US" sz="3600" baseline="-25000" dirty="0" smtClean="0">
                <a:latin typeface="Times New Roman"/>
                <a:cs typeface="Times New Roman"/>
              </a:rPr>
              <a:t>3</a:t>
            </a:r>
            <a:r>
              <a:rPr lang="en-US" sz="3600" dirty="0">
                <a:latin typeface="Arial"/>
                <a:cs typeface="Arial"/>
              </a:rPr>
              <a:t>.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3" grpId="0" animBg="1"/>
      <p:bldP spid="1594" grpId="0" animBg="1"/>
      <p:bldP spid="1595" grpId="0" animBg="1"/>
      <p:bldP spid="1596" grpId="0" animBg="1"/>
      <p:bldP spid="1597" grpId="0" animBg="1"/>
      <p:bldP spid="1598" grpId="0" animBg="1"/>
      <p:bldP spid="248" grpId="0" build="p"/>
      <p:bldP spid="269" grpId="0"/>
      <p:bldP spid="270" grpId="0"/>
      <p:bldP spid="271" grpId="0"/>
      <p:bldP spid="314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4785</TotalTime>
  <Words>1117</Words>
  <Application>Microsoft Macintosh PowerPoint</Application>
  <PresentationFormat>Custom</PresentationFormat>
  <Paragraphs>385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UNL-CSE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Anagh</dc:creator>
  <cp:lastModifiedBy>Anthony Schneider</cp:lastModifiedBy>
  <cp:revision>628</cp:revision>
  <dcterms:created xsi:type="dcterms:W3CDTF">2012-10-02T16:37:08Z</dcterms:created>
  <dcterms:modified xsi:type="dcterms:W3CDTF">2014-09-04T20:38:28Z</dcterms:modified>
</cp:coreProperties>
</file>