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2198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4391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6572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68780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0990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3170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45368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37562" algn="l" defTabSz="438439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B2C4D7"/>
    <a:srgbClr val="C4D7ED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>
        <p:scale>
          <a:sx n="50" d="100"/>
          <a:sy n="50" d="100"/>
        </p:scale>
        <p:origin x="3376" y="140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4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6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5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4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37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0" y="5623563"/>
            <a:ext cx="39502080" cy="1198397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0" y="5623563"/>
            <a:ext cx="117774720" cy="1198397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219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439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7657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687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609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5317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4536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3756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0" y="32773622"/>
            <a:ext cx="78638400" cy="926896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8160" y="32773622"/>
            <a:ext cx="78638400" cy="926896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4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5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198" indent="0">
              <a:buNone/>
              <a:defRPr sz="9600" b="1"/>
            </a:lvl2pPr>
            <a:lvl3pPr marL="4384391" indent="0">
              <a:buNone/>
              <a:defRPr sz="8600" b="1"/>
            </a:lvl3pPr>
            <a:lvl4pPr marL="6576572" indent="0">
              <a:buNone/>
              <a:defRPr sz="7700" b="1"/>
            </a:lvl4pPr>
            <a:lvl5pPr marL="8768780" indent="0">
              <a:buNone/>
              <a:defRPr sz="7700" b="1"/>
            </a:lvl5pPr>
            <a:lvl6pPr marL="10960990" indent="0">
              <a:buNone/>
              <a:defRPr sz="7700" b="1"/>
            </a:lvl6pPr>
            <a:lvl7pPr marL="13153170" indent="0">
              <a:buNone/>
              <a:defRPr sz="7700" b="1"/>
            </a:lvl7pPr>
            <a:lvl8pPr marL="15345368" indent="0">
              <a:buNone/>
              <a:defRPr sz="7700" b="1"/>
            </a:lvl8pPr>
            <a:lvl9pPr marL="1753756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4"/>
            <a:ext cx="19392902" cy="18966184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5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198" indent="0">
              <a:buNone/>
              <a:defRPr sz="9600" b="1"/>
            </a:lvl2pPr>
            <a:lvl3pPr marL="4384391" indent="0">
              <a:buNone/>
              <a:defRPr sz="8600" b="1"/>
            </a:lvl3pPr>
            <a:lvl4pPr marL="6576572" indent="0">
              <a:buNone/>
              <a:defRPr sz="7700" b="1"/>
            </a:lvl4pPr>
            <a:lvl5pPr marL="8768780" indent="0">
              <a:buNone/>
              <a:defRPr sz="7700" b="1"/>
            </a:lvl5pPr>
            <a:lvl6pPr marL="10960990" indent="0">
              <a:buNone/>
              <a:defRPr sz="7700" b="1"/>
            </a:lvl6pPr>
            <a:lvl7pPr marL="13153170" indent="0">
              <a:buNone/>
              <a:defRPr sz="7700" b="1"/>
            </a:lvl7pPr>
            <a:lvl8pPr marL="15345368" indent="0">
              <a:buNone/>
              <a:defRPr sz="7700" b="1"/>
            </a:lvl8pPr>
            <a:lvl9pPr marL="1753756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4"/>
            <a:ext cx="19400520" cy="18966184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2198" indent="0">
              <a:buNone/>
              <a:defRPr sz="5600"/>
            </a:lvl2pPr>
            <a:lvl3pPr marL="4384391" indent="0">
              <a:buNone/>
              <a:defRPr sz="4800"/>
            </a:lvl3pPr>
            <a:lvl4pPr marL="6576572" indent="0">
              <a:buNone/>
              <a:defRPr sz="4300"/>
            </a:lvl4pPr>
            <a:lvl5pPr marL="8768780" indent="0">
              <a:buNone/>
              <a:defRPr sz="4300"/>
            </a:lvl5pPr>
            <a:lvl6pPr marL="10960990" indent="0">
              <a:buNone/>
              <a:defRPr sz="4300"/>
            </a:lvl6pPr>
            <a:lvl7pPr marL="13153170" indent="0">
              <a:buNone/>
              <a:defRPr sz="4300"/>
            </a:lvl7pPr>
            <a:lvl8pPr marL="15345368" indent="0">
              <a:buNone/>
              <a:defRPr sz="4300"/>
            </a:lvl8pPr>
            <a:lvl9pPr marL="1753756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2198" indent="0">
              <a:buNone/>
              <a:defRPr sz="13400"/>
            </a:lvl2pPr>
            <a:lvl3pPr marL="4384391" indent="0">
              <a:buNone/>
              <a:defRPr sz="11500"/>
            </a:lvl3pPr>
            <a:lvl4pPr marL="6576572" indent="0">
              <a:buNone/>
              <a:defRPr sz="9600"/>
            </a:lvl4pPr>
            <a:lvl5pPr marL="8768780" indent="0">
              <a:buNone/>
              <a:defRPr sz="9600"/>
            </a:lvl5pPr>
            <a:lvl6pPr marL="10960990" indent="0">
              <a:buNone/>
              <a:defRPr sz="9600"/>
            </a:lvl6pPr>
            <a:lvl7pPr marL="13153170" indent="0">
              <a:buNone/>
              <a:defRPr sz="9600"/>
            </a:lvl7pPr>
            <a:lvl8pPr marL="15345368" indent="0">
              <a:buNone/>
              <a:defRPr sz="9600"/>
            </a:lvl8pPr>
            <a:lvl9pPr marL="17537562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2198" indent="0">
              <a:buNone/>
              <a:defRPr sz="5600"/>
            </a:lvl2pPr>
            <a:lvl3pPr marL="4384391" indent="0">
              <a:buNone/>
              <a:defRPr sz="4800"/>
            </a:lvl3pPr>
            <a:lvl4pPr marL="6576572" indent="0">
              <a:buNone/>
              <a:defRPr sz="4300"/>
            </a:lvl4pPr>
            <a:lvl5pPr marL="8768780" indent="0">
              <a:buNone/>
              <a:defRPr sz="4300"/>
            </a:lvl5pPr>
            <a:lvl6pPr marL="10960990" indent="0">
              <a:buNone/>
              <a:defRPr sz="4300"/>
            </a:lvl6pPr>
            <a:lvl7pPr marL="13153170" indent="0">
              <a:buNone/>
              <a:defRPr sz="4300"/>
            </a:lvl7pPr>
            <a:lvl8pPr marL="15345368" indent="0">
              <a:buNone/>
              <a:defRPr sz="4300"/>
            </a:lvl8pPr>
            <a:lvl9pPr marL="1753756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4"/>
            <a:ext cx="39502080" cy="5486400"/>
          </a:xfrm>
          <a:prstGeom prst="rect">
            <a:avLst/>
          </a:prstGeom>
        </p:spPr>
        <p:txBody>
          <a:bodyPr vert="horz" lIns="438427" tIns="219215" rIns="438427" bIns="2192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427" tIns="219215" rIns="438427" bIns="2192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600"/>
          </a:xfrm>
          <a:prstGeom prst="rect">
            <a:avLst/>
          </a:prstGeom>
        </p:spPr>
        <p:txBody>
          <a:bodyPr vert="horz" lIns="438427" tIns="219215" rIns="438427" bIns="219215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1303-BE1C-4DC7-8C8D-B28BEA1D3DC5}" type="datetimeFigureOut">
              <a:rPr lang="en-US" smtClean="0"/>
              <a:t>1/16/15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600"/>
          </a:xfrm>
          <a:prstGeom prst="rect">
            <a:avLst/>
          </a:prstGeom>
        </p:spPr>
        <p:txBody>
          <a:bodyPr vert="horz" lIns="438427" tIns="219215" rIns="438427" bIns="219215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600"/>
          </a:xfrm>
          <a:prstGeom prst="rect">
            <a:avLst/>
          </a:prstGeom>
        </p:spPr>
        <p:txBody>
          <a:bodyPr vert="horz" lIns="438427" tIns="219215" rIns="438427" bIns="219215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4391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4143" indent="-1644143" algn="l" defTabSz="4384391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2316" indent="-1370140" algn="l" defTabSz="4384391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0494" indent="-1096094" algn="l" defTabSz="4384391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2690" indent="-1096094" algn="l" defTabSz="4384391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4880" indent="-1096094" algn="l" defTabSz="4384391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57074" indent="-1096094" algn="l" defTabSz="438439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49278" indent="-1096094" algn="l" defTabSz="438439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1466" indent="-1096094" algn="l" defTabSz="438439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33662" indent="-1096094" algn="l" defTabSz="4384391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2198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4391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572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68780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0990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3170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45368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37562" algn="l" defTabSz="438439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97180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0" rIns="91350" bIns="45670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0876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0" rIns="91350" bIns="45670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0" rIns="91350" bIns="45670" rtlCol="0" anchor="ctr"/>
          <a:lstStyle/>
          <a:p>
            <a:pPr algn="ctr"/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3200" y="914400"/>
            <a:ext cx="38404800" cy="2988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spAutoFit/>
          </a:bodyPr>
          <a:lstStyle/>
          <a:p>
            <a:pPr algn="ctr"/>
            <a:r>
              <a:rPr lang="en-US" sz="6500" b="1" dirty="0"/>
              <a:t>Characterizing Performance of Consistency Algorithms by Algorithm Configuration of Random CSP Generators</a:t>
            </a:r>
            <a:r>
              <a:rPr lang="en-US" sz="6500" dirty="0"/>
              <a:t> </a:t>
            </a:r>
          </a:p>
          <a:p>
            <a:pPr algn="ctr"/>
            <a:r>
              <a:rPr lang="en-US" sz="1600" dirty="0">
                <a:latin typeface="Calibri"/>
                <a:ea typeface="Calibri"/>
                <a:cs typeface="Times New Roman"/>
              </a:rPr>
              <a:t> </a:t>
            </a:r>
            <a:endParaRPr lang="en-US" sz="47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5600" dirty="0">
                <a:latin typeface="Calibri"/>
                <a:ea typeface="Calibri"/>
                <a:cs typeface="Times New Roman"/>
              </a:rPr>
              <a:t>Daniel J. Geschwender, Robert J. Woodward,</a:t>
            </a:r>
            <a:r>
              <a:rPr lang="en-US" sz="47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5600" dirty="0">
                <a:latin typeface="Calibri"/>
                <a:ea typeface="Calibri"/>
                <a:cs typeface="Times New Roman"/>
              </a:rPr>
              <a:t>Berthe Y. Choueiry</a:t>
            </a:r>
            <a:endParaRPr lang="en-US" sz="47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5000" dirty="0" smtClean="0">
                <a:ea typeface="Calibri"/>
                <a:cs typeface="Times New Roman"/>
              </a:rPr>
              <a:t>Constraint Systems Laboratory • Department </a:t>
            </a:r>
            <a:r>
              <a:rPr lang="en-US" sz="5000" dirty="0">
                <a:latin typeface="Calibri"/>
                <a:ea typeface="Calibri"/>
                <a:cs typeface="Times New Roman"/>
              </a:rPr>
              <a:t>of Computer Science &amp; Engineering • University of Nebraska-Lincoln</a:t>
            </a:r>
            <a:endParaRPr lang="en-US" sz="4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4403" y="4343400"/>
            <a:ext cx="7543797" cy="42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4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Constraint Satisfaction Problem:</a:t>
            </a:r>
          </a:p>
          <a:p>
            <a:pPr marL="399626" indent="-399626">
              <a:lnSpc>
                <a:spcPct val="115000"/>
              </a:lnSpc>
              <a:buFont typeface="Symbol"/>
              <a:buChar char="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Used to model constrained combinatorial problems</a:t>
            </a:r>
          </a:p>
          <a:p>
            <a:pPr marL="399626" indent="-399626">
              <a:lnSpc>
                <a:spcPct val="115000"/>
              </a:lnSpc>
              <a:spcAft>
                <a:spcPts val="1166"/>
              </a:spcAft>
              <a:buFont typeface="Symbol"/>
              <a:buChar char="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Important real-world applications: hardware &amp; software verification, scheduling, resource allocation, etc.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14400" y="8382000"/>
            <a:ext cx="128016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A CSP is defined as follows:</a:t>
            </a:r>
          </a:p>
          <a:p>
            <a:pPr>
              <a:tabLst>
                <a:tab pos="8627374" algn="r"/>
              </a:tabLst>
            </a:pPr>
            <a:r>
              <a:rPr lang="en-US" sz="3200" b="1" dirty="0">
                <a:latin typeface="Tahoma"/>
                <a:ea typeface="Calibri"/>
              </a:rPr>
              <a:t>Given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A set of variables         </a:t>
            </a:r>
            <a:r>
              <a:rPr lang="en-US" sz="3200" dirty="0" smtClean="0">
                <a:latin typeface="Tahoma"/>
                <a:ea typeface="Calibri"/>
              </a:rPr>
              <a:t>                                                    </a:t>
            </a:r>
            <a:r>
              <a:rPr lang="en-US" sz="3200" dirty="0">
                <a:latin typeface="Tahoma"/>
                <a:ea typeface="Calibri"/>
              </a:rPr>
              <a:t>{A,B,C}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Their domains              </a:t>
            </a:r>
            <a:r>
              <a:rPr lang="en-US" sz="3200" dirty="0" smtClean="0">
                <a:latin typeface="Tahoma"/>
                <a:ea typeface="Calibri"/>
              </a:rPr>
              <a:t>          </a:t>
            </a:r>
            <a:r>
              <a:rPr lang="en-US" sz="3200" dirty="0">
                <a:latin typeface="Tahoma"/>
                <a:ea typeface="Calibri"/>
              </a:rPr>
              <a:t>D</a:t>
            </a:r>
            <a:r>
              <a:rPr lang="en-US" sz="3200" baseline="-25000" dirty="0">
                <a:latin typeface="Tahoma"/>
                <a:ea typeface="Calibri"/>
              </a:rPr>
              <a:t>A</a:t>
            </a:r>
            <a:r>
              <a:rPr lang="en-US" sz="3200" dirty="0">
                <a:latin typeface="Tahoma"/>
                <a:ea typeface="Calibri"/>
              </a:rPr>
              <a:t>={1,2,3}, D</a:t>
            </a:r>
            <a:r>
              <a:rPr lang="en-US" sz="3200" baseline="-25000" dirty="0">
                <a:latin typeface="Tahoma"/>
                <a:ea typeface="Calibri"/>
              </a:rPr>
              <a:t>B</a:t>
            </a:r>
            <a:r>
              <a:rPr lang="en-US" sz="3200" dirty="0">
                <a:latin typeface="Tahoma"/>
                <a:ea typeface="Calibri"/>
              </a:rPr>
              <a:t>={1,2,3,4}, D</a:t>
            </a:r>
            <a:r>
              <a:rPr lang="en-US" sz="3200" baseline="-25000" dirty="0">
                <a:latin typeface="Tahoma"/>
                <a:ea typeface="Calibri"/>
              </a:rPr>
              <a:t>C</a:t>
            </a:r>
            <a:r>
              <a:rPr lang="en-US" sz="3200" dirty="0">
                <a:latin typeface="Tahoma"/>
                <a:ea typeface="Calibri"/>
              </a:rPr>
              <a:t>={0,1}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A set of constraints:      </a:t>
            </a:r>
            <a:r>
              <a:rPr lang="en-US" sz="3200" dirty="0" smtClean="0">
                <a:latin typeface="Tahoma"/>
                <a:ea typeface="Calibri"/>
              </a:rPr>
              <a:t>                                  </a:t>
            </a:r>
            <a:r>
              <a:rPr lang="en-US" sz="3200" dirty="0">
                <a:latin typeface="Tahoma"/>
                <a:ea typeface="Calibri"/>
              </a:rPr>
              <a:t>{A≥B,B≠2,A+C&lt;3}</a:t>
            </a:r>
          </a:p>
          <a:p>
            <a:pPr>
              <a:tabLst>
                <a:tab pos="8627374" algn="r"/>
              </a:tabLst>
            </a:pPr>
            <a:r>
              <a:rPr lang="en-US" sz="3200" b="1" dirty="0">
                <a:latin typeface="Tahoma"/>
                <a:ea typeface="Calibri"/>
              </a:rPr>
              <a:t>Question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 smtClean="0">
                <a:latin typeface="Tahoma"/>
                <a:ea typeface="Calibri"/>
              </a:rPr>
              <a:t>Determine consistency                                              </a:t>
            </a:r>
            <a:r>
              <a:rPr lang="en-US" sz="3200" dirty="0">
                <a:latin typeface="Tahoma"/>
                <a:ea typeface="Calibri"/>
              </a:rPr>
              <a:t>NP-complete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Count number of solutions </a:t>
            </a:r>
            <a:r>
              <a:rPr lang="en-US" sz="3200" dirty="0" smtClean="0">
                <a:latin typeface="Tahoma"/>
                <a:ea typeface="Calibri"/>
              </a:rPr>
              <a:t>                                                     </a:t>
            </a:r>
            <a:r>
              <a:rPr lang="en-US" sz="3200" dirty="0">
                <a:latin typeface="Tahoma"/>
                <a:ea typeface="Calibri"/>
              </a:rPr>
              <a:t>#P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Find minimal network           </a:t>
            </a:r>
            <a:r>
              <a:rPr lang="en-US" sz="3200" dirty="0" smtClean="0">
                <a:latin typeface="Tahoma"/>
                <a:ea typeface="Calibri"/>
              </a:rPr>
              <a:t>                                     </a:t>
            </a:r>
            <a:r>
              <a:rPr lang="en-US" sz="3200" dirty="0">
                <a:latin typeface="Tahoma"/>
                <a:ea typeface="Calibri"/>
              </a:rPr>
              <a:t>NP-complete</a:t>
            </a:r>
          </a:p>
          <a:p>
            <a:pPr marL="342563" indent="-342563">
              <a:buFont typeface="Symbol"/>
              <a:buChar char=""/>
              <a:tabLst>
                <a:tab pos="8627374" algn="r"/>
              </a:tabLst>
            </a:pPr>
            <a:r>
              <a:rPr lang="en-US" sz="3200" dirty="0">
                <a:latin typeface="Tahoma"/>
                <a:ea typeface="Calibri"/>
              </a:rPr>
              <a:t>Minimize number of broken constraints </a:t>
            </a:r>
            <a:r>
              <a:rPr lang="en-US" sz="3200" dirty="0" smtClean="0">
                <a:latin typeface="Tahoma"/>
                <a:ea typeface="Calibri"/>
              </a:rPr>
              <a:t>                             </a:t>
            </a:r>
            <a:r>
              <a:rPr lang="en-US" sz="3200" dirty="0">
                <a:latin typeface="Tahoma"/>
                <a:ea typeface="Calibri"/>
              </a:rPr>
              <a:t>NP-</a:t>
            </a:r>
            <a:r>
              <a:rPr lang="en-US" sz="3200" dirty="0" smtClean="0">
                <a:latin typeface="Tahoma"/>
                <a:ea typeface="Calibri"/>
              </a:rPr>
              <a:t>hard</a:t>
            </a:r>
            <a:endParaRPr lang="en-US" sz="3200" dirty="0">
              <a:latin typeface="Tahoma"/>
              <a:ea typeface="Calibri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14402" y="13792200"/>
            <a:ext cx="12801598" cy="128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Minimal Network:</a:t>
            </a:r>
          </a:p>
          <a:p>
            <a:pPr marL="342563" indent="-342563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Is a consistency property</a:t>
            </a:r>
          </a:p>
          <a:p>
            <a:pPr marL="342563" indent="-342563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Guarantees that every tuple allowed by a constraint must participate in some solution to the CSP (i.e., the constraints are as minimal as possible)</a:t>
            </a:r>
          </a:p>
          <a:p>
            <a:pPr marL="342563" indent="-342563">
              <a:buFont typeface="Symbol"/>
              <a:buChar char=""/>
            </a:pPr>
            <a:endParaRPr lang="en-US" sz="2800" dirty="0">
              <a:latin typeface="Tahoma"/>
              <a:ea typeface="Calibri"/>
            </a:endParaRPr>
          </a:p>
          <a:p>
            <a:endParaRPr lang="en-US" sz="1800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6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2400" u="sng" dirty="0" smtClean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endParaRPr lang="en-US" sz="3200" u="sng" dirty="0">
              <a:latin typeface="Tahoma"/>
              <a:ea typeface="Calibri"/>
            </a:endParaRPr>
          </a:p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Two Algorithms for Enforcing </a:t>
            </a:r>
            <a:r>
              <a:rPr lang="en-US" sz="4000" u="sng" dirty="0" smtClean="0">
                <a:latin typeface="Tahoma"/>
                <a:ea typeface="Calibri"/>
              </a:rPr>
              <a:t>Minimality</a:t>
            </a:r>
            <a:r>
              <a:rPr lang="en-US" sz="4000" u="sng" dirty="0" smtClean="0">
                <a:latin typeface="Tahoma"/>
                <a:ea typeface="Calibri"/>
              </a:rPr>
              <a:t>:</a:t>
            </a:r>
            <a:endParaRPr lang="en-US" sz="3600" u="sng" cap="small" dirty="0" smtClean="0">
              <a:latin typeface="Tahoma"/>
              <a:ea typeface="Calibri"/>
            </a:endParaRPr>
          </a:p>
          <a:p>
            <a:pPr marL="342563" indent="-342563">
              <a:buFont typeface="Symbol"/>
              <a:buChar char=""/>
            </a:pPr>
            <a:r>
              <a:rPr lang="en-US" sz="3200" cap="small" dirty="0" smtClean="0">
                <a:latin typeface="Tahoma"/>
                <a:ea typeface="Calibri"/>
              </a:rPr>
              <a:t>AllSol</a:t>
            </a:r>
            <a:r>
              <a:rPr lang="en-US" sz="3200" dirty="0" smtClean="0">
                <a:latin typeface="Tahoma"/>
                <a:ea typeface="Calibri"/>
              </a:rPr>
              <a:t>: better when there are many ‘almost’ solutions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>
                <a:latin typeface="Tahoma"/>
                <a:ea typeface="Calibri"/>
              </a:rPr>
              <a:t>One search explores the entire search space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 smtClean="0">
                <a:latin typeface="Tahoma"/>
                <a:ea typeface="Calibri"/>
              </a:rPr>
              <a:t>Finds </a:t>
            </a:r>
            <a:r>
              <a:rPr lang="en-US" sz="3200" dirty="0">
                <a:latin typeface="Tahoma"/>
                <a:ea typeface="Calibri"/>
              </a:rPr>
              <a:t>all solutions without storing them, keeps tuples that appear in at least one solution</a:t>
            </a:r>
          </a:p>
          <a:p>
            <a:pPr marL="342563" indent="-342563">
              <a:buFont typeface="Symbol"/>
              <a:buChar char=""/>
            </a:pPr>
            <a:r>
              <a:rPr lang="en-US" sz="3200" cap="small" dirty="0" smtClean="0">
                <a:latin typeface="Tahoma"/>
                <a:ea typeface="Calibri"/>
              </a:rPr>
              <a:t>PerTuple</a:t>
            </a:r>
            <a:r>
              <a:rPr lang="en-US" sz="3200" dirty="0">
                <a:latin typeface="Tahoma"/>
                <a:ea typeface="Calibri"/>
              </a:rPr>
              <a:t>: better when many solutions are available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 smtClean="0">
                <a:latin typeface="Tahoma"/>
                <a:ea typeface="Calibri"/>
              </a:rPr>
              <a:t>For each tuple, finds one solution where it appears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 smtClean="0">
                <a:latin typeface="Tahoma"/>
                <a:ea typeface="Calibri"/>
              </a:rPr>
              <a:t>Many searches that stop after the first solution</a:t>
            </a:r>
          </a:p>
          <a:p>
            <a:pPr marL="865855" lvl="1" indent="-333026">
              <a:buFont typeface="Courier New"/>
              <a:buChar char="o"/>
            </a:pP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5544800" y="4343401"/>
            <a:ext cx="12801600" cy="14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RBGenerator:</a:t>
            </a:r>
            <a:r>
              <a:rPr lang="en-US" sz="3600" dirty="0">
                <a:latin typeface="Tahoma"/>
                <a:ea typeface="Calibri"/>
              </a:rPr>
              <a:t>		           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[Xu+ AIJ 2007]</a:t>
            </a:r>
            <a:endParaRPr lang="en-US" sz="2400" u="sng" dirty="0"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Generates hard satisfiable CSP instances at the phase </a:t>
            </a:r>
            <a:r>
              <a:rPr lang="en-US" sz="3200" dirty="0" smtClean="0">
                <a:latin typeface="Tahoma"/>
                <a:ea typeface="Calibri"/>
              </a:rPr>
              <a:t>transition</a:t>
            </a:r>
            <a:endParaRPr lang="en-US" sz="3200" dirty="0"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0175200" y="27127200"/>
            <a:ext cx="1280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Future Work: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Compare other consistency algorithms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 smtClean="0">
                <a:latin typeface="Tahoma"/>
                <a:ea typeface="Calibri"/>
              </a:rPr>
              <a:t>Use a </a:t>
            </a:r>
            <a:r>
              <a:rPr lang="en-US" sz="3200" dirty="0">
                <a:latin typeface="Tahoma"/>
                <a:ea typeface="Calibri"/>
              </a:rPr>
              <a:t>CSP </a:t>
            </a:r>
            <a:r>
              <a:rPr lang="en-US" sz="3200" dirty="0" smtClean="0">
                <a:latin typeface="Tahoma"/>
                <a:ea typeface="Calibri"/>
              </a:rPr>
              <a:t>generator with more parameters</a:t>
            </a:r>
            <a:endParaRPr lang="en-US" sz="3200" dirty="0"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Apply results found to algorithm selection</a:t>
            </a:r>
          </a:p>
        </p:txBody>
      </p:sp>
      <p:pic>
        <p:nvPicPr>
          <p:cNvPr id="42" name="Picture 41" descr="C:\Documents and Settings\Joel\Desktop\poster\UNL-Colo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0" y="30327600"/>
            <a:ext cx="3542366" cy="1371600"/>
          </a:xfrm>
          <a:prstGeom prst="rect">
            <a:avLst/>
          </a:prstGeom>
          <a:noFill/>
          <a:extLst/>
        </p:spPr>
      </p:pic>
      <p:pic>
        <p:nvPicPr>
          <p:cNvPr id="44" name="Picture 43" descr="NoBG-constraint_horizontal.png"/>
          <p:cNvPicPr>
            <a:picLocks noChangeAspect="1"/>
          </p:cNvPicPr>
          <p:nvPr/>
        </p:nvPicPr>
        <p:blipFill rotWithShape="1">
          <a:blip r:embed="rId3"/>
          <a:srcRect t="11176" b="15064"/>
          <a:stretch/>
        </p:blipFill>
        <p:spPr>
          <a:xfrm>
            <a:off x="33694401" y="30342840"/>
            <a:ext cx="2975264" cy="1371600"/>
          </a:xfrm>
          <a:prstGeom prst="rect">
            <a:avLst/>
          </a:prstGeom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8223330" y="30251400"/>
            <a:ext cx="5170510" cy="163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r>
              <a:rPr lang="en-US" sz="1800" i="1" dirty="0"/>
              <a:t>Supported by NSF Grant No. RI-111795. Geschwender was also supported by NSF GRF Grant No. 1041000 and a Barry M. Goldwater Scholarship, and Woodward by NSF GRF Grant No. 1041000 and a Chateaubriand Fellowship. Experiments conducted at UNL’s Holland Computing Center. </a:t>
            </a:r>
            <a:endParaRPr lang="en-US" sz="18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544800" y="16383000"/>
            <a:ext cx="1280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Experiments: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tests run, testing two factors: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>
                <a:latin typeface="Tahoma"/>
                <a:ea typeface="Calibri"/>
              </a:rPr>
              <a:t>Configuring to favor </a:t>
            </a:r>
            <a:r>
              <a:rPr lang="en-US" sz="3200" cap="small" dirty="0">
                <a:latin typeface="Tahoma"/>
                <a:ea typeface="Calibri"/>
              </a:rPr>
              <a:t>PerTuple</a:t>
            </a:r>
            <a:r>
              <a:rPr lang="en-US" sz="3200" dirty="0">
                <a:latin typeface="Tahoma"/>
                <a:ea typeface="Calibri"/>
              </a:rPr>
              <a:t> and </a:t>
            </a:r>
            <a:r>
              <a:rPr lang="en-US" sz="3200" cap="small" dirty="0">
                <a:latin typeface="Tahoma"/>
                <a:ea typeface="Calibri"/>
              </a:rPr>
              <a:t>AllSol</a:t>
            </a:r>
          </a:p>
          <a:p>
            <a:pPr marL="742200" lvl="1" indent="-285450">
              <a:buFont typeface="Courier New"/>
              <a:buChar char="o"/>
            </a:pPr>
            <a:r>
              <a:rPr lang="en-US" sz="3200" dirty="0">
                <a:latin typeface="Tahoma"/>
                <a:ea typeface="Calibri"/>
              </a:rPr>
              <a:t>With adjustable and fixed problem size parameters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test run over 10 configuration seeds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Configuration run for 4 days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time limit of 20 minutes</a:t>
            </a:r>
            <a:endParaRPr lang="en-US" sz="3200" dirty="0">
              <a:latin typeface="Tahoma"/>
              <a:ea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69510" y="30327600"/>
            <a:ext cx="1453820" cy="1371600"/>
            <a:chOff x="38557200" y="31727140"/>
            <a:chExt cx="1453820" cy="1371600"/>
          </a:xfrm>
        </p:grpSpPr>
        <p:sp>
          <p:nvSpPr>
            <p:cNvPr id="9" name="Oval 8"/>
            <p:cNvSpPr/>
            <p:nvPr/>
          </p:nvSpPr>
          <p:spPr>
            <a:xfrm>
              <a:off x="38826910" y="3195574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 descr="nsf1.t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57200" y="31727140"/>
              <a:ext cx="1453820" cy="1371600"/>
            </a:xfrm>
            <a:prstGeom prst="rect">
              <a:avLst/>
            </a:prstGeom>
          </p:spPr>
        </p:pic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0175200" y="23926800"/>
            <a:ext cx="13258800" cy="28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 smtClean="0">
                <a:latin typeface="Tahoma"/>
                <a:ea typeface="Calibri"/>
              </a:rPr>
              <a:t>Conclusions:</a:t>
            </a:r>
            <a:endParaRPr lang="en-US" sz="4400" dirty="0"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Configured </a:t>
            </a:r>
            <a:r>
              <a:rPr lang="en-US" sz="3200" cap="small" dirty="0">
                <a:latin typeface="Tahoma"/>
                <a:ea typeface="Calibri"/>
              </a:rPr>
              <a:t>PerTuple</a:t>
            </a:r>
            <a:r>
              <a:rPr lang="en-US" sz="3200" dirty="0">
                <a:latin typeface="Tahoma"/>
                <a:ea typeface="Calibri"/>
              </a:rPr>
              <a:t> 1000x faster, </a:t>
            </a:r>
            <a:r>
              <a:rPr lang="en-US" sz="3200" cap="small" dirty="0">
                <a:latin typeface="Tahoma"/>
                <a:ea typeface="Calibri"/>
              </a:rPr>
              <a:t>AllSol</a:t>
            </a:r>
            <a:r>
              <a:rPr lang="en-US" sz="3200" dirty="0">
                <a:latin typeface="Tahoma"/>
                <a:ea typeface="Calibri"/>
              </a:rPr>
              <a:t> 100x faster</a:t>
            </a:r>
          </a:p>
          <a:p>
            <a:pPr marL="399626" indent="-399626">
              <a:buFont typeface="Symbol"/>
              <a:buChar char=""/>
            </a:pPr>
            <a:r>
              <a:rPr lang="en-US" sz="3200" cap="small" dirty="0">
                <a:latin typeface="Tahoma"/>
                <a:ea typeface="Calibri"/>
              </a:rPr>
              <a:t>PerTuple</a:t>
            </a:r>
            <a:r>
              <a:rPr lang="en-US" sz="3200" dirty="0">
                <a:latin typeface="Tahoma"/>
                <a:ea typeface="Calibri"/>
              </a:rPr>
              <a:t> configuration: </a:t>
            </a:r>
            <a:r>
              <a:rPr lang="en-US" sz="3200" dirty="0" smtClean="0">
                <a:latin typeface="Tahoma"/>
                <a:ea typeface="Calibri"/>
              </a:rPr>
              <a:t>fewer constraints</a:t>
            </a:r>
            <a:r>
              <a:rPr lang="en-US" sz="3200" dirty="0">
                <a:latin typeface="Tahoma"/>
                <a:ea typeface="Calibri"/>
              </a:rPr>
              <a:t>, lower constraint tightness</a:t>
            </a:r>
          </a:p>
          <a:p>
            <a:pPr marL="399626" indent="-399626">
              <a:buFont typeface="Symbol"/>
              <a:buChar char=""/>
            </a:pPr>
            <a:r>
              <a:rPr lang="en-US" sz="3200" cap="small" dirty="0">
                <a:latin typeface="Tahoma"/>
                <a:ea typeface="Calibri"/>
              </a:rPr>
              <a:t>AllSol</a:t>
            </a:r>
            <a:r>
              <a:rPr lang="en-US" sz="3200" dirty="0">
                <a:latin typeface="Tahoma"/>
                <a:ea typeface="Calibri"/>
              </a:rPr>
              <a:t> configuration: more constraints, higher constraint tightness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/>
                <a:ea typeface="Calibri"/>
              </a:rPr>
              <a:t>Adjustable problem size only offers marginally better </a:t>
            </a:r>
            <a:r>
              <a:rPr lang="en-US" sz="3200" dirty="0" smtClean="0">
                <a:latin typeface="Tahoma"/>
                <a:ea typeface="Calibri"/>
              </a:rPr>
              <a:t>configuration</a:t>
            </a:r>
            <a:endParaRPr lang="en-US" sz="3200" dirty="0">
              <a:latin typeface="Tahoma"/>
              <a:ea typeface="Calibri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0175200" y="4343431"/>
            <a:ext cx="12801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Final Parameter Configurations:</a:t>
            </a:r>
            <a:endParaRPr lang="en-US" sz="3200" dirty="0">
              <a:latin typeface="Tahoma"/>
              <a:ea typeface="Calibri"/>
            </a:endParaRPr>
          </a:p>
          <a:p>
            <a:pPr marL="342563" indent="-342563">
              <a:buFont typeface="Arial"/>
              <a:buChar char="•"/>
              <a:tabLst>
                <a:tab pos="8627374" algn="r"/>
              </a:tabLst>
            </a:pPr>
            <a:endParaRPr lang="en-US" sz="2800" dirty="0">
              <a:latin typeface="Tahoma"/>
              <a:ea typeface="Calibri"/>
            </a:endParaRPr>
          </a:p>
          <a:p>
            <a:pPr>
              <a:tabLst>
                <a:tab pos="3484252" algn="l"/>
              </a:tabLst>
            </a:pPr>
            <a:endParaRPr lang="en-US" sz="1600" dirty="0">
              <a:latin typeface="Tahoma"/>
              <a:ea typeface="Calibri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5544800" y="13182600"/>
            <a:ext cx="12801600" cy="27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Sequential Model-based Algorithm Configuration</a:t>
            </a:r>
            <a:r>
              <a:rPr lang="en-US" sz="4000" dirty="0" smtClean="0">
                <a:latin typeface="Tahoma"/>
                <a:ea typeface="Calibri"/>
              </a:rPr>
              <a:t>: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SMAC tunes the parameter configuration of RBGenerator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RBGenerator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creates CSP to run on </a:t>
            </a:r>
            <a:r>
              <a:rPr lang="en-US" sz="3200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PerTuple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3200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AllSol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runtimes and update SMAC response model</a:t>
            </a:r>
          </a:p>
          <a:p>
            <a:pPr marL="399626" indent="-399626">
              <a:buFont typeface="Symbol"/>
              <a:buChar char="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toward parameters which favor one algorithm over the other</a:t>
            </a:r>
            <a:endParaRPr lang="en-US" sz="3200" dirty="0">
              <a:latin typeface="Tahoma"/>
              <a:ea typeface="Calibri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57200" y="322326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350" tIns="45670" rIns="91350" bIns="4567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a typeface="Calibri"/>
                <a:cs typeface="Times New Roman"/>
              </a:rPr>
              <a:t>Date January 29, 2015</a:t>
            </a:r>
            <a:endParaRPr lang="en-US" sz="3200" i="1" dirty="0">
              <a:ea typeface="Calibri"/>
              <a:cs typeface="Times New Roman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4478620" y="19961878"/>
            <a:ext cx="5989667" cy="2440922"/>
            <a:chOff x="2590800" y="1557028"/>
            <a:chExt cx="4800600" cy="1956350"/>
          </a:xfrm>
        </p:grpSpPr>
        <p:sp>
          <p:nvSpPr>
            <p:cNvPr id="124" name="Oval 123"/>
            <p:cNvSpPr/>
            <p:nvPr/>
          </p:nvSpPr>
          <p:spPr>
            <a:xfrm>
              <a:off x="2590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019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28900" y="3084161"/>
              <a:ext cx="10668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{1,2,3}</a:t>
              </a:r>
              <a:endParaRPr lang="en-US" sz="88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19800" y="3072053"/>
              <a:ext cx="13716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{</a:t>
              </a:r>
              <a:r>
                <a:rPr lang="en-US" sz="2800" b="1" dirty="0"/>
                <a:t>1,2,3,4</a:t>
              </a:r>
              <a:r>
                <a:rPr lang="en-US" sz="2400" b="1" dirty="0"/>
                <a:t>}</a:t>
              </a:r>
              <a:endParaRPr lang="en-US" b="1" dirty="0"/>
            </a:p>
          </p:txBody>
        </p:sp>
        <p:cxnSp>
          <p:nvCxnSpPr>
            <p:cNvPr id="128" name="Straight Connector 127"/>
            <p:cNvCxnSpPr>
              <a:stCxn id="124" idx="6"/>
              <a:endCxn id="125" idx="2"/>
            </p:cNvCxnSpPr>
            <p:nvPr/>
          </p:nvCxnSpPr>
          <p:spPr>
            <a:xfrm>
              <a:off x="3733800" y="25005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720389" y="2348153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567989" y="2702060"/>
              <a:ext cx="685800" cy="42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A≥B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98633" y="1557028"/>
              <a:ext cx="2223539" cy="68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(1,1)    (2,1)    (2,2)</a:t>
              </a:r>
            </a:p>
            <a:p>
              <a:r>
                <a:rPr lang="en-US" sz="2400" dirty="0"/>
                <a:t>(3,1)    (3,2)    (3,3)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4610100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948864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48864" y="20574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10100" y="20193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253789" y="2028825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9144000" y="4525951"/>
            <a:ext cx="3886200" cy="4180736"/>
            <a:chOff x="2107985" y="745777"/>
            <a:chExt cx="5192533" cy="5586076"/>
          </a:xfrm>
        </p:grpSpPr>
        <p:sp>
          <p:nvSpPr>
            <p:cNvPr id="138" name="Oval 137"/>
            <p:cNvSpPr/>
            <p:nvPr/>
          </p:nvSpPr>
          <p:spPr>
            <a:xfrm>
              <a:off x="2209800" y="21336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5800" dirty="0">
                  <a:solidFill>
                    <a:schemeClr val="tx1"/>
                  </a:solidFill>
                  <a:cs typeface="Times"/>
                </a:rPr>
                <a:t>A</a:t>
              </a:r>
              <a:endParaRPr lang="en-US" dirty="0">
                <a:solidFill>
                  <a:schemeClr val="tx1"/>
                </a:solidFill>
                <a:cs typeface="Times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67400" y="12192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00" dirty="0">
                  <a:solidFill>
                    <a:schemeClr val="tx1"/>
                  </a:solidFill>
                  <a:cs typeface="Courier"/>
                </a:rPr>
                <a:t>B</a:t>
              </a:r>
              <a:endParaRPr lang="en-US" sz="7200" dirty="0">
                <a:solidFill>
                  <a:schemeClr val="tx1"/>
                </a:solidFill>
                <a:cs typeface="Courier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410200" y="45720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5800" dirty="0">
                  <a:solidFill>
                    <a:schemeClr val="tx1"/>
                  </a:solidFill>
                </a:rPr>
                <a:t>C</a:t>
              </a:r>
              <a:endParaRPr lang="en-US" sz="72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07985" y="3276599"/>
              <a:ext cx="1425401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Courier"/>
                </a:rPr>
                <a:t>{1,2,3}</a:t>
              </a:r>
              <a:endParaRPr lang="en-US" sz="8800" b="1" dirty="0">
                <a:cs typeface="Courier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569674" y="2354178"/>
              <a:ext cx="1730844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cs typeface="Times"/>
                </a:rPr>
                <a:t>{1,2,3,4}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046" y="5715001"/>
              <a:ext cx="1140321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{0,1}</a:t>
              </a:r>
              <a:endParaRPr lang="en-US" sz="8000" b="1" dirty="0"/>
            </a:p>
          </p:txBody>
        </p:sp>
        <p:cxnSp>
          <p:nvCxnSpPr>
            <p:cNvPr id="144" name="Straight Connector 143"/>
            <p:cNvCxnSpPr>
              <a:stCxn id="138" idx="5"/>
              <a:endCxn id="140" idx="1"/>
            </p:cNvCxnSpPr>
            <p:nvPr/>
          </p:nvCxnSpPr>
          <p:spPr>
            <a:xfrm>
              <a:off x="3185412" y="3109212"/>
              <a:ext cx="2392176" cy="1630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8" idx="7"/>
              <a:endCxn id="139" idx="2"/>
            </p:cNvCxnSpPr>
            <p:nvPr/>
          </p:nvCxnSpPr>
          <p:spPr>
            <a:xfrm flipV="1">
              <a:off x="3185412" y="1790700"/>
              <a:ext cx="2681988" cy="5102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5105400" y="778042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7" name="Straight Connector 146"/>
            <p:cNvCxnSpPr>
              <a:stCxn id="146" idx="2"/>
              <a:endCxn id="139" idx="1"/>
            </p:cNvCxnSpPr>
            <p:nvPr/>
          </p:nvCxnSpPr>
          <p:spPr>
            <a:xfrm>
              <a:off x="5257800" y="1082842"/>
              <a:ext cx="776988" cy="3037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246089" y="745777"/>
              <a:ext cx="972041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B≠</a:t>
              </a:r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5589" y="1893444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042460" y="2186031"/>
              <a:ext cx="1062942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A≥B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21606" y="3692165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635201" y="4059400"/>
              <a:ext cx="1475670" cy="61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A+C&lt;3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4080" y="27131177"/>
            <a:ext cx="3931920" cy="3931920"/>
            <a:chOff x="6934200" y="22479000"/>
            <a:chExt cx="3276600" cy="3276600"/>
          </a:xfrm>
        </p:grpSpPr>
        <p:sp>
          <p:nvSpPr>
            <p:cNvPr id="16" name="Rounded Rectangle 15"/>
            <p:cNvSpPr/>
            <p:nvPr/>
          </p:nvSpPr>
          <p:spPr>
            <a:xfrm>
              <a:off x="6934200" y="224790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llsolution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100" y="22631400"/>
              <a:ext cx="2590800" cy="2971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564880" y="27131177"/>
            <a:ext cx="3931920" cy="3931920"/>
            <a:chOff x="1485900" y="22517100"/>
            <a:chExt cx="3276600" cy="3276600"/>
          </a:xfrm>
        </p:grpSpPr>
        <p:sp>
          <p:nvSpPr>
            <p:cNvPr id="154" name="Rounded Rectangle 153"/>
            <p:cNvSpPr/>
            <p:nvPr/>
          </p:nvSpPr>
          <p:spPr>
            <a:xfrm>
              <a:off x="1485900" y="225171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pertupl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755225"/>
              <a:ext cx="3200400" cy="280035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240280" y="30925937"/>
            <a:ext cx="3840480" cy="849463"/>
          </a:xfrm>
          <a:prstGeom prst="rect">
            <a:avLst/>
          </a:prstGeom>
          <a:noFill/>
        </p:spPr>
        <p:txBody>
          <a:bodyPr wrap="square" lIns="109620" tIns="54816" rIns="109620" bIns="54816" rtlCol="0">
            <a:spAutoFit/>
          </a:bodyPr>
          <a:lstStyle/>
          <a:p>
            <a:pPr algn="ctr"/>
            <a:r>
              <a:rPr lang="en-US" sz="4800" cap="small" dirty="0">
                <a:latin typeface="Tahoma"/>
                <a:ea typeface="Calibri"/>
              </a:rPr>
              <a:t>AllSol</a:t>
            </a:r>
            <a:endParaRPr lang="en-US" sz="4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8641080" y="30925937"/>
            <a:ext cx="3840480" cy="849463"/>
          </a:xfrm>
          <a:prstGeom prst="rect">
            <a:avLst/>
          </a:prstGeom>
          <a:noFill/>
        </p:spPr>
        <p:txBody>
          <a:bodyPr wrap="square" lIns="109620" tIns="54816" rIns="109620" bIns="54816" rtlCol="0">
            <a:spAutoFit/>
          </a:bodyPr>
          <a:lstStyle/>
          <a:p>
            <a:pPr algn="ctr"/>
            <a:r>
              <a:rPr lang="en-US" sz="4800" cap="small" dirty="0">
                <a:latin typeface="Tahoma"/>
                <a:ea typeface="Calibri"/>
              </a:rPr>
              <a:t>PerTuple</a:t>
            </a:r>
            <a:endParaRPr lang="en-US" sz="4800" dirty="0"/>
          </a:p>
        </p:txBody>
      </p:sp>
      <p:sp>
        <p:nvSpPr>
          <p:cNvPr id="156" name="Text Box 2"/>
          <p:cNvSpPr txBox="1">
            <a:spLocks noChangeArrowheads="1"/>
          </p:cNvSpPr>
          <p:nvPr/>
        </p:nvSpPr>
        <p:spPr bwMode="auto">
          <a:xfrm>
            <a:off x="15544800" y="20665440"/>
            <a:ext cx="1280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Adjustable Problem Size:</a:t>
            </a:r>
            <a:endParaRPr lang="en-US" sz="3200" u="sng" dirty="0">
              <a:latin typeface="Tahoma"/>
              <a:ea typeface="Calibri"/>
            </a:endParaRPr>
          </a:p>
          <a:p>
            <a:pPr marL="666038" indent="-666038">
              <a:buFont typeface="Arial" pitchFamily="34" charset="0"/>
              <a:buChar char="•"/>
            </a:pPr>
            <a:endParaRPr lang="en-US" sz="2800" u="sng" dirty="0">
              <a:latin typeface="Tahoma"/>
              <a:ea typeface="Calibri"/>
            </a:endParaRPr>
          </a:p>
        </p:txBody>
      </p:sp>
      <p:sp>
        <p:nvSpPr>
          <p:cNvPr id="157" name="Text Box 2"/>
          <p:cNvSpPr txBox="1">
            <a:spLocks noChangeArrowheads="1"/>
          </p:cNvSpPr>
          <p:nvPr/>
        </p:nvSpPr>
        <p:spPr bwMode="auto">
          <a:xfrm>
            <a:off x="15544800" y="26243280"/>
            <a:ext cx="1280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Fixed Problem Size</a:t>
            </a:r>
            <a:r>
              <a:rPr lang="en-US" sz="4000" u="sng" dirty="0" smtClean="0">
                <a:latin typeface="Tahoma"/>
                <a:ea typeface="Calibri"/>
              </a:rPr>
              <a:t>:</a:t>
            </a:r>
            <a:endParaRPr lang="en-US" sz="3200" u="sng" dirty="0">
              <a:latin typeface="Tahoma"/>
              <a:ea typeface="Calibri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5544800" y="5898704"/>
            <a:ext cx="13106400" cy="21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numCol="2" anchor="t" anchorCtr="0">
            <a:noAutofit/>
          </a:bodyPr>
          <a:lstStyle/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imes New Roman"/>
                <a:ea typeface="Tahoma" panose="020B0604030504040204" pitchFamily="34" charset="0"/>
                <a:cs typeface="Times New Roman"/>
              </a:rPr>
              <a:t>k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arity of the constraints</a:t>
            </a:r>
          </a:p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imes New Roman"/>
                <a:ea typeface="Tahoma" panose="020B0604030504040204" pitchFamily="34" charset="0"/>
                <a:cs typeface="Times New Roman"/>
              </a:rPr>
              <a:t>n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number of variables</a:t>
            </a:r>
          </a:p>
          <a:p>
            <a:pPr marL="399626" indent="-399626">
              <a:buFont typeface="Symbol"/>
              <a:buChar char=""/>
            </a:pPr>
            <a:r>
              <a:rPr lang="el-GR" sz="3200" b="1" i="1" dirty="0">
                <a:latin typeface="Times New Roman"/>
                <a:ea typeface="Calibri"/>
                <a:cs typeface="Times New Roman"/>
              </a:rPr>
              <a:t>α</a:t>
            </a:r>
            <a:r>
              <a:rPr lang="en-US" sz="3200" dirty="0">
                <a:latin typeface="Tahoma"/>
                <a:ea typeface="Calibri"/>
              </a:rPr>
              <a:t> : domain size </a:t>
            </a:r>
            <a:r>
              <a:rPr lang="en-US" sz="3200" i="1" dirty="0">
                <a:latin typeface="Times New Roman"/>
                <a:ea typeface="Calibri"/>
                <a:cs typeface="Times New Roman"/>
              </a:rPr>
              <a:t>d=n</a:t>
            </a:r>
            <a:r>
              <a:rPr lang="el-GR" sz="3200" i="1" baseline="30000" dirty="0">
                <a:latin typeface="Times New Roman"/>
                <a:ea typeface="Calibri"/>
                <a:cs typeface="Times New Roman"/>
              </a:rPr>
              <a:t>α</a:t>
            </a:r>
            <a:endParaRPr lang="en-US" sz="3200" i="1" dirty="0">
              <a:latin typeface="Times New Roman"/>
              <a:ea typeface="Calibri"/>
              <a:cs typeface="Times New Roman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3200" b="1" i="1" dirty="0">
                <a:latin typeface="Tahoma"/>
                <a:ea typeface="Calibri"/>
              </a:rPr>
              <a:t> </a:t>
            </a:r>
            <a:r>
              <a:rPr lang="en-US" sz="3200" dirty="0">
                <a:latin typeface="Tahoma"/>
                <a:ea typeface="Calibri"/>
              </a:rPr>
              <a:t>: # constraints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m=rn</a:t>
            </a:r>
            <a:r>
              <a:rPr lang="en-US" sz="3200" i="1" dirty="0">
                <a:latin typeface="Times New Roman"/>
                <a:ea typeface="Calibri"/>
                <a:cs typeface="Times New Roman"/>
              </a:rPr>
              <a:t>ln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(n)</a:t>
            </a:r>
          </a:p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imes New Roman"/>
                <a:ea typeface="Calibri"/>
                <a:cs typeface="Times New Roman"/>
              </a:rPr>
              <a:t>δ</a:t>
            </a:r>
            <a:r>
              <a:rPr lang="en-US" sz="3200" dirty="0">
                <a:latin typeface="Tahoma"/>
                <a:ea typeface="Calibri"/>
              </a:rPr>
              <a:t> : distance from phase transition, </a:t>
            </a:r>
            <a:r>
              <a:rPr lang="en-US" sz="3200" i="1" dirty="0">
                <a:latin typeface="Times New Roman"/>
                <a:ea typeface="Calibri"/>
                <a:cs typeface="Times New Roman"/>
              </a:rPr>
              <a:t>p</a:t>
            </a:r>
            <a:r>
              <a:rPr lang="en-US" sz="3200" i="1" baseline="-25000" dirty="0">
                <a:latin typeface="Times New Roman"/>
                <a:ea typeface="Calibri"/>
                <a:cs typeface="Times New Roman"/>
              </a:rPr>
              <a:t>cr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+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i="1" dirty="0">
                <a:latin typeface="Times New Roman"/>
                <a:ea typeface="Calibri"/>
                <a:cs typeface="Times New Roman"/>
              </a:rPr>
              <a:t>δ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/1000</a:t>
            </a:r>
          </a:p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ahoma"/>
                <a:ea typeface="Calibri"/>
              </a:rPr>
              <a:t>forced</a:t>
            </a:r>
            <a:r>
              <a:rPr lang="en-US" sz="3200" dirty="0">
                <a:latin typeface="Tahoma"/>
                <a:ea typeface="Calibri"/>
              </a:rPr>
              <a:t> : forced satisfiable?</a:t>
            </a:r>
            <a:endParaRPr lang="en-US" sz="3200" baseline="30000" dirty="0">
              <a:latin typeface="Tahoma"/>
              <a:ea typeface="Calibri"/>
            </a:endParaRPr>
          </a:p>
          <a:p>
            <a:pPr marL="399626" indent="-399626">
              <a:buFont typeface="Symbol"/>
              <a:buChar char=""/>
            </a:pPr>
            <a:r>
              <a:rPr lang="en-US" sz="3200" b="1" i="1" dirty="0">
                <a:latin typeface="Tahoma"/>
                <a:ea typeface="Calibri"/>
              </a:rPr>
              <a:t>merged</a:t>
            </a:r>
            <a:r>
              <a:rPr lang="en-US" sz="3200" dirty="0">
                <a:latin typeface="Tahoma"/>
                <a:ea typeface="Calibri"/>
              </a:rPr>
              <a:t> : merge similar scopes?</a:t>
            </a:r>
            <a:endParaRPr lang="en-US" sz="3200" b="1" i="1" dirty="0">
              <a:latin typeface="Tahoma"/>
              <a:ea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2785"/>
              </p:ext>
            </p:extLst>
          </p:nvPr>
        </p:nvGraphicFramePr>
        <p:xfrm>
          <a:off x="30083760" y="5486400"/>
          <a:ext cx="12984482" cy="4855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1159426"/>
                <a:gridCol w="1159426"/>
                <a:gridCol w="1159426"/>
                <a:gridCol w="1159426"/>
                <a:gridCol w="1159426"/>
                <a:gridCol w="1159426"/>
                <a:gridCol w="1090165"/>
                <a:gridCol w="1228686"/>
                <a:gridCol w="1301153"/>
                <a:gridCol w="1310642"/>
              </a:tblGrid>
              <a:tr h="551688">
                <a:tc gridSpan="2"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09728" marR="109728" marT="54864" marB="54864"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seed</a:t>
                      </a:r>
                      <a:endParaRPr lang="en-US" sz="2400" dirty="0"/>
                    </a:p>
                  </a:txBody>
                  <a:tcPr marL="109728" marR="109728" marT="54864" marB="5486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sz="2800" i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en-US" sz="2800" i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/>
                          <a:cs typeface="Times New Roman"/>
                        </a:rPr>
                        <a:t>α</a:t>
                      </a:r>
                      <a:endParaRPr lang="en-US" sz="2800" i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sz="2800" i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/>
                          <a:cs typeface="Times New Roman"/>
                        </a:rPr>
                        <a:t>δ</a:t>
                      </a:r>
                      <a:endParaRPr lang="en-US" sz="2800" i="1" dirty="0">
                        <a:latin typeface="Times New Roman"/>
                        <a:cs typeface="Times New Roman"/>
                      </a:endParaRPr>
                    </a:p>
                  </a:txBody>
                  <a:tcPr marL="109728" marR="109728" marT="54864" marB="54864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forced</a:t>
                      </a:r>
                      <a:endParaRPr lang="en-US" sz="2400" i="1" dirty="0"/>
                    </a:p>
                  </a:txBody>
                  <a:tcPr marL="109728" marR="109728" marT="54864" marB="54864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merged</a:t>
                      </a:r>
                      <a:endParaRPr lang="en-US" sz="2400" i="1" dirty="0"/>
                    </a:p>
                  </a:txBody>
                  <a:tcPr marL="109728" marR="109728" marT="54864" marB="54864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speedup</a:t>
                      </a:r>
                      <a:endParaRPr lang="en-US" sz="2400" dirty="0"/>
                    </a:p>
                  </a:txBody>
                  <a:tcPr marL="109728" marR="109728" marT="54864" marB="5486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CoV</a:t>
                      </a:r>
                      <a:endParaRPr lang="en-US" sz="2400" dirty="0"/>
                    </a:p>
                  </a:txBody>
                  <a:tcPr marL="109728" marR="109728" marT="54864" marB="54864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Adjustable Size</a:t>
                      </a:r>
                      <a:endParaRPr lang="en-US" sz="2400" dirty="0"/>
                    </a:p>
                  </a:txBody>
                  <a:tcPr marL="109728" marR="109728" marT="54864" marB="54864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small" dirty="0" smtClean="0"/>
                        <a:t>AllSol</a:t>
                      </a:r>
                      <a:endParaRPr lang="en-US" sz="1900" cap="small" dirty="0"/>
                    </a:p>
                  </a:txBody>
                  <a:tcPr marL="109728" marR="109728" marT="54864" marB="54864" vert="vert270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20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1.74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8.28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309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348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5%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6048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small" dirty="0" smtClean="0"/>
                        <a:t>PerTuple</a:t>
                      </a:r>
                      <a:endParaRPr lang="en-US" sz="1900" cap="small" dirty="0"/>
                    </a:p>
                  </a:txBody>
                  <a:tcPr marL="109728" marR="109728" marT="54864" marB="54864" vert="vert270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17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0.79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0.61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-394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4627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79%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Fixed Size</a:t>
                      </a:r>
                      <a:endParaRPr lang="en-US" sz="2400" dirty="0"/>
                    </a:p>
                  </a:txBody>
                  <a:tcPr marL="109728" marR="109728" marT="54864" marB="54864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small" dirty="0" smtClean="0"/>
                        <a:t>AllSol</a:t>
                      </a:r>
                      <a:endParaRPr lang="en-US" sz="1900" cap="small" dirty="0"/>
                    </a:p>
                  </a:txBody>
                  <a:tcPr marL="109728" marR="109728" marT="54864" marB="54864" vert="vert270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19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16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1.00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9.94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840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 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110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4%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6048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small" dirty="0" smtClean="0"/>
                        <a:t>PerTuple</a:t>
                      </a:r>
                      <a:endParaRPr lang="en-US" sz="1900" cap="small" dirty="0"/>
                    </a:p>
                  </a:txBody>
                  <a:tcPr marL="109728" marR="109728" marT="54864" marB="54864" vert="vert270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19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16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1.00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0.74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-481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1301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27%</a:t>
                      </a:r>
                      <a:endParaRPr lang="en-US" sz="4000" dirty="0"/>
                    </a:p>
                  </a:txBody>
                  <a:tcPr marL="109728" marR="109728" marT="54864" marB="54864"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1310" y="16992600"/>
            <a:ext cx="7403497" cy="662181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3360" y="21522498"/>
            <a:ext cx="13167360" cy="45379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360" y="27157680"/>
            <a:ext cx="13167360" cy="45379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4700" y="16764000"/>
            <a:ext cx="8317507" cy="2941320"/>
          </a:xfrm>
          <a:prstGeom prst="rect">
            <a:avLst/>
          </a:prstGeom>
        </p:spPr>
      </p:pic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30175200" y="10972829"/>
            <a:ext cx="12801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561" tIns="53286" rIns="106561" bIns="53286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u="sng" dirty="0">
                <a:latin typeface="Tahoma"/>
                <a:ea typeface="Calibri"/>
              </a:rPr>
              <a:t>Effect of Parameters </a:t>
            </a:r>
            <a:r>
              <a:rPr lang="en-US" sz="4000" i="1" u="sng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4000" u="sng" dirty="0">
                <a:latin typeface="Tahoma"/>
                <a:ea typeface="Calibri"/>
              </a:rPr>
              <a:t> and </a:t>
            </a:r>
            <a:r>
              <a:rPr lang="en-US" sz="4000" i="1" u="sng" dirty="0">
                <a:latin typeface="Times New Roman"/>
                <a:ea typeface="Calibri"/>
                <a:cs typeface="Times New Roman"/>
              </a:rPr>
              <a:t>δ</a:t>
            </a:r>
            <a:r>
              <a:rPr lang="en-US" sz="4000" u="sng" dirty="0" smtClean="0">
                <a:latin typeface="Tahoma"/>
                <a:ea typeface="Calibri"/>
              </a:rPr>
              <a:t>:</a:t>
            </a:r>
            <a:endParaRPr lang="en-US" sz="3200" dirty="0">
              <a:latin typeface="Tahoma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0885" y="22783800"/>
            <a:ext cx="3558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Karakashian, PhD 2013]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829389" y="13342203"/>
            <a:ext cx="2050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[Hutter+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   LION 2011]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2400" y="8610600"/>
            <a:ext cx="13036076" cy="369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94959" y="12192000"/>
            <a:ext cx="12835959" cy="44958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07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14102</TotalTime>
  <Words>621</Words>
  <Application>Microsoft Macintosh PowerPoint</Application>
  <PresentationFormat>Custom</PresentationFormat>
  <Paragraphs>150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Geschwender</cp:lastModifiedBy>
  <cp:revision>126</cp:revision>
  <dcterms:created xsi:type="dcterms:W3CDTF">2013-06-23T02:51:14Z</dcterms:created>
  <dcterms:modified xsi:type="dcterms:W3CDTF">2015-01-20T16:48:36Z</dcterms:modified>
</cp:coreProperties>
</file>